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jpg"/>
  <Override PartName="/ppt/notesSlides/notesSlide3.xml" ContentType="application/vnd.openxmlformats-officedocument.presentationml.notesSlide+xml"/>
  <Override PartName="/ppt/media/image6.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media/image3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8.jpg" ContentType="image/jpg"/>
  <Override PartName="/ppt/notesSlides/notesSlide11.xml" ContentType="application/vnd.openxmlformats-officedocument.presentationml.notesSlide+xml"/>
  <Override PartName="/ppt/media/image49.jpg" ContentType="image/jpg"/>
  <Override PartName="/ppt/notesSlides/notesSlide12.xml" ContentType="application/vnd.openxmlformats-officedocument.presentationml.notesSlide+xml"/>
  <Override PartName="/ppt/media/image50.jpg" ContentType="image/jpg"/>
  <Override PartName="/ppt/media/image51.jpg" ContentType="image/jpg"/>
  <Override PartName="/ppt/notesSlides/notesSlide13.xml" ContentType="application/vnd.openxmlformats-officedocument.presentationml.notesSlide+xml"/>
  <Override PartName="/ppt/media/image52.jpg" ContentType="image/jpg"/>
  <Override PartName="/ppt/notesSlides/notesSlide14.xml" ContentType="application/vnd.openxmlformats-officedocument.presentationml.notesSlide+xml"/>
  <Override PartName="/ppt/media/image53.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54.jpg" ContentType="image/jpg"/>
  <Override PartName="/ppt/notesSlides/notesSlide17.xml" ContentType="application/vnd.openxmlformats-officedocument.presentationml.notesSlide+xml"/>
  <Override PartName="/ppt/media/image55.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5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00" r:id="rId2"/>
    <p:sldId id="303" r:id="rId3"/>
    <p:sldId id="298" r:id="rId4"/>
    <p:sldId id="258" r:id="rId5"/>
    <p:sldId id="301" r:id="rId6"/>
    <p:sldId id="290" r:id="rId7"/>
    <p:sldId id="291" r:id="rId8"/>
    <p:sldId id="293" r:id="rId9"/>
    <p:sldId id="270" r:id="rId10"/>
    <p:sldId id="302" r:id="rId11"/>
    <p:sldId id="282" r:id="rId12"/>
    <p:sldId id="294" r:id="rId13"/>
    <p:sldId id="292" r:id="rId14"/>
    <p:sldId id="296" r:id="rId15"/>
    <p:sldId id="283" r:id="rId16"/>
    <p:sldId id="278" r:id="rId17"/>
    <p:sldId id="284" r:id="rId18"/>
    <p:sldId id="288" r:id="rId19"/>
    <p:sldId id="299" r:id="rId20"/>
    <p:sldId id="269" r:id="rId21"/>
    <p:sldId id="281" r:id="rId22"/>
    <p:sldId id="257" r:id="rId23"/>
    <p:sldId id="275" r:id="rId24"/>
    <p:sldId id="276" r:id="rId25"/>
    <p:sldId id="277" r:id="rId26"/>
    <p:sldId id="286" r:id="rId27"/>
    <p:sldId id="287" r:id="rId28"/>
    <p:sldId id="297" r:id="rId29"/>
    <p:sldId id="295" r:id="rId30"/>
    <p:sldId id="285" r:id="rId31"/>
    <p:sldId id="256" r:id="rId32"/>
    <p:sldId id="279" r:id="rId33"/>
    <p:sldId id="259" r:id="rId34"/>
    <p:sldId id="260" r:id="rId35"/>
    <p:sldId id="261" r:id="rId36"/>
    <p:sldId id="262" r:id="rId37"/>
    <p:sldId id="263" r:id="rId38"/>
    <p:sldId id="264" r:id="rId39"/>
    <p:sldId id="265" r:id="rId40"/>
    <p:sldId id="272" r:id="rId41"/>
    <p:sldId id="280" r:id="rId42"/>
    <p:sldId id="268" r:id="rId43"/>
    <p:sldId id="28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5" autoAdjust="0"/>
    <p:restoredTop sz="94698" autoAdjust="0"/>
  </p:normalViewPr>
  <p:slideViewPr>
    <p:cSldViewPr snapToGrid="0" snapToObjects="1">
      <p:cViewPr varScale="1">
        <p:scale>
          <a:sx n="162" d="100"/>
          <a:sy n="162" d="100"/>
        </p:scale>
        <p:origin x="-98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Utilizador\Defini&#231;&#245;es%20locais\Temporary%20Internet%20Files\Content.Outlook\FSEME0OI\Brent(1)%20(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a:pPr>
            <a:r>
              <a:rPr lang="en-US" sz="1600" b="1" dirty="0" smtClean="0"/>
              <a:t>Evolution on the Brent barrel price and of the wind-energy and solar-energy costs of</a:t>
            </a:r>
            <a:r>
              <a:rPr lang="en-US" sz="1600" b="1" baseline="0" dirty="0" smtClean="0"/>
              <a:t> investment</a:t>
            </a:r>
            <a:endParaRPr lang="en-US" sz="1600" b="1" dirty="0"/>
          </a:p>
        </c:rich>
      </c:tx>
      <c:layout/>
      <c:overlay val="0"/>
    </c:title>
    <c:autoTitleDeleted val="0"/>
    <c:plotArea>
      <c:layout/>
      <c:lineChart>
        <c:grouping val="standard"/>
        <c:varyColors val="0"/>
        <c:ser>
          <c:idx val="0"/>
          <c:order val="0"/>
          <c:tx>
            <c:strRef>
              <c:f>BPBrentOil!$D$1</c:f>
              <c:strCache>
                <c:ptCount val="1"/>
                <c:pt idx="0">
                  <c:v>Preço Brent USD/bbr</c:v>
                </c:pt>
              </c:strCache>
            </c:strRef>
          </c:tx>
          <c:marker>
            <c:symbol val="none"/>
          </c:marker>
          <c:cat>
            <c:strRef>
              <c:f>BPBrentOil!$B$2:$B$1882</c:f>
              <c:strCache>
                <c:ptCount val="1881"/>
                <c:pt idx="0">
                  <c:v>2003-01-03</c:v>
                </c:pt>
                <c:pt idx="1">
                  <c:v>2003-01-10</c:v>
                </c:pt>
                <c:pt idx="2">
                  <c:v>2003-01-17</c:v>
                </c:pt>
                <c:pt idx="3">
                  <c:v>2003-01-24</c:v>
                </c:pt>
                <c:pt idx="4">
                  <c:v>2003-01-31</c:v>
                </c:pt>
                <c:pt idx="5">
                  <c:v>2003-02-07</c:v>
                </c:pt>
                <c:pt idx="6">
                  <c:v>2003-02-14</c:v>
                </c:pt>
                <c:pt idx="7">
                  <c:v>2003-02-21</c:v>
                </c:pt>
                <c:pt idx="8">
                  <c:v>2003-02-28</c:v>
                </c:pt>
                <c:pt idx="9">
                  <c:v>2003-03-07</c:v>
                </c:pt>
                <c:pt idx="10">
                  <c:v>2003-03-14</c:v>
                </c:pt>
                <c:pt idx="11">
                  <c:v>2003-03-21</c:v>
                </c:pt>
                <c:pt idx="12">
                  <c:v>2003-03-28</c:v>
                </c:pt>
                <c:pt idx="13">
                  <c:v>2003-04-04</c:v>
                </c:pt>
                <c:pt idx="14">
                  <c:v>2003-04-11</c:v>
                </c:pt>
                <c:pt idx="15">
                  <c:v>2003-04-18</c:v>
                </c:pt>
                <c:pt idx="16">
                  <c:v>2003-04-25</c:v>
                </c:pt>
                <c:pt idx="17">
                  <c:v>2003-05-02</c:v>
                </c:pt>
                <c:pt idx="18">
                  <c:v>2003-05-09</c:v>
                </c:pt>
                <c:pt idx="19">
                  <c:v>2003-05-16</c:v>
                </c:pt>
                <c:pt idx="20">
                  <c:v>2003-05-23</c:v>
                </c:pt>
                <c:pt idx="21">
                  <c:v>2003-05-30</c:v>
                </c:pt>
                <c:pt idx="22">
                  <c:v>2003-06-06</c:v>
                </c:pt>
                <c:pt idx="23">
                  <c:v>2003-06-13</c:v>
                </c:pt>
                <c:pt idx="24">
                  <c:v>2003-06-20</c:v>
                </c:pt>
                <c:pt idx="25">
                  <c:v>2003-06-27</c:v>
                </c:pt>
                <c:pt idx="26">
                  <c:v>2003-07-04</c:v>
                </c:pt>
                <c:pt idx="27">
                  <c:v>2003-07-11</c:v>
                </c:pt>
                <c:pt idx="28">
                  <c:v>2003-07-18</c:v>
                </c:pt>
                <c:pt idx="29">
                  <c:v>2003-07-25</c:v>
                </c:pt>
                <c:pt idx="30">
                  <c:v>2003-08-01</c:v>
                </c:pt>
                <c:pt idx="31">
                  <c:v>2003-08-08</c:v>
                </c:pt>
                <c:pt idx="32">
                  <c:v>2003-08-15</c:v>
                </c:pt>
                <c:pt idx="33">
                  <c:v>2003-08-22</c:v>
                </c:pt>
                <c:pt idx="34">
                  <c:v>2003-08-29</c:v>
                </c:pt>
                <c:pt idx="35">
                  <c:v>2003-09-05</c:v>
                </c:pt>
                <c:pt idx="36">
                  <c:v>2003-09-12</c:v>
                </c:pt>
                <c:pt idx="37">
                  <c:v>2003-09-19</c:v>
                </c:pt>
                <c:pt idx="38">
                  <c:v>2003-09-26</c:v>
                </c:pt>
                <c:pt idx="39">
                  <c:v>2003-10-03</c:v>
                </c:pt>
                <c:pt idx="40">
                  <c:v>2003-10-10</c:v>
                </c:pt>
                <c:pt idx="41">
                  <c:v>2003-10-17</c:v>
                </c:pt>
                <c:pt idx="42">
                  <c:v>2003-10-24</c:v>
                </c:pt>
                <c:pt idx="43">
                  <c:v>2003-10-31</c:v>
                </c:pt>
                <c:pt idx="44">
                  <c:v>2003-11-07</c:v>
                </c:pt>
                <c:pt idx="45">
                  <c:v>2003-11-14</c:v>
                </c:pt>
                <c:pt idx="46">
                  <c:v>2003-11-21</c:v>
                </c:pt>
                <c:pt idx="47">
                  <c:v>2003-11-28</c:v>
                </c:pt>
                <c:pt idx="48">
                  <c:v>2003-12-05</c:v>
                </c:pt>
                <c:pt idx="49">
                  <c:v>2003-12-12</c:v>
                </c:pt>
                <c:pt idx="50">
                  <c:v>2003-12-19</c:v>
                </c:pt>
                <c:pt idx="51">
                  <c:v>2003-12-26</c:v>
                </c:pt>
                <c:pt idx="52">
                  <c:v>2004-01-02</c:v>
                </c:pt>
                <c:pt idx="53">
                  <c:v>2004-01-09</c:v>
                </c:pt>
                <c:pt idx="54">
                  <c:v>2004-01-16</c:v>
                </c:pt>
                <c:pt idx="55">
                  <c:v>2004-01-23</c:v>
                </c:pt>
                <c:pt idx="56">
                  <c:v>2004-01-30</c:v>
                </c:pt>
                <c:pt idx="57">
                  <c:v>2004-02-06</c:v>
                </c:pt>
                <c:pt idx="58">
                  <c:v>2004-02-13</c:v>
                </c:pt>
                <c:pt idx="59">
                  <c:v>2004-02-20</c:v>
                </c:pt>
                <c:pt idx="60">
                  <c:v>2004-02-27</c:v>
                </c:pt>
                <c:pt idx="61">
                  <c:v>2004-03-05</c:v>
                </c:pt>
                <c:pt idx="62">
                  <c:v>2004-03-12</c:v>
                </c:pt>
                <c:pt idx="63">
                  <c:v>2004-03-19</c:v>
                </c:pt>
                <c:pt idx="64">
                  <c:v>2004-03-26</c:v>
                </c:pt>
                <c:pt idx="65">
                  <c:v>2004-04-02</c:v>
                </c:pt>
                <c:pt idx="66">
                  <c:v>2004-04-09</c:v>
                </c:pt>
                <c:pt idx="67">
                  <c:v>2004-04-16</c:v>
                </c:pt>
                <c:pt idx="68">
                  <c:v>2004-04-23</c:v>
                </c:pt>
                <c:pt idx="69">
                  <c:v>2004-04-30</c:v>
                </c:pt>
                <c:pt idx="70">
                  <c:v>2004-05-07</c:v>
                </c:pt>
                <c:pt idx="71">
                  <c:v>2004-05-14</c:v>
                </c:pt>
                <c:pt idx="72">
                  <c:v>2004-05-21</c:v>
                </c:pt>
                <c:pt idx="73">
                  <c:v>2004-05-28</c:v>
                </c:pt>
                <c:pt idx="74">
                  <c:v>2004-06-04</c:v>
                </c:pt>
                <c:pt idx="75">
                  <c:v>2004-06-11</c:v>
                </c:pt>
                <c:pt idx="76">
                  <c:v>2004-06-18</c:v>
                </c:pt>
                <c:pt idx="77">
                  <c:v>2004-06-25</c:v>
                </c:pt>
                <c:pt idx="78">
                  <c:v>2004-07-02</c:v>
                </c:pt>
                <c:pt idx="79">
                  <c:v>2004-07-09</c:v>
                </c:pt>
                <c:pt idx="80">
                  <c:v>2004-07-16</c:v>
                </c:pt>
                <c:pt idx="81">
                  <c:v>2004-07-23</c:v>
                </c:pt>
                <c:pt idx="82">
                  <c:v>2004-07-30</c:v>
                </c:pt>
                <c:pt idx="83">
                  <c:v>2004-08-06</c:v>
                </c:pt>
                <c:pt idx="84">
                  <c:v>2004-08-13</c:v>
                </c:pt>
                <c:pt idx="85">
                  <c:v>2004-08-20</c:v>
                </c:pt>
                <c:pt idx="86">
                  <c:v>2004-08-27</c:v>
                </c:pt>
                <c:pt idx="87">
                  <c:v>2004-09-03</c:v>
                </c:pt>
                <c:pt idx="88">
                  <c:v>2004-09-10</c:v>
                </c:pt>
                <c:pt idx="89">
                  <c:v>2004-09-17</c:v>
                </c:pt>
                <c:pt idx="90">
                  <c:v>2004-09-24</c:v>
                </c:pt>
                <c:pt idx="91">
                  <c:v>2004-10-01</c:v>
                </c:pt>
                <c:pt idx="92">
                  <c:v>2004-10-08</c:v>
                </c:pt>
                <c:pt idx="93">
                  <c:v>2004-10-15</c:v>
                </c:pt>
                <c:pt idx="94">
                  <c:v>2004-10-22</c:v>
                </c:pt>
                <c:pt idx="95">
                  <c:v>2004-10-29</c:v>
                </c:pt>
                <c:pt idx="96">
                  <c:v>2004-11-05</c:v>
                </c:pt>
                <c:pt idx="97">
                  <c:v>2004-11-12</c:v>
                </c:pt>
                <c:pt idx="98">
                  <c:v>2004-11-19</c:v>
                </c:pt>
                <c:pt idx="99">
                  <c:v>2004-11-26</c:v>
                </c:pt>
                <c:pt idx="100">
                  <c:v>2004-12-03</c:v>
                </c:pt>
                <c:pt idx="101">
                  <c:v>2004-12-10</c:v>
                </c:pt>
                <c:pt idx="102">
                  <c:v>2004-12-17</c:v>
                </c:pt>
                <c:pt idx="103">
                  <c:v>2004-12-24</c:v>
                </c:pt>
                <c:pt idx="104">
                  <c:v>2004-12-31</c:v>
                </c:pt>
                <c:pt idx="105">
                  <c:v>2005-01-07</c:v>
                </c:pt>
                <c:pt idx="106">
                  <c:v>2005-01-14</c:v>
                </c:pt>
                <c:pt idx="107">
                  <c:v>2005-01-21</c:v>
                </c:pt>
                <c:pt idx="108">
                  <c:v>2005-01-28</c:v>
                </c:pt>
                <c:pt idx="109">
                  <c:v>2005-02-04</c:v>
                </c:pt>
                <c:pt idx="110">
                  <c:v>2005-02-11</c:v>
                </c:pt>
                <c:pt idx="111">
                  <c:v>2005-02-18</c:v>
                </c:pt>
                <c:pt idx="112">
                  <c:v>2005-02-25</c:v>
                </c:pt>
                <c:pt idx="113">
                  <c:v>2005-03-04</c:v>
                </c:pt>
                <c:pt idx="114">
                  <c:v>2005-03-11</c:v>
                </c:pt>
                <c:pt idx="115">
                  <c:v>2005-03-18</c:v>
                </c:pt>
                <c:pt idx="116">
                  <c:v>2005-03-25</c:v>
                </c:pt>
                <c:pt idx="117">
                  <c:v>2005-04-01</c:v>
                </c:pt>
                <c:pt idx="118">
                  <c:v>2005-04-08</c:v>
                </c:pt>
                <c:pt idx="119">
                  <c:v>2005-04-15</c:v>
                </c:pt>
                <c:pt idx="120">
                  <c:v>2005-04-22</c:v>
                </c:pt>
                <c:pt idx="121">
                  <c:v>2005-04-29</c:v>
                </c:pt>
                <c:pt idx="122">
                  <c:v>2005-05-06</c:v>
                </c:pt>
                <c:pt idx="123">
                  <c:v>2005-05-06</c:v>
                </c:pt>
                <c:pt idx="124">
                  <c:v>2005-05-09</c:v>
                </c:pt>
                <c:pt idx="125">
                  <c:v>2005-05-10</c:v>
                </c:pt>
                <c:pt idx="126">
                  <c:v>2005-05-11</c:v>
                </c:pt>
                <c:pt idx="127">
                  <c:v>2005-05-12</c:v>
                </c:pt>
                <c:pt idx="128">
                  <c:v>2005-05-13</c:v>
                </c:pt>
                <c:pt idx="129">
                  <c:v>2005-05-16</c:v>
                </c:pt>
                <c:pt idx="130">
                  <c:v>2005-05-17</c:v>
                </c:pt>
                <c:pt idx="131">
                  <c:v>2005-05-18</c:v>
                </c:pt>
                <c:pt idx="132">
                  <c:v>2005-05-19</c:v>
                </c:pt>
                <c:pt idx="133">
                  <c:v>2005-05-20</c:v>
                </c:pt>
                <c:pt idx="134">
                  <c:v>2005-05-23</c:v>
                </c:pt>
                <c:pt idx="135">
                  <c:v>2005-05-24</c:v>
                </c:pt>
                <c:pt idx="136">
                  <c:v>2005-05-25</c:v>
                </c:pt>
                <c:pt idx="137">
                  <c:v>2005-05-26</c:v>
                </c:pt>
                <c:pt idx="138">
                  <c:v>2005-05-27</c:v>
                </c:pt>
                <c:pt idx="139">
                  <c:v>2005-05-31</c:v>
                </c:pt>
                <c:pt idx="140">
                  <c:v>2005-06-01</c:v>
                </c:pt>
                <c:pt idx="141">
                  <c:v>2005-06-02</c:v>
                </c:pt>
                <c:pt idx="142">
                  <c:v>2005-06-03</c:v>
                </c:pt>
                <c:pt idx="143">
                  <c:v>2005-06-06</c:v>
                </c:pt>
                <c:pt idx="144">
                  <c:v>2005-06-07</c:v>
                </c:pt>
                <c:pt idx="145">
                  <c:v>2005-06-08</c:v>
                </c:pt>
                <c:pt idx="146">
                  <c:v>2005-06-09</c:v>
                </c:pt>
                <c:pt idx="147">
                  <c:v>2005-06-10</c:v>
                </c:pt>
                <c:pt idx="148">
                  <c:v>2005-06-13</c:v>
                </c:pt>
                <c:pt idx="149">
                  <c:v>2005-06-14</c:v>
                </c:pt>
                <c:pt idx="150">
                  <c:v>2005-06-15</c:v>
                </c:pt>
                <c:pt idx="151">
                  <c:v>2005-06-16</c:v>
                </c:pt>
                <c:pt idx="152">
                  <c:v>2005-06-17</c:v>
                </c:pt>
                <c:pt idx="153">
                  <c:v>2005-06-20</c:v>
                </c:pt>
                <c:pt idx="154">
                  <c:v>2005-06-21</c:v>
                </c:pt>
                <c:pt idx="155">
                  <c:v>2005-06-22</c:v>
                </c:pt>
                <c:pt idx="156">
                  <c:v>2005-06-23</c:v>
                </c:pt>
                <c:pt idx="157">
                  <c:v>2005-06-24</c:v>
                </c:pt>
                <c:pt idx="158">
                  <c:v>2005-06-27</c:v>
                </c:pt>
                <c:pt idx="159">
                  <c:v>2005-06-28</c:v>
                </c:pt>
                <c:pt idx="160">
                  <c:v>2005-06-29</c:v>
                </c:pt>
                <c:pt idx="161">
                  <c:v>2005-06-30</c:v>
                </c:pt>
                <c:pt idx="162">
                  <c:v>2005-07-01</c:v>
                </c:pt>
                <c:pt idx="163">
                  <c:v>2005-07-04</c:v>
                </c:pt>
                <c:pt idx="164">
                  <c:v>2005-07-05</c:v>
                </c:pt>
                <c:pt idx="165">
                  <c:v>2005-07-06</c:v>
                </c:pt>
                <c:pt idx="166">
                  <c:v>2005-07-07</c:v>
                </c:pt>
                <c:pt idx="167">
                  <c:v>2005-07-08</c:v>
                </c:pt>
                <c:pt idx="168">
                  <c:v>2005-07-11</c:v>
                </c:pt>
                <c:pt idx="169">
                  <c:v>2005-07-12</c:v>
                </c:pt>
                <c:pt idx="170">
                  <c:v>2005-07-13</c:v>
                </c:pt>
                <c:pt idx="171">
                  <c:v>2005-07-14</c:v>
                </c:pt>
                <c:pt idx="172">
                  <c:v>2005-07-15</c:v>
                </c:pt>
                <c:pt idx="173">
                  <c:v>2005-07-18</c:v>
                </c:pt>
                <c:pt idx="174">
                  <c:v>2005-07-19</c:v>
                </c:pt>
                <c:pt idx="175">
                  <c:v>2005-07-20</c:v>
                </c:pt>
                <c:pt idx="176">
                  <c:v>2005-07-21</c:v>
                </c:pt>
                <c:pt idx="177">
                  <c:v>2005-07-22</c:v>
                </c:pt>
                <c:pt idx="178">
                  <c:v>2005-07-25</c:v>
                </c:pt>
                <c:pt idx="179">
                  <c:v>2005-07-26</c:v>
                </c:pt>
                <c:pt idx="180">
                  <c:v>2005-07-27</c:v>
                </c:pt>
                <c:pt idx="181">
                  <c:v>2005-07-28</c:v>
                </c:pt>
                <c:pt idx="182">
                  <c:v>2005-07-29</c:v>
                </c:pt>
                <c:pt idx="183">
                  <c:v>2005-08-01</c:v>
                </c:pt>
                <c:pt idx="184">
                  <c:v>2005-08-02</c:v>
                </c:pt>
                <c:pt idx="185">
                  <c:v>2005-08-03</c:v>
                </c:pt>
                <c:pt idx="186">
                  <c:v>2005-08-04</c:v>
                </c:pt>
                <c:pt idx="187">
                  <c:v>2005-08-05</c:v>
                </c:pt>
                <c:pt idx="188">
                  <c:v>2005-08-08</c:v>
                </c:pt>
                <c:pt idx="189">
                  <c:v>2005-08-09</c:v>
                </c:pt>
                <c:pt idx="190">
                  <c:v>2005-08-10</c:v>
                </c:pt>
                <c:pt idx="191">
                  <c:v>2005-08-11</c:v>
                </c:pt>
                <c:pt idx="192">
                  <c:v>2005-08-12</c:v>
                </c:pt>
                <c:pt idx="193">
                  <c:v>2005-08-15</c:v>
                </c:pt>
                <c:pt idx="194">
                  <c:v>2005-08-16</c:v>
                </c:pt>
                <c:pt idx="195">
                  <c:v>2005-08-17</c:v>
                </c:pt>
                <c:pt idx="196">
                  <c:v>2005-08-18</c:v>
                </c:pt>
                <c:pt idx="197">
                  <c:v>2005-08-19</c:v>
                </c:pt>
                <c:pt idx="198">
                  <c:v>2005-08-22</c:v>
                </c:pt>
                <c:pt idx="199">
                  <c:v>2005-08-23</c:v>
                </c:pt>
                <c:pt idx="200">
                  <c:v>2005-08-24</c:v>
                </c:pt>
                <c:pt idx="201">
                  <c:v>2005-08-25</c:v>
                </c:pt>
                <c:pt idx="202">
                  <c:v>2005-08-26</c:v>
                </c:pt>
                <c:pt idx="203">
                  <c:v>2005-08-30</c:v>
                </c:pt>
                <c:pt idx="204">
                  <c:v>2005-08-31</c:v>
                </c:pt>
                <c:pt idx="205">
                  <c:v>2005-09-01</c:v>
                </c:pt>
                <c:pt idx="206">
                  <c:v>2005-09-02</c:v>
                </c:pt>
                <c:pt idx="207">
                  <c:v>2005-09-05</c:v>
                </c:pt>
                <c:pt idx="208">
                  <c:v>2005-09-06</c:v>
                </c:pt>
                <c:pt idx="209">
                  <c:v>2005-09-07</c:v>
                </c:pt>
                <c:pt idx="210">
                  <c:v>2005-09-08</c:v>
                </c:pt>
                <c:pt idx="211">
                  <c:v>2005-09-09</c:v>
                </c:pt>
                <c:pt idx="212">
                  <c:v>2005-09-12</c:v>
                </c:pt>
                <c:pt idx="213">
                  <c:v>2005-09-13</c:v>
                </c:pt>
                <c:pt idx="214">
                  <c:v>2005-09-14</c:v>
                </c:pt>
                <c:pt idx="215">
                  <c:v>2005-09-15</c:v>
                </c:pt>
                <c:pt idx="216">
                  <c:v>2005-09-16</c:v>
                </c:pt>
                <c:pt idx="217">
                  <c:v>2005-09-19</c:v>
                </c:pt>
                <c:pt idx="218">
                  <c:v>2005-09-20</c:v>
                </c:pt>
                <c:pt idx="219">
                  <c:v>2005-09-21</c:v>
                </c:pt>
                <c:pt idx="220">
                  <c:v>2005-09-22</c:v>
                </c:pt>
                <c:pt idx="221">
                  <c:v>2005-09-23</c:v>
                </c:pt>
                <c:pt idx="222">
                  <c:v>2005-09-26</c:v>
                </c:pt>
                <c:pt idx="223">
                  <c:v>2005-09-27</c:v>
                </c:pt>
                <c:pt idx="224">
                  <c:v>2005-09-28</c:v>
                </c:pt>
                <c:pt idx="225">
                  <c:v>2005-09-29</c:v>
                </c:pt>
                <c:pt idx="226">
                  <c:v>2005-09-30</c:v>
                </c:pt>
                <c:pt idx="227">
                  <c:v>2005-10-03</c:v>
                </c:pt>
                <c:pt idx="228">
                  <c:v>2005-10-04</c:v>
                </c:pt>
                <c:pt idx="229">
                  <c:v>2005-10-05</c:v>
                </c:pt>
                <c:pt idx="230">
                  <c:v>2005-10-06</c:v>
                </c:pt>
                <c:pt idx="231">
                  <c:v>2005-10-07</c:v>
                </c:pt>
                <c:pt idx="232">
                  <c:v>2005-10-10</c:v>
                </c:pt>
                <c:pt idx="233">
                  <c:v>2005-10-11</c:v>
                </c:pt>
                <c:pt idx="234">
                  <c:v>2005-10-12</c:v>
                </c:pt>
                <c:pt idx="235">
                  <c:v>2005-10-13</c:v>
                </c:pt>
                <c:pt idx="236">
                  <c:v>2005-10-14</c:v>
                </c:pt>
                <c:pt idx="237">
                  <c:v>2005-10-17</c:v>
                </c:pt>
                <c:pt idx="238">
                  <c:v>2005-10-18</c:v>
                </c:pt>
                <c:pt idx="239">
                  <c:v>2005-10-19</c:v>
                </c:pt>
                <c:pt idx="240">
                  <c:v>2005-10-20</c:v>
                </c:pt>
                <c:pt idx="241">
                  <c:v>2005-10-21</c:v>
                </c:pt>
                <c:pt idx="242">
                  <c:v>2005-10-24</c:v>
                </c:pt>
                <c:pt idx="243">
                  <c:v>2005-10-25</c:v>
                </c:pt>
                <c:pt idx="244">
                  <c:v>2005-10-26</c:v>
                </c:pt>
                <c:pt idx="245">
                  <c:v>2005-10-27</c:v>
                </c:pt>
                <c:pt idx="246">
                  <c:v>2005-10-28</c:v>
                </c:pt>
                <c:pt idx="247">
                  <c:v>2005-10-31</c:v>
                </c:pt>
                <c:pt idx="248">
                  <c:v>2005-11-01</c:v>
                </c:pt>
                <c:pt idx="249">
                  <c:v>2005-11-02</c:v>
                </c:pt>
                <c:pt idx="250">
                  <c:v>2005-11-03</c:v>
                </c:pt>
                <c:pt idx="251">
                  <c:v>2005-11-04</c:v>
                </c:pt>
                <c:pt idx="252">
                  <c:v>2005-11-07</c:v>
                </c:pt>
                <c:pt idx="253">
                  <c:v>2005-11-08</c:v>
                </c:pt>
                <c:pt idx="254">
                  <c:v>2005-11-09</c:v>
                </c:pt>
                <c:pt idx="255">
                  <c:v>2005-11-10</c:v>
                </c:pt>
                <c:pt idx="256">
                  <c:v>2005-11-11</c:v>
                </c:pt>
                <c:pt idx="257">
                  <c:v>2005-11-14</c:v>
                </c:pt>
                <c:pt idx="258">
                  <c:v>2005-11-15</c:v>
                </c:pt>
                <c:pt idx="259">
                  <c:v>2005-11-16</c:v>
                </c:pt>
                <c:pt idx="260">
                  <c:v>2005-11-17</c:v>
                </c:pt>
                <c:pt idx="261">
                  <c:v>2005-11-18</c:v>
                </c:pt>
                <c:pt idx="262">
                  <c:v>2005-11-21</c:v>
                </c:pt>
                <c:pt idx="263">
                  <c:v>2005-11-22</c:v>
                </c:pt>
                <c:pt idx="264">
                  <c:v>2005-11-23</c:v>
                </c:pt>
                <c:pt idx="265">
                  <c:v>2005-11-24</c:v>
                </c:pt>
                <c:pt idx="266">
                  <c:v>2005-11-25</c:v>
                </c:pt>
                <c:pt idx="267">
                  <c:v>2005-11-28</c:v>
                </c:pt>
                <c:pt idx="268">
                  <c:v>2005-11-29</c:v>
                </c:pt>
                <c:pt idx="269">
                  <c:v>2005-11-30</c:v>
                </c:pt>
                <c:pt idx="270">
                  <c:v>2005-12-01</c:v>
                </c:pt>
                <c:pt idx="271">
                  <c:v>2005-12-02</c:v>
                </c:pt>
                <c:pt idx="272">
                  <c:v>2005-12-05</c:v>
                </c:pt>
                <c:pt idx="273">
                  <c:v>2005-12-06</c:v>
                </c:pt>
                <c:pt idx="274">
                  <c:v>2005-12-07</c:v>
                </c:pt>
                <c:pt idx="275">
                  <c:v>2005-12-08</c:v>
                </c:pt>
                <c:pt idx="276">
                  <c:v>2005-12-09</c:v>
                </c:pt>
                <c:pt idx="277">
                  <c:v>2005-12-12</c:v>
                </c:pt>
                <c:pt idx="278">
                  <c:v>2005-12-13</c:v>
                </c:pt>
                <c:pt idx="279">
                  <c:v>2005-12-14</c:v>
                </c:pt>
                <c:pt idx="280">
                  <c:v>2005-12-15</c:v>
                </c:pt>
                <c:pt idx="281">
                  <c:v>2005-12-16</c:v>
                </c:pt>
                <c:pt idx="282">
                  <c:v>2005-12-19</c:v>
                </c:pt>
                <c:pt idx="283">
                  <c:v>2005-12-20</c:v>
                </c:pt>
                <c:pt idx="284">
                  <c:v>2005-12-21</c:v>
                </c:pt>
                <c:pt idx="285">
                  <c:v>2005-12-22</c:v>
                </c:pt>
                <c:pt idx="286">
                  <c:v>2005-12-23</c:v>
                </c:pt>
                <c:pt idx="287">
                  <c:v>2005-12-27</c:v>
                </c:pt>
                <c:pt idx="288">
                  <c:v>2005-12-28</c:v>
                </c:pt>
                <c:pt idx="289">
                  <c:v>2005-12-29</c:v>
                </c:pt>
                <c:pt idx="290">
                  <c:v>2005-12-30</c:v>
                </c:pt>
                <c:pt idx="291">
                  <c:v>2006-01-03</c:v>
                </c:pt>
                <c:pt idx="292">
                  <c:v>2006-01-04</c:v>
                </c:pt>
                <c:pt idx="293">
                  <c:v>2006-01-05</c:v>
                </c:pt>
                <c:pt idx="294">
                  <c:v>2006-01-06</c:v>
                </c:pt>
                <c:pt idx="295">
                  <c:v>2006-01-09</c:v>
                </c:pt>
                <c:pt idx="296">
                  <c:v>2006-01-10</c:v>
                </c:pt>
                <c:pt idx="297">
                  <c:v>2006-01-11</c:v>
                </c:pt>
                <c:pt idx="298">
                  <c:v>2006-01-12</c:v>
                </c:pt>
                <c:pt idx="299">
                  <c:v>2006-01-13</c:v>
                </c:pt>
                <c:pt idx="300">
                  <c:v>2006-01-16</c:v>
                </c:pt>
                <c:pt idx="301">
                  <c:v>2006-01-17</c:v>
                </c:pt>
                <c:pt idx="302">
                  <c:v>2006-01-18</c:v>
                </c:pt>
                <c:pt idx="303">
                  <c:v>2006-01-19</c:v>
                </c:pt>
                <c:pt idx="304">
                  <c:v>2006-01-20</c:v>
                </c:pt>
                <c:pt idx="305">
                  <c:v>2006-01-23</c:v>
                </c:pt>
                <c:pt idx="306">
                  <c:v>2006-01-24</c:v>
                </c:pt>
                <c:pt idx="307">
                  <c:v>2006-01-25</c:v>
                </c:pt>
                <c:pt idx="308">
                  <c:v>2006-01-26</c:v>
                </c:pt>
                <c:pt idx="309">
                  <c:v>2006-01-27</c:v>
                </c:pt>
                <c:pt idx="310">
                  <c:v>2006-01-30</c:v>
                </c:pt>
                <c:pt idx="311">
                  <c:v>2006-01-31</c:v>
                </c:pt>
                <c:pt idx="312">
                  <c:v>2006-02-01</c:v>
                </c:pt>
                <c:pt idx="313">
                  <c:v>2006-02-02</c:v>
                </c:pt>
                <c:pt idx="314">
                  <c:v>2006-02-03</c:v>
                </c:pt>
                <c:pt idx="315">
                  <c:v>2006-02-06</c:v>
                </c:pt>
                <c:pt idx="316">
                  <c:v>2006-02-07</c:v>
                </c:pt>
                <c:pt idx="317">
                  <c:v>2006-02-08</c:v>
                </c:pt>
                <c:pt idx="318">
                  <c:v>2006-02-09</c:v>
                </c:pt>
                <c:pt idx="319">
                  <c:v>2006-02-10</c:v>
                </c:pt>
                <c:pt idx="320">
                  <c:v>2006-02-13</c:v>
                </c:pt>
                <c:pt idx="321">
                  <c:v>2006-02-14</c:v>
                </c:pt>
                <c:pt idx="322">
                  <c:v>2006-02-15</c:v>
                </c:pt>
                <c:pt idx="323">
                  <c:v>2006-02-16</c:v>
                </c:pt>
                <c:pt idx="324">
                  <c:v>2006-02-17</c:v>
                </c:pt>
                <c:pt idx="325">
                  <c:v>2006-02-20</c:v>
                </c:pt>
                <c:pt idx="326">
                  <c:v>2006-02-21</c:v>
                </c:pt>
                <c:pt idx="327">
                  <c:v>2006-02-22</c:v>
                </c:pt>
                <c:pt idx="328">
                  <c:v>2006-02-23</c:v>
                </c:pt>
                <c:pt idx="329">
                  <c:v>2006-02-24</c:v>
                </c:pt>
                <c:pt idx="330">
                  <c:v>2006-02-27</c:v>
                </c:pt>
                <c:pt idx="331">
                  <c:v>2006-02-28</c:v>
                </c:pt>
                <c:pt idx="332">
                  <c:v>2006-03-01</c:v>
                </c:pt>
                <c:pt idx="333">
                  <c:v>2006-03-02</c:v>
                </c:pt>
                <c:pt idx="334">
                  <c:v>2006-03-03</c:v>
                </c:pt>
                <c:pt idx="335">
                  <c:v>2006-03-06</c:v>
                </c:pt>
                <c:pt idx="336">
                  <c:v>2006-03-07</c:v>
                </c:pt>
                <c:pt idx="337">
                  <c:v>2006-03-08</c:v>
                </c:pt>
                <c:pt idx="338">
                  <c:v>2006-03-09</c:v>
                </c:pt>
                <c:pt idx="339">
                  <c:v>2006-03-10</c:v>
                </c:pt>
                <c:pt idx="340">
                  <c:v>2006-03-13</c:v>
                </c:pt>
                <c:pt idx="341">
                  <c:v>2006-03-14</c:v>
                </c:pt>
                <c:pt idx="342">
                  <c:v>2006-03-15</c:v>
                </c:pt>
                <c:pt idx="343">
                  <c:v>2006-03-16</c:v>
                </c:pt>
                <c:pt idx="344">
                  <c:v>2006-03-17</c:v>
                </c:pt>
                <c:pt idx="345">
                  <c:v>2006-03-20</c:v>
                </c:pt>
                <c:pt idx="346">
                  <c:v>2006-03-21</c:v>
                </c:pt>
                <c:pt idx="347">
                  <c:v>2006-03-22</c:v>
                </c:pt>
                <c:pt idx="348">
                  <c:v>2006-03-23</c:v>
                </c:pt>
                <c:pt idx="349">
                  <c:v>2006-03-24</c:v>
                </c:pt>
                <c:pt idx="350">
                  <c:v>2006-03-27</c:v>
                </c:pt>
                <c:pt idx="351">
                  <c:v>2006-03-28</c:v>
                </c:pt>
                <c:pt idx="352">
                  <c:v>2006-03-29</c:v>
                </c:pt>
                <c:pt idx="353">
                  <c:v>2006-03-30</c:v>
                </c:pt>
                <c:pt idx="354">
                  <c:v>2006-03-31</c:v>
                </c:pt>
                <c:pt idx="355">
                  <c:v>2006-04-03</c:v>
                </c:pt>
                <c:pt idx="356">
                  <c:v>2006-04-04</c:v>
                </c:pt>
                <c:pt idx="357">
                  <c:v>2006-04-05</c:v>
                </c:pt>
                <c:pt idx="358">
                  <c:v>2006-04-06</c:v>
                </c:pt>
                <c:pt idx="359">
                  <c:v>2006-04-07</c:v>
                </c:pt>
                <c:pt idx="360">
                  <c:v>2006-04-10</c:v>
                </c:pt>
                <c:pt idx="361">
                  <c:v>2006-04-11</c:v>
                </c:pt>
                <c:pt idx="362">
                  <c:v>2006-04-12</c:v>
                </c:pt>
                <c:pt idx="363">
                  <c:v>2006-04-13</c:v>
                </c:pt>
                <c:pt idx="364">
                  <c:v>2006-04-17</c:v>
                </c:pt>
                <c:pt idx="365">
                  <c:v>2006-04-18</c:v>
                </c:pt>
                <c:pt idx="366">
                  <c:v>2006-04-19</c:v>
                </c:pt>
                <c:pt idx="367">
                  <c:v>2006-04-20</c:v>
                </c:pt>
                <c:pt idx="368">
                  <c:v>2006-04-21</c:v>
                </c:pt>
                <c:pt idx="369">
                  <c:v>2006-04-24</c:v>
                </c:pt>
                <c:pt idx="370">
                  <c:v>2006-04-25</c:v>
                </c:pt>
                <c:pt idx="371">
                  <c:v>2006-04-26</c:v>
                </c:pt>
                <c:pt idx="372">
                  <c:v>2006-04-27</c:v>
                </c:pt>
                <c:pt idx="373">
                  <c:v>2006-04-28</c:v>
                </c:pt>
                <c:pt idx="374">
                  <c:v>2006-05-01</c:v>
                </c:pt>
                <c:pt idx="375">
                  <c:v>2006-05-02</c:v>
                </c:pt>
                <c:pt idx="376">
                  <c:v>2006-05-03</c:v>
                </c:pt>
                <c:pt idx="377">
                  <c:v>2006-05-04</c:v>
                </c:pt>
                <c:pt idx="378">
                  <c:v>2006-05-05</c:v>
                </c:pt>
                <c:pt idx="379">
                  <c:v>2006-05-08</c:v>
                </c:pt>
                <c:pt idx="380">
                  <c:v>2006-05-09</c:v>
                </c:pt>
                <c:pt idx="381">
                  <c:v>2006-05-10</c:v>
                </c:pt>
                <c:pt idx="382">
                  <c:v>2006-05-11</c:v>
                </c:pt>
                <c:pt idx="383">
                  <c:v>2006-05-12</c:v>
                </c:pt>
                <c:pt idx="384">
                  <c:v>2006-05-15</c:v>
                </c:pt>
                <c:pt idx="385">
                  <c:v>2006-05-16</c:v>
                </c:pt>
                <c:pt idx="386">
                  <c:v>2006-05-17</c:v>
                </c:pt>
                <c:pt idx="387">
                  <c:v>2006-05-18</c:v>
                </c:pt>
                <c:pt idx="388">
                  <c:v>2006-05-19</c:v>
                </c:pt>
                <c:pt idx="389">
                  <c:v>2006-05-22</c:v>
                </c:pt>
                <c:pt idx="390">
                  <c:v>2006-05-23</c:v>
                </c:pt>
                <c:pt idx="391">
                  <c:v>2006-05-24</c:v>
                </c:pt>
                <c:pt idx="392">
                  <c:v>2006-05-25</c:v>
                </c:pt>
                <c:pt idx="393">
                  <c:v>2006-05-26</c:v>
                </c:pt>
                <c:pt idx="394">
                  <c:v>2006-05-30</c:v>
                </c:pt>
                <c:pt idx="395">
                  <c:v>2006-05-31</c:v>
                </c:pt>
                <c:pt idx="396">
                  <c:v>2006-06-01</c:v>
                </c:pt>
                <c:pt idx="397">
                  <c:v>2006-06-02</c:v>
                </c:pt>
                <c:pt idx="398">
                  <c:v>2006-06-05</c:v>
                </c:pt>
                <c:pt idx="399">
                  <c:v>2006-06-06</c:v>
                </c:pt>
                <c:pt idx="400">
                  <c:v>2006-06-07</c:v>
                </c:pt>
                <c:pt idx="401">
                  <c:v>2006-06-08</c:v>
                </c:pt>
                <c:pt idx="402">
                  <c:v>2006-06-09</c:v>
                </c:pt>
                <c:pt idx="403">
                  <c:v>2006-06-12</c:v>
                </c:pt>
                <c:pt idx="404">
                  <c:v>2006-06-13</c:v>
                </c:pt>
                <c:pt idx="405">
                  <c:v>2006-06-14</c:v>
                </c:pt>
                <c:pt idx="406">
                  <c:v>2006-06-15</c:v>
                </c:pt>
                <c:pt idx="407">
                  <c:v>2006-06-16</c:v>
                </c:pt>
                <c:pt idx="408">
                  <c:v>2006-06-19</c:v>
                </c:pt>
                <c:pt idx="409">
                  <c:v>2006-06-20</c:v>
                </c:pt>
                <c:pt idx="410">
                  <c:v>2006-06-21</c:v>
                </c:pt>
                <c:pt idx="411">
                  <c:v>2006-06-22</c:v>
                </c:pt>
                <c:pt idx="412">
                  <c:v>2006-06-23</c:v>
                </c:pt>
                <c:pt idx="413">
                  <c:v>2006-06-26</c:v>
                </c:pt>
                <c:pt idx="414">
                  <c:v>2006-06-27</c:v>
                </c:pt>
                <c:pt idx="415">
                  <c:v>2006-06-28</c:v>
                </c:pt>
                <c:pt idx="416">
                  <c:v>2006-06-29</c:v>
                </c:pt>
                <c:pt idx="417">
                  <c:v>2006-06-30</c:v>
                </c:pt>
                <c:pt idx="418">
                  <c:v>2006-07-03</c:v>
                </c:pt>
                <c:pt idx="419">
                  <c:v>2006-07-04</c:v>
                </c:pt>
                <c:pt idx="420">
                  <c:v>2006-07-05</c:v>
                </c:pt>
                <c:pt idx="421">
                  <c:v>2006-07-06</c:v>
                </c:pt>
                <c:pt idx="422">
                  <c:v>2006-07-07</c:v>
                </c:pt>
                <c:pt idx="423">
                  <c:v>2006-07-10</c:v>
                </c:pt>
                <c:pt idx="424">
                  <c:v>2006-07-11</c:v>
                </c:pt>
                <c:pt idx="425">
                  <c:v>2006-07-12</c:v>
                </c:pt>
                <c:pt idx="426">
                  <c:v>2006-07-13</c:v>
                </c:pt>
                <c:pt idx="427">
                  <c:v>2006-07-14</c:v>
                </c:pt>
                <c:pt idx="428">
                  <c:v>2006-07-17</c:v>
                </c:pt>
                <c:pt idx="429">
                  <c:v>2006-07-18</c:v>
                </c:pt>
                <c:pt idx="430">
                  <c:v>2006-07-19</c:v>
                </c:pt>
                <c:pt idx="431">
                  <c:v>2006-07-20</c:v>
                </c:pt>
                <c:pt idx="432">
                  <c:v>2006-07-21</c:v>
                </c:pt>
                <c:pt idx="433">
                  <c:v>2006-07-24</c:v>
                </c:pt>
                <c:pt idx="434">
                  <c:v>2006-07-25</c:v>
                </c:pt>
                <c:pt idx="435">
                  <c:v>2006-07-26</c:v>
                </c:pt>
                <c:pt idx="436">
                  <c:v>2006-07-27</c:v>
                </c:pt>
                <c:pt idx="437">
                  <c:v>2006-07-28</c:v>
                </c:pt>
                <c:pt idx="438">
                  <c:v>2006-07-31</c:v>
                </c:pt>
                <c:pt idx="439">
                  <c:v>2006-08-01</c:v>
                </c:pt>
                <c:pt idx="440">
                  <c:v>2006-08-02</c:v>
                </c:pt>
                <c:pt idx="441">
                  <c:v>2006-08-03</c:v>
                </c:pt>
                <c:pt idx="442">
                  <c:v>2006-08-04</c:v>
                </c:pt>
                <c:pt idx="443">
                  <c:v>2006-08-07</c:v>
                </c:pt>
                <c:pt idx="444">
                  <c:v>2006-08-08</c:v>
                </c:pt>
                <c:pt idx="445">
                  <c:v>2006-08-09</c:v>
                </c:pt>
                <c:pt idx="446">
                  <c:v>2006-08-10</c:v>
                </c:pt>
                <c:pt idx="447">
                  <c:v>2006-08-11</c:v>
                </c:pt>
                <c:pt idx="448">
                  <c:v>2006-08-14</c:v>
                </c:pt>
                <c:pt idx="449">
                  <c:v>2006-08-15</c:v>
                </c:pt>
                <c:pt idx="450">
                  <c:v>2006-08-16</c:v>
                </c:pt>
                <c:pt idx="451">
                  <c:v>2006-08-17</c:v>
                </c:pt>
                <c:pt idx="452">
                  <c:v>2006-08-18</c:v>
                </c:pt>
                <c:pt idx="453">
                  <c:v>2006-08-21</c:v>
                </c:pt>
                <c:pt idx="454">
                  <c:v>2006-08-22</c:v>
                </c:pt>
                <c:pt idx="455">
                  <c:v>2006-08-23</c:v>
                </c:pt>
                <c:pt idx="456">
                  <c:v>2006-08-24</c:v>
                </c:pt>
                <c:pt idx="457">
                  <c:v>2006-08-25</c:v>
                </c:pt>
                <c:pt idx="458">
                  <c:v>2006-08-28</c:v>
                </c:pt>
                <c:pt idx="459">
                  <c:v>2006-08-29</c:v>
                </c:pt>
                <c:pt idx="460">
                  <c:v>2006-08-30</c:v>
                </c:pt>
                <c:pt idx="461">
                  <c:v>2006-08-31</c:v>
                </c:pt>
                <c:pt idx="462">
                  <c:v>2006-09-01</c:v>
                </c:pt>
                <c:pt idx="463">
                  <c:v>2006-09-04</c:v>
                </c:pt>
                <c:pt idx="464">
                  <c:v>2006-09-05</c:v>
                </c:pt>
                <c:pt idx="465">
                  <c:v>2006-09-06</c:v>
                </c:pt>
                <c:pt idx="466">
                  <c:v>2006-09-07</c:v>
                </c:pt>
                <c:pt idx="467">
                  <c:v>2006-09-08</c:v>
                </c:pt>
                <c:pt idx="468">
                  <c:v>2006-09-11</c:v>
                </c:pt>
                <c:pt idx="469">
                  <c:v>2006-09-12</c:v>
                </c:pt>
                <c:pt idx="470">
                  <c:v>2006-09-13</c:v>
                </c:pt>
                <c:pt idx="471">
                  <c:v>2006-09-14</c:v>
                </c:pt>
                <c:pt idx="472">
                  <c:v>2006-09-15</c:v>
                </c:pt>
                <c:pt idx="473">
                  <c:v>2006-09-18</c:v>
                </c:pt>
                <c:pt idx="474">
                  <c:v>2006-09-19</c:v>
                </c:pt>
                <c:pt idx="475">
                  <c:v>2006-09-20</c:v>
                </c:pt>
                <c:pt idx="476">
                  <c:v>2006-09-21</c:v>
                </c:pt>
                <c:pt idx="477">
                  <c:v>2006-09-22</c:v>
                </c:pt>
                <c:pt idx="478">
                  <c:v>2006-09-25</c:v>
                </c:pt>
                <c:pt idx="479">
                  <c:v>2006-09-26</c:v>
                </c:pt>
                <c:pt idx="480">
                  <c:v>2006-09-27</c:v>
                </c:pt>
                <c:pt idx="481">
                  <c:v>2006-09-28</c:v>
                </c:pt>
                <c:pt idx="482">
                  <c:v>2006-09-29</c:v>
                </c:pt>
                <c:pt idx="483">
                  <c:v>2006-10-02</c:v>
                </c:pt>
                <c:pt idx="484">
                  <c:v>2006-10-03</c:v>
                </c:pt>
                <c:pt idx="485">
                  <c:v>2006-10-04</c:v>
                </c:pt>
                <c:pt idx="486">
                  <c:v>2006-10-05</c:v>
                </c:pt>
                <c:pt idx="487">
                  <c:v>2006-10-06</c:v>
                </c:pt>
                <c:pt idx="488">
                  <c:v>2006-10-09</c:v>
                </c:pt>
                <c:pt idx="489">
                  <c:v>2006-10-10</c:v>
                </c:pt>
                <c:pt idx="490">
                  <c:v>2006-10-11</c:v>
                </c:pt>
                <c:pt idx="491">
                  <c:v>2006-10-12</c:v>
                </c:pt>
                <c:pt idx="492">
                  <c:v>2006-10-13</c:v>
                </c:pt>
                <c:pt idx="493">
                  <c:v>2006-10-16</c:v>
                </c:pt>
                <c:pt idx="494">
                  <c:v>2006-10-17</c:v>
                </c:pt>
                <c:pt idx="495">
                  <c:v>2006-10-18</c:v>
                </c:pt>
                <c:pt idx="496">
                  <c:v>2006-10-19</c:v>
                </c:pt>
                <c:pt idx="497">
                  <c:v>2006-10-20</c:v>
                </c:pt>
                <c:pt idx="498">
                  <c:v>2006-10-23</c:v>
                </c:pt>
                <c:pt idx="499">
                  <c:v>2006-10-24</c:v>
                </c:pt>
                <c:pt idx="500">
                  <c:v>2006-10-25</c:v>
                </c:pt>
                <c:pt idx="501">
                  <c:v>2006-10-26</c:v>
                </c:pt>
                <c:pt idx="502">
                  <c:v>2006-10-27</c:v>
                </c:pt>
                <c:pt idx="503">
                  <c:v>2006-10-30</c:v>
                </c:pt>
                <c:pt idx="504">
                  <c:v>2006-10-31</c:v>
                </c:pt>
                <c:pt idx="505">
                  <c:v>2006-11-01</c:v>
                </c:pt>
                <c:pt idx="506">
                  <c:v>2006-11-02</c:v>
                </c:pt>
                <c:pt idx="507">
                  <c:v>2006-11-03</c:v>
                </c:pt>
                <c:pt idx="508">
                  <c:v>2006-11-06</c:v>
                </c:pt>
                <c:pt idx="509">
                  <c:v>2006-11-07</c:v>
                </c:pt>
                <c:pt idx="510">
                  <c:v>2006-11-08</c:v>
                </c:pt>
                <c:pt idx="511">
                  <c:v>2006-11-09</c:v>
                </c:pt>
                <c:pt idx="512">
                  <c:v>2006-11-10</c:v>
                </c:pt>
                <c:pt idx="513">
                  <c:v>2006-11-13</c:v>
                </c:pt>
                <c:pt idx="514">
                  <c:v>2006-11-14</c:v>
                </c:pt>
                <c:pt idx="515">
                  <c:v>2006-11-15</c:v>
                </c:pt>
                <c:pt idx="516">
                  <c:v>2006-11-16</c:v>
                </c:pt>
                <c:pt idx="517">
                  <c:v>2006-11-17</c:v>
                </c:pt>
                <c:pt idx="518">
                  <c:v>2006-11-20</c:v>
                </c:pt>
                <c:pt idx="519">
                  <c:v>2006-11-21</c:v>
                </c:pt>
                <c:pt idx="520">
                  <c:v>2006-11-22</c:v>
                </c:pt>
                <c:pt idx="521">
                  <c:v>2006-11-23</c:v>
                </c:pt>
                <c:pt idx="522">
                  <c:v>2006-11-24</c:v>
                </c:pt>
                <c:pt idx="523">
                  <c:v>2006-11-27</c:v>
                </c:pt>
                <c:pt idx="524">
                  <c:v>2006-11-28</c:v>
                </c:pt>
                <c:pt idx="525">
                  <c:v>2006-11-29</c:v>
                </c:pt>
                <c:pt idx="526">
                  <c:v>2006-11-30</c:v>
                </c:pt>
                <c:pt idx="527">
                  <c:v>2006-12-01</c:v>
                </c:pt>
                <c:pt idx="528">
                  <c:v>2006-12-04</c:v>
                </c:pt>
                <c:pt idx="529">
                  <c:v>2006-12-05</c:v>
                </c:pt>
                <c:pt idx="530">
                  <c:v>2006-12-06</c:v>
                </c:pt>
                <c:pt idx="531">
                  <c:v>2006-12-07</c:v>
                </c:pt>
                <c:pt idx="532">
                  <c:v>2006-12-08</c:v>
                </c:pt>
                <c:pt idx="533">
                  <c:v>2006-12-11</c:v>
                </c:pt>
                <c:pt idx="534">
                  <c:v>2006-12-12</c:v>
                </c:pt>
                <c:pt idx="535">
                  <c:v>2006-12-13</c:v>
                </c:pt>
                <c:pt idx="536">
                  <c:v>2006-12-14</c:v>
                </c:pt>
                <c:pt idx="537">
                  <c:v>2006-12-15</c:v>
                </c:pt>
                <c:pt idx="538">
                  <c:v>2006-12-18</c:v>
                </c:pt>
                <c:pt idx="539">
                  <c:v>2006-12-19</c:v>
                </c:pt>
                <c:pt idx="540">
                  <c:v>2006-12-20</c:v>
                </c:pt>
                <c:pt idx="541">
                  <c:v>2006-12-21</c:v>
                </c:pt>
                <c:pt idx="542">
                  <c:v>2006-12-22</c:v>
                </c:pt>
                <c:pt idx="543">
                  <c:v>2006-12-26</c:v>
                </c:pt>
                <c:pt idx="544">
                  <c:v>2006-12-27</c:v>
                </c:pt>
                <c:pt idx="545">
                  <c:v>2006-12-28</c:v>
                </c:pt>
                <c:pt idx="546">
                  <c:v>2006-12-29</c:v>
                </c:pt>
                <c:pt idx="547">
                  <c:v>2007-01-02</c:v>
                </c:pt>
                <c:pt idx="548">
                  <c:v>2007-01-03</c:v>
                </c:pt>
                <c:pt idx="549">
                  <c:v>2007-01-04</c:v>
                </c:pt>
                <c:pt idx="550">
                  <c:v>2007-01-05</c:v>
                </c:pt>
                <c:pt idx="551">
                  <c:v>2007-01-08</c:v>
                </c:pt>
                <c:pt idx="552">
                  <c:v>2007-01-09</c:v>
                </c:pt>
                <c:pt idx="553">
                  <c:v>2007-01-10</c:v>
                </c:pt>
                <c:pt idx="554">
                  <c:v>2007-01-11</c:v>
                </c:pt>
                <c:pt idx="555">
                  <c:v>2007-01-12</c:v>
                </c:pt>
                <c:pt idx="556">
                  <c:v>2007-01-15</c:v>
                </c:pt>
                <c:pt idx="557">
                  <c:v>2007-01-16</c:v>
                </c:pt>
                <c:pt idx="558">
                  <c:v>2007-01-17</c:v>
                </c:pt>
                <c:pt idx="559">
                  <c:v>2007-01-18</c:v>
                </c:pt>
                <c:pt idx="560">
                  <c:v>2007-01-19</c:v>
                </c:pt>
                <c:pt idx="561">
                  <c:v>2007-01-22</c:v>
                </c:pt>
                <c:pt idx="562">
                  <c:v>2007-01-23</c:v>
                </c:pt>
                <c:pt idx="563">
                  <c:v>2007-01-24</c:v>
                </c:pt>
                <c:pt idx="564">
                  <c:v>2007-01-25</c:v>
                </c:pt>
                <c:pt idx="565">
                  <c:v>2007-01-26</c:v>
                </c:pt>
                <c:pt idx="566">
                  <c:v>2007-01-29</c:v>
                </c:pt>
                <c:pt idx="567">
                  <c:v>2007-01-30</c:v>
                </c:pt>
                <c:pt idx="568">
                  <c:v>2007-01-31</c:v>
                </c:pt>
                <c:pt idx="569">
                  <c:v>2007-02-01</c:v>
                </c:pt>
                <c:pt idx="570">
                  <c:v>2007-02-02</c:v>
                </c:pt>
                <c:pt idx="571">
                  <c:v>2007-02-05</c:v>
                </c:pt>
                <c:pt idx="572">
                  <c:v>2007-02-06</c:v>
                </c:pt>
                <c:pt idx="573">
                  <c:v>2007-02-07</c:v>
                </c:pt>
                <c:pt idx="574">
                  <c:v>2007-02-08</c:v>
                </c:pt>
                <c:pt idx="575">
                  <c:v>2007-02-09</c:v>
                </c:pt>
                <c:pt idx="576">
                  <c:v>2007-02-12</c:v>
                </c:pt>
                <c:pt idx="577">
                  <c:v>2007-02-13</c:v>
                </c:pt>
                <c:pt idx="578">
                  <c:v>2007-02-14</c:v>
                </c:pt>
                <c:pt idx="579">
                  <c:v>2007-02-15</c:v>
                </c:pt>
                <c:pt idx="580">
                  <c:v>2007-02-16</c:v>
                </c:pt>
                <c:pt idx="581">
                  <c:v>2007-02-19</c:v>
                </c:pt>
                <c:pt idx="582">
                  <c:v>2007-02-20</c:v>
                </c:pt>
                <c:pt idx="583">
                  <c:v>2007-02-21</c:v>
                </c:pt>
                <c:pt idx="584">
                  <c:v>2007-02-22</c:v>
                </c:pt>
                <c:pt idx="585">
                  <c:v>2007-02-23</c:v>
                </c:pt>
                <c:pt idx="586">
                  <c:v>2007-02-26</c:v>
                </c:pt>
                <c:pt idx="587">
                  <c:v>2007-02-27</c:v>
                </c:pt>
                <c:pt idx="588">
                  <c:v>2007-02-28</c:v>
                </c:pt>
                <c:pt idx="589">
                  <c:v>2007-03-01</c:v>
                </c:pt>
                <c:pt idx="590">
                  <c:v>2007-03-02</c:v>
                </c:pt>
                <c:pt idx="591">
                  <c:v>2007-03-05</c:v>
                </c:pt>
                <c:pt idx="592">
                  <c:v>2007-03-06</c:v>
                </c:pt>
                <c:pt idx="593">
                  <c:v>2007-03-07</c:v>
                </c:pt>
                <c:pt idx="594">
                  <c:v>2007-03-08</c:v>
                </c:pt>
                <c:pt idx="595">
                  <c:v>2007-03-09</c:v>
                </c:pt>
                <c:pt idx="596">
                  <c:v>2007-03-12</c:v>
                </c:pt>
                <c:pt idx="597">
                  <c:v>2007-03-13</c:v>
                </c:pt>
                <c:pt idx="598">
                  <c:v>2007-03-14</c:v>
                </c:pt>
                <c:pt idx="599">
                  <c:v>2007-03-15</c:v>
                </c:pt>
                <c:pt idx="600">
                  <c:v>2007-03-16</c:v>
                </c:pt>
                <c:pt idx="601">
                  <c:v>2007-03-19</c:v>
                </c:pt>
                <c:pt idx="602">
                  <c:v>2007-03-20</c:v>
                </c:pt>
                <c:pt idx="603">
                  <c:v>2007-03-21</c:v>
                </c:pt>
                <c:pt idx="604">
                  <c:v>2007-03-22</c:v>
                </c:pt>
                <c:pt idx="605">
                  <c:v>2007-03-23</c:v>
                </c:pt>
                <c:pt idx="606">
                  <c:v>2007-03-26</c:v>
                </c:pt>
                <c:pt idx="607">
                  <c:v>2007-03-27</c:v>
                </c:pt>
                <c:pt idx="608">
                  <c:v>2007-03-28</c:v>
                </c:pt>
                <c:pt idx="609">
                  <c:v>2007-03-29</c:v>
                </c:pt>
                <c:pt idx="610">
                  <c:v>2007-03-30</c:v>
                </c:pt>
                <c:pt idx="611">
                  <c:v>2007-04-02</c:v>
                </c:pt>
                <c:pt idx="612">
                  <c:v>2007-04-03</c:v>
                </c:pt>
                <c:pt idx="613">
                  <c:v>2007-04-04</c:v>
                </c:pt>
                <c:pt idx="614">
                  <c:v>2007-04-05</c:v>
                </c:pt>
                <c:pt idx="615">
                  <c:v>2007-04-09</c:v>
                </c:pt>
                <c:pt idx="616">
                  <c:v>2007-04-10</c:v>
                </c:pt>
                <c:pt idx="617">
                  <c:v>2007-04-11</c:v>
                </c:pt>
                <c:pt idx="618">
                  <c:v>2007-04-12</c:v>
                </c:pt>
                <c:pt idx="619">
                  <c:v>2007-04-13</c:v>
                </c:pt>
                <c:pt idx="620">
                  <c:v>2007-04-16</c:v>
                </c:pt>
                <c:pt idx="621">
                  <c:v>2007-04-17</c:v>
                </c:pt>
                <c:pt idx="622">
                  <c:v>2007-04-18</c:v>
                </c:pt>
                <c:pt idx="623">
                  <c:v>2007-04-19</c:v>
                </c:pt>
                <c:pt idx="624">
                  <c:v>2007-04-20</c:v>
                </c:pt>
                <c:pt idx="625">
                  <c:v>2007-04-23</c:v>
                </c:pt>
                <c:pt idx="626">
                  <c:v>2007-04-24</c:v>
                </c:pt>
                <c:pt idx="627">
                  <c:v>2007-04-25</c:v>
                </c:pt>
                <c:pt idx="628">
                  <c:v>2007-04-26</c:v>
                </c:pt>
                <c:pt idx="629">
                  <c:v>2007-04-27</c:v>
                </c:pt>
                <c:pt idx="630">
                  <c:v>2007-04-30</c:v>
                </c:pt>
                <c:pt idx="631">
                  <c:v>2007-05-01</c:v>
                </c:pt>
                <c:pt idx="632">
                  <c:v>2007-05-02</c:v>
                </c:pt>
                <c:pt idx="633">
                  <c:v>2007-05-03</c:v>
                </c:pt>
                <c:pt idx="634">
                  <c:v>2007-05-04</c:v>
                </c:pt>
                <c:pt idx="635">
                  <c:v>2007-05-07</c:v>
                </c:pt>
                <c:pt idx="636">
                  <c:v>2007-05-08</c:v>
                </c:pt>
                <c:pt idx="637">
                  <c:v>2007-05-09</c:v>
                </c:pt>
                <c:pt idx="638">
                  <c:v>2007-05-10</c:v>
                </c:pt>
                <c:pt idx="639">
                  <c:v>2007-05-11</c:v>
                </c:pt>
                <c:pt idx="640">
                  <c:v>2007-05-14</c:v>
                </c:pt>
                <c:pt idx="641">
                  <c:v>2007-05-15</c:v>
                </c:pt>
                <c:pt idx="642">
                  <c:v>2007-05-16</c:v>
                </c:pt>
                <c:pt idx="643">
                  <c:v>2007-05-17</c:v>
                </c:pt>
                <c:pt idx="644">
                  <c:v>2007-05-18</c:v>
                </c:pt>
                <c:pt idx="645">
                  <c:v>2007-05-21</c:v>
                </c:pt>
                <c:pt idx="646">
                  <c:v>2007-05-22</c:v>
                </c:pt>
                <c:pt idx="647">
                  <c:v>2007-05-23</c:v>
                </c:pt>
                <c:pt idx="648">
                  <c:v>2007-05-24</c:v>
                </c:pt>
                <c:pt idx="649">
                  <c:v>2007-05-25</c:v>
                </c:pt>
                <c:pt idx="650">
                  <c:v>2007-05-28</c:v>
                </c:pt>
                <c:pt idx="651">
                  <c:v>2007-05-29</c:v>
                </c:pt>
                <c:pt idx="652">
                  <c:v>2007-05-30</c:v>
                </c:pt>
                <c:pt idx="653">
                  <c:v>2007-05-31</c:v>
                </c:pt>
                <c:pt idx="654">
                  <c:v>2007-06-01</c:v>
                </c:pt>
                <c:pt idx="655">
                  <c:v>2007-06-04</c:v>
                </c:pt>
                <c:pt idx="656">
                  <c:v>2007-06-05</c:v>
                </c:pt>
                <c:pt idx="657">
                  <c:v>2007-06-06</c:v>
                </c:pt>
                <c:pt idx="658">
                  <c:v>2007-06-07</c:v>
                </c:pt>
                <c:pt idx="659">
                  <c:v>2007-06-08</c:v>
                </c:pt>
                <c:pt idx="660">
                  <c:v>2007-06-11</c:v>
                </c:pt>
                <c:pt idx="661">
                  <c:v>2007-06-12</c:v>
                </c:pt>
                <c:pt idx="662">
                  <c:v>2007-06-13</c:v>
                </c:pt>
                <c:pt idx="663">
                  <c:v>2007-06-14</c:v>
                </c:pt>
                <c:pt idx="664">
                  <c:v>2007-06-15</c:v>
                </c:pt>
                <c:pt idx="665">
                  <c:v>2007-06-18</c:v>
                </c:pt>
                <c:pt idx="666">
                  <c:v>2007-06-19</c:v>
                </c:pt>
                <c:pt idx="667">
                  <c:v>2007-06-20</c:v>
                </c:pt>
                <c:pt idx="668">
                  <c:v>2007-06-21</c:v>
                </c:pt>
                <c:pt idx="669">
                  <c:v>2007-06-22</c:v>
                </c:pt>
                <c:pt idx="670">
                  <c:v>2007-06-25</c:v>
                </c:pt>
                <c:pt idx="671">
                  <c:v>2007-06-26</c:v>
                </c:pt>
                <c:pt idx="672">
                  <c:v>2007-06-27</c:v>
                </c:pt>
                <c:pt idx="673">
                  <c:v>2007-06-28</c:v>
                </c:pt>
                <c:pt idx="674">
                  <c:v>2007-06-29</c:v>
                </c:pt>
                <c:pt idx="675">
                  <c:v>2007-07-02</c:v>
                </c:pt>
                <c:pt idx="676">
                  <c:v>2007-07-03</c:v>
                </c:pt>
                <c:pt idx="677">
                  <c:v>2007-07-04</c:v>
                </c:pt>
                <c:pt idx="678">
                  <c:v>2007-07-05</c:v>
                </c:pt>
                <c:pt idx="679">
                  <c:v>2007-07-06</c:v>
                </c:pt>
                <c:pt idx="680">
                  <c:v>2007-07-09</c:v>
                </c:pt>
                <c:pt idx="681">
                  <c:v>2007-07-10</c:v>
                </c:pt>
                <c:pt idx="682">
                  <c:v>2007-07-11</c:v>
                </c:pt>
                <c:pt idx="683">
                  <c:v>2007-07-12</c:v>
                </c:pt>
                <c:pt idx="684">
                  <c:v>2007-07-13</c:v>
                </c:pt>
                <c:pt idx="685">
                  <c:v>2007-07-16</c:v>
                </c:pt>
                <c:pt idx="686">
                  <c:v>2007-07-17</c:v>
                </c:pt>
                <c:pt idx="687">
                  <c:v>2007-07-18</c:v>
                </c:pt>
                <c:pt idx="688">
                  <c:v>2007-07-19</c:v>
                </c:pt>
                <c:pt idx="689">
                  <c:v>2007-07-20</c:v>
                </c:pt>
                <c:pt idx="690">
                  <c:v>2007-07-23</c:v>
                </c:pt>
                <c:pt idx="691">
                  <c:v>2007-07-24</c:v>
                </c:pt>
                <c:pt idx="692">
                  <c:v>2007-07-25</c:v>
                </c:pt>
                <c:pt idx="693">
                  <c:v>2007-07-26</c:v>
                </c:pt>
                <c:pt idx="694">
                  <c:v>2007-07-27</c:v>
                </c:pt>
                <c:pt idx="695">
                  <c:v>2007-07-30</c:v>
                </c:pt>
                <c:pt idx="696">
                  <c:v>2007-07-31</c:v>
                </c:pt>
                <c:pt idx="697">
                  <c:v>2007-08-01</c:v>
                </c:pt>
                <c:pt idx="698">
                  <c:v>2007-08-02</c:v>
                </c:pt>
                <c:pt idx="699">
                  <c:v>2007-08-03</c:v>
                </c:pt>
                <c:pt idx="700">
                  <c:v>2007-08-06</c:v>
                </c:pt>
                <c:pt idx="701">
                  <c:v>2007-08-07</c:v>
                </c:pt>
                <c:pt idx="702">
                  <c:v>2007-08-08</c:v>
                </c:pt>
                <c:pt idx="703">
                  <c:v>2007-08-09</c:v>
                </c:pt>
                <c:pt idx="704">
                  <c:v>2007-08-10</c:v>
                </c:pt>
                <c:pt idx="705">
                  <c:v>2007-08-13</c:v>
                </c:pt>
                <c:pt idx="706">
                  <c:v>2007-08-14</c:v>
                </c:pt>
                <c:pt idx="707">
                  <c:v>2007-08-15</c:v>
                </c:pt>
                <c:pt idx="708">
                  <c:v>2007-08-16</c:v>
                </c:pt>
                <c:pt idx="709">
                  <c:v>2007-08-17</c:v>
                </c:pt>
                <c:pt idx="710">
                  <c:v>2007-08-20</c:v>
                </c:pt>
                <c:pt idx="711">
                  <c:v>2007-08-21</c:v>
                </c:pt>
                <c:pt idx="712">
                  <c:v>2007-08-22</c:v>
                </c:pt>
                <c:pt idx="713">
                  <c:v>2007-08-23</c:v>
                </c:pt>
                <c:pt idx="714">
                  <c:v>2007-08-24</c:v>
                </c:pt>
                <c:pt idx="715">
                  <c:v>2007-08-27</c:v>
                </c:pt>
                <c:pt idx="716">
                  <c:v>2007-08-28</c:v>
                </c:pt>
                <c:pt idx="717">
                  <c:v>2007-08-29</c:v>
                </c:pt>
                <c:pt idx="718">
                  <c:v>2007-08-30</c:v>
                </c:pt>
                <c:pt idx="719">
                  <c:v>2007-08-31</c:v>
                </c:pt>
                <c:pt idx="720">
                  <c:v>2007-09-03</c:v>
                </c:pt>
                <c:pt idx="721">
                  <c:v>2007-09-04</c:v>
                </c:pt>
                <c:pt idx="722">
                  <c:v>2007-09-05</c:v>
                </c:pt>
                <c:pt idx="723">
                  <c:v>2007-09-06</c:v>
                </c:pt>
                <c:pt idx="724">
                  <c:v>2007-09-07</c:v>
                </c:pt>
                <c:pt idx="725">
                  <c:v>2007-09-10</c:v>
                </c:pt>
                <c:pt idx="726">
                  <c:v>2007-09-11</c:v>
                </c:pt>
                <c:pt idx="727">
                  <c:v>2007-09-12</c:v>
                </c:pt>
                <c:pt idx="728">
                  <c:v>2007-09-13</c:v>
                </c:pt>
                <c:pt idx="729">
                  <c:v>2007-09-14</c:v>
                </c:pt>
                <c:pt idx="730">
                  <c:v>2007-09-17</c:v>
                </c:pt>
                <c:pt idx="731">
                  <c:v>2007-09-18</c:v>
                </c:pt>
                <c:pt idx="732">
                  <c:v>2007-09-19</c:v>
                </c:pt>
                <c:pt idx="733">
                  <c:v>2007-09-20</c:v>
                </c:pt>
                <c:pt idx="734">
                  <c:v>2007-09-21</c:v>
                </c:pt>
                <c:pt idx="735">
                  <c:v>2007-09-24</c:v>
                </c:pt>
                <c:pt idx="736">
                  <c:v>2007-09-25</c:v>
                </c:pt>
                <c:pt idx="737">
                  <c:v>2007-09-26</c:v>
                </c:pt>
                <c:pt idx="738">
                  <c:v>2007-09-27</c:v>
                </c:pt>
                <c:pt idx="739">
                  <c:v>2007-09-28</c:v>
                </c:pt>
                <c:pt idx="740">
                  <c:v>2007-10-01</c:v>
                </c:pt>
                <c:pt idx="741">
                  <c:v>2007-10-02</c:v>
                </c:pt>
                <c:pt idx="742">
                  <c:v>2007-10-03</c:v>
                </c:pt>
                <c:pt idx="743">
                  <c:v>2007-10-04</c:v>
                </c:pt>
                <c:pt idx="744">
                  <c:v>2007-10-05</c:v>
                </c:pt>
                <c:pt idx="745">
                  <c:v>2007-10-08</c:v>
                </c:pt>
                <c:pt idx="746">
                  <c:v>2007-10-09</c:v>
                </c:pt>
                <c:pt idx="747">
                  <c:v>2007-10-10</c:v>
                </c:pt>
                <c:pt idx="748">
                  <c:v>2007-10-11</c:v>
                </c:pt>
                <c:pt idx="749">
                  <c:v>2007-10-12</c:v>
                </c:pt>
                <c:pt idx="750">
                  <c:v>2007-10-15</c:v>
                </c:pt>
                <c:pt idx="751">
                  <c:v>2007-10-16</c:v>
                </c:pt>
                <c:pt idx="752">
                  <c:v>2007-10-17</c:v>
                </c:pt>
                <c:pt idx="753">
                  <c:v>2007-10-18</c:v>
                </c:pt>
                <c:pt idx="754">
                  <c:v>2007-10-19</c:v>
                </c:pt>
                <c:pt idx="755">
                  <c:v>2007-10-22</c:v>
                </c:pt>
                <c:pt idx="756">
                  <c:v>2007-10-23</c:v>
                </c:pt>
                <c:pt idx="757">
                  <c:v>2007-10-24</c:v>
                </c:pt>
                <c:pt idx="758">
                  <c:v>2007-10-25</c:v>
                </c:pt>
                <c:pt idx="759">
                  <c:v>2007-10-26</c:v>
                </c:pt>
                <c:pt idx="760">
                  <c:v>2007-10-29</c:v>
                </c:pt>
                <c:pt idx="761">
                  <c:v>2007-10-30</c:v>
                </c:pt>
                <c:pt idx="762">
                  <c:v>2007-10-31</c:v>
                </c:pt>
                <c:pt idx="763">
                  <c:v>2007-11-01</c:v>
                </c:pt>
                <c:pt idx="764">
                  <c:v>2007-11-02</c:v>
                </c:pt>
                <c:pt idx="765">
                  <c:v>2007-11-05</c:v>
                </c:pt>
                <c:pt idx="766">
                  <c:v>2007-11-06</c:v>
                </c:pt>
                <c:pt idx="767">
                  <c:v>2007-11-07</c:v>
                </c:pt>
                <c:pt idx="768">
                  <c:v>2007-11-08</c:v>
                </c:pt>
                <c:pt idx="769">
                  <c:v>2007-11-09</c:v>
                </c:pt>
                <c:pt idx="770">
                  <c:v>2007-11-12</c:v>
                </c:pt>
                <c:pt idx="771">
                  <c:v>2007-11-13</c:v>
                </c:pt>
                <c:pt idx="772">
                  <c:v>2007-11-14</c:v>
                </c:pt>
                <c:pt idx="773">
                  <c:v>2007-11-15</c:v>
                </c:pt>
                <c:pt idx="774">
                  <c:v>2007-11-16</c:v>
                </c:pt>
                <c:pt idx="775">
                  <c:v>2007-11-19</c:v>
                </c:pt>
                <c:pt idx="776">
                  <c:v>2007-11-20</c:v>
                </c:pt>
                <c:pt idx="777">
                  <c:v>2007-11-21</c:v>
                </c:pt>
                <c:pt idx="778">
                  <c:v>2007-11-22</c:v>
                </c:pt>
                <c:pt idx="779">
                  <c:v>2007-11-23</c:v>
                </c:pt>
                <c:pt idx="780">
                  <c:v>2007-11-26</c:v>
                </c:pt>
                <c:pt idx="781">
                  <c:v>2007-11-27</c:v>
                </c:pt>
                <c:pt idx="782">
                  <c:v>2007-11-28</c:v>
                </c:pt>
                <c:pt idx="783">
                  <c:v>2007-11-29</c:v>
                </c:pt>
                <c:pt idx="784">
                  <c:v>2007-11-30</c:v>
                </c:pt>
                <c:pt idx="785">
                  <c:v>2007-12-03</c:v>
                </c:pt>
                <c:pt idx="786">
                  <c:v>2007-12-04</c:v>
                </c:pt>
                <c:pt idx="787">
                  <c:v>2007-12-05</c:v>
                </c:pt>
                <c:pt idx="788">
                  <c:v>2007-12-06</c:v>
                </c:pt>
                <c:pt idx="789">
                  <c:v>2007-12-07</c:v>
                </c:pt>
                <c:pt idx="790">
                  <c:v>2007-12-10</c:v>
                </c:pt>
                <c:pt idx="791">
                  <c:v>2007-12-11</c:v>
                </c:pt>
                <c:pt idx="792">
                  <c:v>2007-12-12</c:v>
                </c:pt>
                <c:pt idx="793">
                  <c:v>2007-12-13</c:v>
                </c:pt>
                <c:pt idx="794">
                  <c:v>2007-12-14</c:v>
                </c:pt>
                <c:pt idx="795">
                  <c:v>2007-12-17</c:v>
                </c:pt>
                <c:pt idx="796">
                  <c:v>2007-12-18</c:v>
                </c:pt>
                <c:pt idx="797">
                  <c:v>2007-12-19</c:v>
                </c:pt>
                <c:pt idx="798">
                  <c:v>2007-12-20</c:v>
                </c:pt>
                <c:pt idx="799">
                  <c:v>2007-12-21</c:v>
                </c:pt>
                <c:pt idx="800">
                  <c:v>2007-12-24</c:v>
                </c:pt>
                <c:pt idx="801">
                  <c:v>2007-12-26</c:v>
                </c:pt>
                <c:pt idx="802">
                  <c:v>2007-12-27</c:v>
                </c:pt>
                <c:pt idx="803">
                  <c:v>2007-12-28</c:v>
                </c:pt>
                <c:pt idx="804">
                  <c:v>2007-12-31</c:v>
                </c:pt>
                <c:pt idx="805">
                  <c:v>2008-01-02</c:v>
                </c:pt>
                <c:pt idx="806">
                  <c:v>2008-01-03</c:v>
                </c:pt>
                <c:pt idx="807">
                  <c:v>2008-01-04</c:v>
                </c:pt>
                <c:pt idx="808">
                  <c:v>2008-01-07</c:v>
                </c:pt>
                <c:pt idx="809">
                  <c:v>2008-01-08</c:v>
                </c:pt>
                <c:pt idx="810">
                  <c:v>2008-01-09</c:v>
                </c:pt>
                <c:pt idx="811">
                  <c:v>2008-01-10</c:v>
                </c:pt>
                <c:pt idx="812">
                  <c:v>2008-01-11</c:v>
                </c:pt>
                <c:pt idx="813">
                  <c:v>2008-01-14</c:v>
                </c:pt>
                <c:pt idx="814">
                  <c:v>2008-01-15</c:v>
                </c:pt>
                <c:pt idx="815">
                  <c:v>2008-01-16</c:v>
                </c:pt>
                <c:pt idx="816">
                  <c:v>2008-01-17</c:v>
                </c:pt>
                <c:pt idx="817">
                  <c:v>2008-01-18</c:v>
                </c:pt>
                <c:pt idx="818">
                  <c:v>2008-01-21</c:v>
                </c:pt>
                <c:pt idx="819">
                  <c:v>2008-01-22</c:v>
                </c:pt>
                <c:pt idx="820">
                  <c:v>2008-01-23</c:v>
                </c:pt>
                <c:pt idx="821">
                  <c:v>2008-01-24</c:v>
                </c:pt>
                <c:pt idx="822">
                  <c:v>2008-01-25</c:v>
                </c:pt>
                <c:pt idx="823">
                  <c:v>2008-01-28</c:v>
                </c:pt>
                <c:pt idx="824">
                  <c:v>2008-01-29</c:v>
                </c:pt>
                <c:pt idx="825">
                  <c:v>2008-01-30</c:v>
                </c:pt>
                <c:pt idx="826">
                  <c:v>2008-01-31</c:v>
                </c:pt>
                <c:pt idx="827">
                  <c:v>2008-02-01</c:v>
                </c:pt>
                <c:pt idx="828">
                  <c:v>2008-02-04</c:v>
                </c:pt>
                <c:pt idx="829">
                  <c:v>2008-02-05</c:v>
                </c:pt>
                <c:pt idx="830">
                  <c:v>2008-02-06</c:v>
                </c:pt>
                <c:pt idx="831">
                  <c:v>2008-02-07</c:v>
                </c:pt>
                <c:pt idx="832">
                  <c:v>2008-02-08</c:v>
                </c:pt>
                <c:pt idx="833">
                  <c:v>2008-02-11</c:v>
                </c:pt>
                <c:pt idx="834">
                  <c:v>2008-02-12</c:v>
                </c:pt>
                <c:pt idx="835">
                  <c:v>2008-02-13</c:v>
                </c:pt>
                <c:pt idx="836">
                  <c:v>2008-02-14</c:v>
                </c:pt>
                <c:pt idx="837">
                  <c:v>2008-02-15</c:v>
                </c:pt>
                <c:pt idx="838">
                  <c:v>2008-02-18</c:v>
                </c:pt>
                <c:pt idx="839">
                  <c:v>2008-02-19</c:v>
                </c:pt>
                <c:pt idx="840">
                  <c:v>2008-02-20</c:v>
                </c:pt>
                <c:pt idx="841">
                  <c:v>2008-02-21</c:v>
                </c:pt>
                <c:pt idx="842">
                  <c:v>2008-02-22</c:v>
                </c:pt>
                <c:pt idx="843">
                  <c:v>2008-02-25</c:v>
                </c:pt>
                <c:pt idx="844">
                  <c:v>2008-02-26</c:v>
                </c:pt>
                <c:pt idx="845">
                  <c:v>2008-02-27</c:v>
                </c:pt>
                <c:pt idx="846">
                  <c:v>2008-02-28</c:v>
                </c:pt>
                <c:pt idx="847">
                  <c:v>2008-02-29</c:v>
                </c:pt>
                <c:pt idx="848">
                  <c:v>2008-03-03</c:v>
                </c:pt>
                <c:pt idx="849">
                  <c:v>2008-03-04</c:v>
                </c:pt>
                <c:pt idx="850">
                  <c:v>2008-03-05</c:v>
                </c:pt>
                <c:pt idx="851">
                  <c:v>2008-03-06</c:v>
                </c:pt>
                <c:pt idx="852">
                  <c:v>2008-03-07</c:v>
                </c:pt>
                <c:pt idx="853">
                  <c:v>2008-03-10</c:v>
                </c:pt>
                <c:pt idx="854">
                  <c:v>2008-03-11</c:v>
                </c:pt>
                <c:pt idx="855">
                  <c:v>2008-03-12</c:v>
                </c:pt>
                <c:pt idx="856">
                  <c:v>2008-03-13</c:v>
                </c:pt>
                <c:pt idx="857">
                  <c:v>2008-03-14</c:v>
                </c:pt>
                <c:pt idx="858">
                  <c:v>2008-03-17</c:v>
                </c:pt>
                <c:pt idx="859">
                  <c:v>2008-03-18</c:v>
                </c:pt>
                <c:pt idx="860">
                  <c:v>2008-03-19</c:v>
                </c:pt>
                <c:pt idx="861">
                  <c:v>2008-03-20</c:v>
                </c:pt>
                <c:pt idx="862">
                  <c:v>2008-03-24</c:v>
                </c:pt>
                <c:pt idx="863">
                  <c:v>2008-03-25</c:v>
                </c:pt>
                <c:pt idx="864">
                  <c:v>2008-03-26</c:v>
                </c:pt>
                <c:pt idx="865">
                  <c:v>2008-03-27</c:v>
                </c:pt>
                <c:pt idx="866">
                  <c:v>2008-03-28</c:v>
                </c:pt>
                <c:pt idx="867">
                  <c:v>2008-03-31</c:v>
                </c:pt>
                <c:pt idx="868">
                  <c:v>2008-04-01</c:v>
                </c:pt>
                <c:pt idx="869">
                  <c:v>2008-04-02</c:v>
                </c:pt>
                <c:pt idx="870">
                  <c:v>2008-04-03</c:v>
                </c:pt>
                <c:pt idx="871">
                  <c:v>2008-04-04</c:v>
                </c:pt>
                <c:pt idx="872">
                  <c:v>2008-04-07</c:v>
                </c:pt>
                <c:pt idx="873">
                  <c:v>2008-04-08</c:v>
                </c:pt>
                <c:pt idx="874">
                  <c:v>2008-04-09</c:v>
                </c:pt>
                <c:pt idx="875">
                  <c:v>2008-04-10</c:v>
                </c:pt>
                <c:pt idx="876">
                  <c:v>2008-04-11</c:v>
                </c:pt>
                <c:pt idx="877">
                  <c:v>2008-04-14</c:v>
                </c:pt>
                <c:pt idx="878">
                  <c:v>2008-04-15</c:v>
                </c:pt>
                <c:pt idx="879">
                  <c:v>2008-04-16</c:v>
                </c:pt>
                <c:pt idx="880">
                  <c:v>2008-04-17</c:v>
                </c:pt>
                <c:pt idx="881">
                  <c:v>2008-04-18</c:v>
                </c:pt>
                <c:pt idx="882">
                  <c:v>2008-04-21</c:v>
                </c:pt>
                <c:pt idx="883">
                  <c:v>2008-04-22</c:v>
                </c:pt>
                <c:pt idx="884">
                  <c:v>2008-04-23</c:v>
                </c:pt>
                <c:pt idx="885">
                  <c:v>2008-04-24</c:v>
                </c:pt>
                <c:pt idx="886">
                  <c:v>2008-04-25</c:v>
                </c:pt>
                <c:pt idx="887">
                  <c:v>2008-04-28</c:v>
                </c:pt>
                <c:pt idx="888">
                  <c:v>2008-04-29</c:v>
                </c:pt>
                <c:pt idx="889">
                  <c:v>2008-04-30</c:v>
                </c:pt>
                <c:pt idx="890">
                  <c:v>2008-05-01</c:v>
                </c:pt>
                <c:pt idx="891">
                  <c:v>2008-05-02</c:v>
                </c:pt>
                <c:pt idx="892">
                  <c:v>2008-05-05</c:v>
                </c:pt>
                <c:pt idx="893">
                  <c:v>2008-05-06</c:v>
                </c:pt>
                <c:pt idx="894">
                  <c:v>2008-05-07</c:v>
                </c:pt>
                <c:pt idx="895">
                  <c:v>2008-05-08</c:v>
                </c:pt>
                <c:pt idx="896">
                  <c:v>2008-05-09</c:v>
                </c:pt>
                <c:pt idx="897">
                  <c:v>2008-05-12</c:v>
                </c:pt>
                <c:pt idx="898">
                  <c:v>2008-05-13</c:v>
                </c:pt>
                <c:pt idx="899">
                  <c:v>2008-05-14</c:v>
                </c:pt>
                <c:pt idx="900">
                  <c:v>2008-05-15</c:v>
                </c:pt>
                <c:pt idx="901">
                  <c:v>2008-05-16</c:v>
                </c:pt>
                <c:pt idx="902">
                  <c:v>2008-05-19</c:v>
                </c:pt>
                <c:pt idx="903">
                  <c:v>2008-05-20</c:v>
                </c:pt>
                <c:pt idx="904">
                  <c:v>2008-05-21</c:v>
                </c:pt>
                <c:pt idx="905">
                  <c:v>2008-05-22</c:v>
                </c:pt>
                <c:pt idx="906">
                  <c:v>2008-05-23</c:v>
                </c:pt>
                <c:pt idx="907">
                  <c:v>2008-05-26</c:v>
                </c:pt>
                <c:pt idx="908">
                  <c:v>2008-05-27</c:v>
                </c:pt>
                <c:pt idx="909">
                  <c:v>2008-05-28</c:v>
                </c:pt>
                <c:pt idx="910">
                  <c:v>2008-05-29</c:v>
                </c:pt>
                <c:pt idx="911">
                  <c:v>2008-05-30</c:v>
                </c:pt>
                <c:pt idx="912">
                  <c:v>2008-06-02</c:v>
                </c:pt>
                <c:pt idx="913">
                  <c:v>2008-06-03</c:v>
                </c:pt>
                <c:pt idx="914">
                  <c:v>2008-06-04</c:v>
                </c:pt>
                <c:pt idx="915">
                  <c:v>2008-06-05</c:v>
                </c:pt>
                <c:pt idx="916">
                  <c:v>2008-06-06</c:v>
                </c:pt>
                <c:pt idx="917">
                  <c:v>2008-06-09</c:v>
                </c:pt>
                <c:pt idx="918">
                  <c:v>2008-06-10</c:v>
                </c:pt>
                <c:pt idx="919">
                  <c:v>2008-06-11</c:v>
                </c:pt>
                <c:pt idx="920">
                  <c:v>2008-06-12</c:v>
                </c:pt>
                <c:pt idx="921">
                  <c:v>2008-06-13</c:v>
                </c:pt>
                <c:pt idx="922">
                  <c:v>2008-06-16</c:v>
                </c:pt>
                <c:pt idx="923">
                  <c:v>2008-06-17</c:v>
                </c:pt>
                <c:pt idx="924">
                  <c:v>2008-06-18</c:v>
                </c:pt>
                <c:pt idx="925">
                  <c:v>2008-06-19</c:v>
                </c:pt>
                <c:pt idx="926">
                  <c:v>2008-06-20</c:v>
                </c:pt>
                <c:pt idx="927">
                  <c:v>2008-06-23</c:v>
                </c:pt>
                <c:pt idx="928">
                  <c:v>2008-06-24</c:v>
                </c:pt>
                <c:pt idx="929">
                  <c:v>2008-06-25</c:v>
                </c:pt>
                <c:pt idx="930">
                  <c:v>2008-06-26</c:v>
                </c:pt>
                <c:pt idx="931">
                  <c:v>2008-06-27</c:v>
                </c:pt>
                <c:pt idx="932">
                  <c:v>2008-06-30</c:v>
                </c:pt>
                <c:pt idx="933">
                  <c:v>2008-07-01</c:v>
                </c:pt>
                <c:pt idx="934">
                  <c:v>2008-07-02</c:v>
                </c:pt>
                <c:pt idx="935">
                  <c:v>2008-07-03</c:v>
                </c:pt>
                <c:pt idx="936">
                  <c:v>2008-07-04</c:v>
                </c:pt>
                <c:pt idx="937">
                  <c:v>2008-07-07</c:v>
                </c:pt>
                <c:pt idx="938">
                  <c:v>2008-07-08</c:v>
                </c:pt>
                <c:pt idx="939">
                  <c:v>2008-07-09</c:v>
                </c:pt>
                <c:pt idx="940">
                  <c:v>2008-07-10</c:v>
                </c:pt>
                <c:pt idx="941">
                  <c:v>2008-07-11</c:v>
                </c:pt>
                <c:pt idx="942">
                  <c:v>2008-07-14</c:v>
                </c:pt>
                <c:pt idx="943">
                  <c:v>2008-07-15</c:v>
                </c:pt>
                <c:pt idx="944">
                  <c:v>2008-07-16</c:v>
                </c:pt>
                <c:pt idx="945">
                  <c:v>2008-07-17</c:v>
                </c:pt>
                <c:pt idx="946">
                  <c:v>2008-07-18</c:v>
                </c:pt>
                <c:pt idx="947">
                  <c:v>2008-07-21</c:v>
                </c:pt>
                <c:pt idx="948">
                  <c:v>2008-07-22</c:v>
                </c:pt>
                <c:pt idx="949">
                  <c:v>2008-07-23</c:v>
                </c:pt>
                <c:pt idx="950">
                  <c:v>2008-07-24</c:v>
                </c:pt>
                <c:pt idx="951">
                  <c:v>2008-07-25</c:v>
                </c:pt>
                <c:pt idx="952">
                  <c:v>2008-07-28</c:v>
                </c:pt>
                <c:pt idx="953">
                  <c:v>2008-07-29</c:v>
                </c:pt>
                <c:pt idx="954">
                  <c:v>2008-07-30</c:v>
                </c:pt>
                <c:pt idx="955">
                  <c:v>2008-07-31</c:v>
                </c:pt>
                <c:pt idx="956">
                  <c:v>2008-08-01</c:v>
                </c:pt>
                <c:pt idx="957">
                  <c:v>2008-08-04</c:v>
                </c:pt>
                <c:pt idx="958">
                  <c:v>2008-08-05</c:v>
                </c:pt>
                <c:pt idx="959">
                  <c:v>2008-08-06</c:v>
                </c:pt>
                <c:pt idx="960">
                  <c:v>2008-08-07</c:v>
                </c:pt>
                <c:pt idx="961">
                  <c:v>2008-08-08</c:v>
                </c:pt>
                <c:pt idx="962">
                  <c:v>2008-08-11</c:v>
                </c:pt>
                <c:pt idx="963">
                  <c:v>2008-08-12</c:v>
                </c:pt>
                <c:pt idx="964">
                  <c:v>2008-08-13</c:v>
                </c:pt>
                <c:pt idx="965">
                  <c:v>2008-08-14</c:v>
                </c:pt>
                <c:pt idx="966">
                  <c:v>2008-08-15</c:v>
                </c:pt>
                <c:pt idx="967">
                  <c:v>2008-08-18</c:v>
                </c:pt>
                <c:pt idx="968">
                  <c:v>2008-08-19</c:v>
                </c:pt>
                <c:pt idx="969">
                  <c:v>2008-08-20</c:v>
                </c:pt>
                <c:pt idx="970">
                  <c:v>2008-08-21</c:v>
                </c:pt>
                <c:pt idx="971">
                  <c:v>2008-08-22</c:v>
                </c:pt>
                <c:pt idx="972">
                  <c:v>2008-08-25</c:v>
                </c:pt>
                <c:pt idx="973">
                  <c:v>2008-08-26</c:v>
                </c:pt>
                <c:pt idx="974">
                  <c:v>2008-08-27</c:v>
                </c:pt>
                <c:pt idx="975">
                  <c:v>2008-08-28</c:v>
                </c:pt>
                <c:pt idx="976">
                  <c:v>2008-08-29</c:v>
                </c:pt>
                <c:pt idx="977">
                  <c:v>2008-09-01</c:v>
                </c:pt>
                <c:pt idx="978">
                  <c:v>2008-09-02</c:v>
                </c:pt>
                <c:pt idx="979">
                  <c:v>2008-09-03</c:v>
                </c:pt>
                <c:pt idx="980">
                  <c:v>2008-09-04</c:v>
                </c:pt>
                <c:pt idx="981">
                  <c:v>2008-09-05</c:v>
                </c:pt>
                <c:pt idx="982">
                  <c:v>2008-09-08</c:v>
                </c:pt>
                <c:pt idx="983">
                  <c:v>2008-09-09</c:v>
                </c:pt>
                <c:pt idx="984">
                  <c:v>2008-09-10</c:v>
                </c:pt>
                <c:pt idx="985">
                  <c:v>2008-09-11</c:v>
                </c:pt>
                <c:pt idx="986">
                  <c:v>2008-09-12</c:v>
                </c:pt>
                <c:pt idx="987">
                  <c:v>2008-09-15</c:v>
                </c:pt>
                <c:pt idx="988">
                  <c:v>2008-09-16</c:v>
                </c:pt>
                <c:pt idx="989">
                  <c:v>2008-09-17</c:v>
                </c:pt>
                <c:pt idx="990">
                  <c:v>2008-09-18</c:v>
                </c:pt>
                <c:pt idx="991">
                  <c:v>2008-09-19</c:v>
                </c:pt>
                <c:pt idx="992">
                  <c:v>2008-09-22</c:v>
                </c:pt>
                <c:pt idx="993">
                  <c:v>2008-09-23</c:v>
                </c:pt>
                <c:pt idx="994">
                  <c:v>2008-09-24</c:v>
                </c:pt>
                <c:pt idx="995">
                  <c:v>2008-09-25</c:v>
                </c:pt>
                <c:pt idx="996">
                  <c:v>2008-09-26</c:v>
                </c:pt>
                <c:pt idx="997">
                  <c:v>2008-09-29</c:v>
                </c:pt>
                <c:pt idx="998">
                  <c:v>2008-09-30</c:v>
                </c:pt>
                <c:pt idx="999">
                  <c:v>2008-10-01</c:v>
                </c:pt>
                <c:pt idx="1000">
                  <c:v>2008-10-02</c:v>
                </c:pt>
                <c:pt idx="1001">
                  <c:v>2008-10-03</c:v>
                </c:pt>
                <c:pt idx="1002">
                  <c:v>2008-10-06</c:v>
                </c:pt>
                <c:pt idx="1003">
                  <c:v>2008-10-07</c:v>
                </c:pt>
                <c:pt idx="1004">
                  <c:v>2008-10-08</c:v>
                </c:pt>
                <c:pt idx="1005">
                  <c:v>2008-10-09</c:v>
                </c:pt>
                <c:pt idx="1006">
                  <c:v>2008-10-10</c:v>
                </c:pt>
                <c:pt idx="1007">
                  <c:v>2008-10-13</c:v>
                </c:pt>
                <c:pt idx="1008">
                  <c:v>2008-10-14</c:v>
                </c:pt>
                <c:pt idx="1009">
                  <c:v>2008-10-15</c:v>
                </c:pt>
                <c:pt idx="1010">
                  <c:v>2008-10-16</c:v>
                </c:pt>
                <c:pt idx="1011">
                  <c:v>2008-10-17</c:v>
                </c:pt>
                <c:pt idx="1012">
                  <c:v>2008-10-20</c:v>
                </c:pt>
                <c:pt idx="1013">
                  <c:v>2008-10-21</c:v>
                </c:pt>
                <c:pt idx="1014">
                  <c:v>2008-10-22</c:v>
                </c:pt>
                <c:pt idx="1015">
                  <c:v>2008-10-23</c:v>
                </c:pt>
                <c:pt idx="1016">
                  <c:v>2008-10-24</c:v>
                </c:pt>
                <c:pt idx="1017">
                  <c:v>2008-10-27</c:v>
                </c:pt>
                <c:pt idx="1018">
                  <c:v>2008-10-28</c:v>
                </c:pt>
                <c:pt idx="1019">
                  <c:v>2008-10-29</c:v>
                </c:pt>
                <c:pt idx="1020">
                  <c:v>2008-10-30</c:v>
                </c:pt>
                <c:pt idx="1021">
                  <c:v>2008-10-31</c:v>
                </c:pt>
                <c:pt idx="1022">
                  <c:v>2008-11-03</c:v>
                </c:pt>
                <c:pt idx="1023">
                  <c:v>2008-11-04</c:v>
                </c:pt>
                <c:pt idx="1024">
                  <c:v>2008-11-05</c:v>
                </c:pt>
                <c:pt idx="1025">
                  <c:v>2008-11-06</c:v>
                </c:pt>
                <c:pt idx="1026">
                  <c:v>2008-11-07</c:v>
                </c:pt>
                <c:pt idx="1027">
                  <c:v>2008-11-10</c:v>
                </c:pt>
                <c:pt idx="1028">
                  <c:v>2008-11-11</c:v>
                </c:pt>
                <c:pt idx="1029">
                  <c:v>2008-11-12</c:v>
                </c:pt>
                <c:pt idx="1030">
                  <c:v>2008-11-13</c:v>
                </c:pt>
                <c:pt idx="1031">
                  <c:v>2008-11-14</c:v>
                </c:pt>
                <c:pt idx="1032">
                  <c:v>2008-11-17</c:v>
                </c:pt>
                <c:pt idx="1033">
                  <c:v>2008-11-18</c:v>
                </c:pt>
                <c:pt idx="1034">
                  <c:v>2008-11-19</c:v>
                </c:pt>
                <c:pt idx="1035">
                  <c:v>2008-11-20</c:v>
                </c:pt>
                <c:pt idx="1036">
                  <c:v>2008-11-21</c:v>
                </c:pt>
                <c:pt idx="1037">
                  <c:v>2008-11-24</c:v>
                </c:pt>
                <c:pt idx="1038">
                  <c:v>2008-11-25</c:v>
                </c:pt>
                <c:pt idx="1039">
                  <c:v>2008-11-26</c:v>
                </c:pt>
                <c:pt idx="1040">
                  <c:v>2008-11-27</c:v>
                </c:pt>
                <c:pt idx="1041">
                  <c:v>2008-11-28</c:v>
                </c:pt>
                <c:pt idx="1042">
                  <c:v>2008-12-01</c:v>
                </c:pt>
                <c:pt idx="1043">
                  <c:v>2008-12-02</c:v>
                </c:pt>
                <c:pt idx="1044">
                  <c:v>2008-12-03</c:v>
                </c:pt>
                <c:pt idx="1045">
                  <c:v>2008-12-04</c:v>
                </c:pt>
                <c:pt idx="1046">
                  <c:v>2008-12-05</c:v>
                </c:pt>
                <c:pt idx="1047">
                  <c:v>2008-12-08</c:v>
                </c:pt>
                <c:pt idx="1048">
                  <c:v>2008-12-09</c:v>
                </c:pt>
                <c:pt idx="1049">
                  <c:v>2008-12-10</c:v>
                </c:pt>
                <c:pt idx="1050">
                  <c:v>2008-12-11</c:v>
                </c:pt>
                <c:pt idx="1051">
                  <c:v>2008-12-12</c:v>
                </c:pt>
                <c:pt idx="1052">
                  <c:v>2008-12-15</c:v>
                </c:pt>
                <c:pt idx="1053">
                  <c:v>2008-12-16</c:v>
                </c:pt>
                <c:pt idx="1054">
                  <c:v>2008-12-17</c:v>
                </c:pt>
                <c:pt idx="1055">
                  <c:v>2008-12-18</c:v>
                </c:pt>
                <c:pt idx="1056">
                  <c:v>2008-12-19</c:v>
                </c:pt>
                <c:pt idx="1057">
                  <c:v>2008-12-22</c:v>
                </c:pt>
                <c:pt idx="1058">
                  <c:v>2008-12-23</c:v>
                </c:pt>
                <c:pt idx="1059">
                  <c:v>2008-12-24</c:v>
                </c:pt>
                <c:pt idx="1060">
                  <c:v>2008-12-26</c:v>
                </c:pt>
                <c:pt idx="1061">
                  <c:v>2008-12-29</c:v>
                </c:pt>
                <c:pt idx="1062">
                  <c:v>2008-12-30</c:v>
                </c:pt>
                <c:pt idx="1063">
                  <c:v>2008-12-31</c:v>
                </c:pt>
                <c:pt idx="1064">
                  <c:v>2009-01-02</c:v>
                </c:pt>
                <c:pt idx="1065">
                  <c:v>2009-01-05</c:v>
                </c:pt>
                <c:pt idx="1066">
                  <c:v>2009-01-06</c:v>
                </c:pt>
                <c:pt idx="1067">
                  <c:v>2009-01-07</c:v>
                </c:pt>
                <c:pt idx="1068">
                  <c:v>2009-01-08</c:v>
                </c:pt>
                <c:pt idx="1069">
                  <c:v>2009-01-09</c:v>
                </c:pt>
                <c:pt idx="1070">
                  <c:v>2009-01-12</c:v>
                </c:pt>
                <c:pt idx="1071">
                  <c:v>2009-01-13</c:v>
                </c:pt>
                <c:pt idx="1072">
                  <c:v>2009-01-14</c:v>
                </c:pt>
                <c:pt idx="1073">
                  <c:v>2009-01-15</c:v>
                </c:pt>
                <c:pt idx="1074">
                  <c:v>2009-01-16</c:v>
                </c:pt>
                <c:pt idx="1075">
                  <c:v>2009-01-19</c:v>
                </c:pt>
                <c:pt idx="1076">
                  <c:v>2009-01-20</c:v>
                </c:pt>
                <c:pt idx="1077">
                  <c:v>2009-01-21</c:v>
                </c:pt>
                <c:pt idx="1078">
                  <c:v>2009-01-22</c:v>
                </c:pt>
                <c:pt idx="1079">
                  <c:v>2009-01-23</c:v>
                </c:pt>
                <c:pt idx="1080">
                  <c:v>2009-01-26</c:v>
                </c:pt>
                <c:pt idx="1081">
                  <c:v>2009-01-27</c:v>
                </c:pt>
                <c:pt idx="1082">
                  <c:v>2009-01-28</c:v>
                </c:pt>
                <c:pt idx="1083">
                  <c:v>2009-01-29</c:v>
                </c:pt>
                <c:pt idx="1084">
                  <c:v>2009-01-30</c:v>
                </c:pt>
                <c:pt idx="1085">
                  <c:v>2009-02-02</c:v>
                </c:pt>
                <c:pt idx="1086">
                  <c:v>2009-02-03</c:v>
                </c:pt>
                <c:pt idx="1087">
                  <c:v>2009-02-04</c:v>
                </c:pt>
                <c:pt idx="1088">
                  <c:v>2009-02-05</c:v>
                </c:pt>
                <c:pt idx="1089">
                  <c:v>2009-02-06</c:v>
                </c:pt>
                <c:pt idx="1090">
                  <c:v>2009-02-09</c:v>
                </c:pt>
                <c:pt idx="1091">
                  <c:v>2009-02-10</c:v>
                </c:pt>
                <c:pt idx="1092">
                  <c:v>2009-02-11</c:v>
                </c:pt>
                <c:pt idx="1093">
                  <c:v>2009-02-12</c:v>
                </c:pt>
                <c:pt idx="1094">
                  <c:v>2009-02-13</c:v>
                </c:pt>
                <c:pt idx="1095">
                  <c:v>2009-02-16</c:v>
                </c:pt>
                <c:pt idx="1096">
                  <c:v>2009-02-17</c:v>
                </c:pt>
                <c:pt idx="1097">
                  <c:v>2009-02-18</c:v>
                </c:pt>
                <c:pt idx="1098">
                  <c:v>2009-02-19</c:v>
                </c:pt>
                <c:pt idx="1099">
                  <c:v>2009-02-20</c:v>
                </c:pt>
                <c:pt idx="1100">
                  <c:v>2009-02-23</c:v>
                </c:pt>
                <c:pt idx="1101">
                  <c:v>2009-02-24</c:v>
                </c:pt>
                <c:pt idx="1102">
                  <c:v>2009-02-25</c:v>
                </c:pt>
                <c:pt idx="1103">
                  <c:v>2009-02-26</c:v>
                </c:pt>
                <c:pt idx="1104">
                  <c:v>2009-02-27</c:v>
                </c:pt>
                <c:pt idx="1105">
                  <c:v>2009-03-02</c:v>
                </c:pt>
                <c:pt idx="1106">
                  <c:v>2009-03-03</c:v>
                </c:pt>
                <c:pt idx="1107">
                  <c:v>2009-03-04</c:v>
                </c:pt>
                <c:pt idx="1108">
                  <c:v>2009-03-05</c:v>
                </c:pt>
                <c:pt idx="1109">
                  <c:v>2009-03-06</c:v>
                </c:pt>
                <c:pt idx="1110">
                  <c:v>2009-03-09</c:v>
                </c:pt>
                <c:pt idx="1111">
                  <c:v>2009-03-10</c:v>
                </c:pt>
                <c:pt idx="1112">
                  <c:v>2009-03-11</c:v>
                </c:pt>
                <c:pt idx="1113">
                  <c:v>2009-03-12</c:v>
                </c:pt>
                <c:pt idx="1114">
                  <c:v>2009-03-13</c:v>
                </c:pt>
                <c:pt idx="1115">
                  <c:v>2009-03-16</c:v>
                </c:pt>
                <c:pt idx="1116">
                  <c:v>2009-03-17</c:v>
                </c:pt>
                <c:pt idx="1117">
                  <c:v>2009-03-18</c:v>
                </c:pt>
                <c:pt idx="1118">
                  <c:v>2009-03-19</c:v>
                </c:pt>
                <c:pt idx="1119">
                  <c:v>2009-03-20</c:v>
                </c:pt>
                <c:pt idx="1120">
                  <c:v>2009-03-23</c:v>
                </c:pt>
                <c:pt idx="1121">
                  <c:v>2009-03-24</c:v>
                </c:pt>
                <c:pt idx="1122">
                  <c:v>2009-03-25</c:v>
                </c:pt>
                <c:pt idx="1123">
                  <c:v>2009-03-26</c:v>
                </c:pt>
                <c:pt idx="1124">
                  <c:v>2009-03-27</c:v>
                </c:pt>
                <c:pt idx="1125">
                  <c:v>2009-03-30</c:v>
                </c:pt>
                <c:pt idx="1126">
                  <c:v>2009-03-31</c:v>
                </c:pt>
                <c:pt idx="1127">
                  <c:v>2009-04-01</c:v>
                </c:pt>
                <c:pt idx="1128">
                  <c:v>2009-04-02</c:v>
                </c:pt>
                <c:pt idx="1129">
                  <c:v>2009-04-03</c:v>
                </c:pt>
                <c:pt idx="1130">
                  <c:v>2009-04-06</c:v>
                </c:pt>
                <c:pt idx="1131">
                  <c:v>2009-04-07</c:v>
                </c:pt>
                <c:pt idx="1132">
                  <c:v>2009-04-08</c:v>
                </c:pt>
                <c:pt idx="1133">
                  <c:v>2009-04-09</c:v>
                </c:pt>
                <c:pt idx="1134">
                  <c:v>2009-04-13</c:v>
                </c:pt>
                <c:pt idx="1135">
                  <c:v>2009-04-14</c:v>
                </c:pt>
                <c:pt idx="1136">
                  <c:v>2009-04-15</c:v>
                </c:pt>
                <c:pt idx="1137">
                  <c:v>2009-04-16</c:v>
                </c:pt>
                <c:pt idx="1138">
                  <c:v>2009-04-17</c:v>
                </c:pt>
                <c:pt idx="1139">
                  <c:v>2009-04-20</c:v>
                </c:pt>
                <c:pt idx="1140">
                  <c:v>2009-04-21</c:v>
                </c:pt>
                <c:pt idx="1141">
                  <c:v>2009-04-22</c:v>
                </c:pt>
                <c:pt idx="1142">
                  <c:v>2009-04-23</c:v>
                </c:pt>
                <c:pt idx="1143">
                  <c:v>2009-04-24</c:v>
                </c:pt>
                <c:pt idx="1144">
                  <c:v>2009-04-27</c:v>
                </c:pt>
                <c:pt idx="1145">
                  <c:v>2009-04-28</c:v>
                </c:pt>
                <c:pt idx="1146">
                  <c:v>2009-04-29</c:v>
                </c:pt>
                <c:pt idx="1147">
                  <c:v>2009-04-30</c:v>
                </c:pt>
                <c:pt idx="1148">
                  <c:v>2009-05-01</c:v>
                </c:pt>
                <c:pt idx="1149">
                  <c:v>2009-05-04</c:v>
                </c:pt>
                <c:pt idx="1150">
                  <c:v>2009-05-05</c:v>
                </c:pt>
                <c:pt idx="1151">
                  <c:v>2009-05-06</c:v>
                </c:pt>
                <c:pt idx="1152">
                  <c:v>2009-05-07</c:v>
                </c:pt>
                <c:pt idx="1153">
                  <c:v>2009-05-08</c:v>
                </c:pt>
                <c:pt idx="1154">
                  <c:v>2009-05-11</c:v>
                </c:pt>
                <c:pt idx="1155">
                  <c:v>2009-05-12</c:v>
                </c:pt>
                <c:pt idx="1156">
                  <c:v>2009-05-13</c:v>
                </c:pt>
                <c:pt idx="1157">
                  <c:v>2009-05-14</c:v>
                </c:pt>
                <c:pt idx="1158">
                  <c:v>2009-05-15</c:v>
                </c:pt>
                <c:pt idx="1159">
                  <c:v>2009-05-18</c:v>
                </c:pt>
                <c:pt idx="1160">
                  <c:v>2009-05-19</c:v>
                </c:pt>
                <c:pt idx="1161">
                  <c:v>2009-05-20</c:v>
                </c:pt>
                <c:pt idx="1162">
                  <c:v>2009-05-21</c:v>
                </c:pt>
                <c:pt idx="1163">
                  <c:v>2009-05-22</c:v>
                </c:pt>
                <c:pt idx="1164">
                  <c:v>2009-05-25</c:v>
                </c:pt>
                <c:pt idx="1165">
                  <c:v>2009-05-26</c:v>
                </c:pt>
                <c:pt idx="1166">
                  <c:v>2009-05-27</c:v>
                </c:pt>
                <c:pt idx="1167">
                  <c:v>2009-05-28</c:v>
                </c:pt>
                <c:pt idx="1168">
                  <c:v>2009-05-29</c:v>
                </c:pt>
                <c:pt idx="1169">
                  <c:v>2009-06-01</c:v>
                </c:pt>
                <c:pt idx="1170">
                  <c:v>2009-06-02</c:v>
                </c:pt>
                <c:pt idx="1171">
                  <c:v>2009-06-03</c:v>
                </c:pt>
                <c:pt idx="1172">
                  <c:v>2009-06-04</c:v>
                </c:pt>
                <c:pt idx="1173">
                  <c:v>2009-06-05</c:v>
                </c:pt>
                <c:pt idx="1174">
                  <c:v>2009-06-08</c:v>
                </c:pt>
                <c:pt idx="1175">
                  <c:v>2009-06-09</c:v>
                </c:pt>
                <c:pt idx="1176">
                  <c:v>2009-06-10</c:v>
                </c:pt>
                <c:pt idx="1177">
                  <c:v>2009-06-11</c:v>
                </c:pt>
                <c:pt idx="1178">
                  <c:v>2009-06-12</c:v>
                </c:pt>
                <c:pt idx="1179">
                  <c:v>2009-06-15</c:v>
                </c:pt>
                <c:pt idx="1180">
                  <c:v>2009-06-16</c:v>
                </c:pt>
                <c:pt idx="1181">
                  <c:v>2009-06-17</c:v>
                </c:pt>
                <c:pt idx="1182">
                  <c:v>2009-06-18</c:v>
                </c:pt>
                <c:pt idx="1183">
                  <c:v>2009-06-19</c:v>
                </c:pt>
                <c:pt idx="1184">
                  <c:v>2009-06-22</c:v>
                </c:pt>
                <c:pt idx="1185">
                  <c:v>2009-06-23</c:v>
                </c:pt>
                <c:pt idx="1186">
                  <c:v>2009-06-24</c:v>
                </c:pt>
                <c:pt idx="1187">
                  <c:v>2009-06-25</c:v>
                </c:pt>
                <c:pt idx="1188">
                  <c:v>2009-06-26</c:v>
                </c:pt>
                <c:pt idx="1189">
                  <c:v>2009-06-29</c:v>
                </c:pt>
                <c:pt idx="1190">
                  <c:v>2009-06-30</c:v>
                </c:pt>
                <c:pt idx="1191">
                  <c:v>2009-07-01</c:v>
                </c:pt>
                <c:pt idx="1192">
                  <c:v>2009-07-02</c:v>
                </c:pt>
                <c:pt idx="1193">
                  <c:v>2009-07-03</c:v>
                </c:pt>
                <c:pt idx="1194">
                  <c:v>2009-07-06</c:v>
                </c:pt>
                <c:pt idx="1195">
                  <c:v>2009-07-07</c:v>
                </c:pt>
                <c:pt idx="1196">
                  <c:v>2009-07-08</c:v>
                </c:pt>
                <c:pt idx="1197">
                  <c:v>2009-07-09</c:v>
                </c:pt>
                <c:pt idx="1198">
                  <c:v>2009-07-10</c:v>
                </c:pt>
                <c:pt idx="1199">
                  <c:v>2009-07-13</c:v>
                </c:pt>
                <c:pt idx="1200">
                  <c:v>2009-07-14</c:v>
                </c:pt>
                <c:pt idx="1201">
                  <c:v>2009-07-15</c:v>
                </c:pt>
                <c:pt idx="1202">
                  <c:v>2009-07-16</c:v>
                </c:pt>
                <c:pt idx="1203">
                  <c:v>2009-07-17</c:v>
                </c:pt>
                <c:pt idx="1204">
                  <c:v>2009-07-20</c:v>
                </c:pt>
                <c:pt idx="1205">
                  <c:v>2009-07-21</c:v>
                </c:pt>
                <c:pt idx="1206">
                  <c:v>2009-07-22</c:v>
                </c:pt>
                <c:pt idx="1207">
                  <c:v>2009-07-23</c:v>
                </c:pt>
                <c:pt idx="1208">
                  <c:v>2009-07-24</c:v>
                </c:pt>
                <c:pt idx="1209">
                  <c:v>2009-07-27</c:v>
                </c:pt>
                <c:pt idx="1210">
                  <c:v>2009-07-28</c:v>
                </c:pt>
                <c:pt idx="1211">
                  <c:v>2009-07-29</c:v>
                </c:pt>
                <c:pt idx="1212">
                  <c:v>2009-07-30</c:v>
                </c:pt>
                <c:pt idx="1213">
                  <c:v>2009-07-31</c:v>
                </c:pt>
                <c:pt idx="1214">
                  <c:v>2009-08-03</c:v>
                </c:pt>
                <c:pt idx="1215">
                  <c:v>2009-08-04</c:v>
                </c:pt>
                <c:pt idx="1216">
                  <c:v>2009-08-05</c:v>
                </c:pt>
                <c:pt idx="1217">
                  <c:v>2009-08-06</c:v>
                </c:pt>
                <c:pt idx="1218">
                  <c:v>2009-08-07</c:v>
                </c:pt>
                <c:pt idx="1219">
                  <c:v>2009-08-10</c:v>
                </c:pt>
                <c:pt idx="1220">
                  <c:v>2009-08-11</c:v>
                </c:pt>
                <c:pt idx="1221">
                  <c:v>2009-08-12</c:v>
                </c:pt>
                <c:pt idx="1222">
                  <c:v>2009-08-13</c:v>
                </c:pt>
                <c:pt idx="1223">
                  <c:v>2009-08-14</c:v>
                </c:pt>
                <c:pt idx="1224">
                  <c:v>2009-08-17</c:v>
                </c:pt>
                <c:pt idx="1225">
                  <c:v>2009-08-18</c:v>
                </c:pt>
                <c:pt idx="1226">
                  <c:v>2009-08-19</c:v>
                </c:pt>
                <c:pt idx="1227">
                  <c:v>2009-08-20</c:v>
                </c:pt>
                <c:pt idx="1228">
                  <c:v>2009-08-21</c:v>
                </c:pt>
                <c:pt idx="1229">
                  <c:v>2009-08-24</c:v>
                </c:pt>
                <c:pt idx="1230">
                  <c:v>2009-08-25</c:v>
                </c:pt>
                <c:pt idx="1231">
                  <c:v>2009-08-26</c:v>
                </c:pt>
                <c:pt idx="1232">
                  <c:v>2009-08-27</c:v>
                </c:pt>
                <c:pt idx="1233">
                  <c:v>2009-08-28</c:v>
                </c:pt>
                <c:pt idx="1234">
                  <c:v>2009-08-31</c:v>
                </c:pt>
                <c:pt idx="1235">
                  <c:v>2009-09-01</c:v>
                </c:pt>
                <c:pt idx="1236">
                  <c:v>2009-09-02</c:v>
                </c:pt>
                <c:pt idx="1237">
                  <c:v>2009-09-03</c:v>
                </c:pt>
                <c:pt idx="1238">
                  <c:v>2009-09-04</c:v>
                </c:pt>
                <c:pt idx="1239">
                  <c:v>2009-09-07</c:v>
                </c:pt>
                <c:pt idx="1240">
                  <c:v>2009-09-08</c:v>
                </c:pt>
                <c:pt idx="1241">
                  <c:v>2009-09-09</c:v>
                </c:pt>
                <c:pt idx="1242">
                  <c:v>2009-09-10</c:v>
                </c:pt>
                <c:pt idx="1243">
                  <c:v>2009-09-11</c:v>
                </c:pt>
                <c:pt idx="1244">
                  <c:v>2009-09-14</c:v>
                </c:pt>
                <c:pt idx="1245">
                  <c:v>2009-09-15</c:v>
                </c:pt>
                <c:pt idx="1246">
                  <c:v>2009-09-16</c:v>
                </c:pt>
                <c:pt idx="1247">
                  <c:v>2009-09-17</c:v>
                </c:pt>
                <c:pt idx="1248">
                  <c:v>2009-09-18</c:v>
                </c:pt>
                <c:pt idx="1249">
                  <c:v>2009-09-21</c:v>
                </c:pt>
                <c:pt idx="1250">
                  <c:v>2009-09-22</c:v>
                </c:pt>
                <c:pt idx="1251">
                  <c:v>2009-09-23</c:v>
                </c:pt>
                <c:pt idx="1252">
                  <c:v>2009-09-24</c:v>
                </c:pt>
                <c:pt idx="1253">
                  <c:v>2009-09-25</c:v>
                </c:pt>
                <c:pt idx="1254">
                  <c:v>2009-09-28</c:v>
                </c:pt>
                <c:pt idx="1255">
                  <c:v>2009-09-29</c:v>
                </c:pt>
                <c:pt idx="1256">
                  <c:v>2009-09-30</c:v>
                </c:pt>
                <c:pt idx="1257">
                  <c:v>2009-10-01</c:v>
                </c:pt>
                <c:pt idx="1258">
                  <c:v>2009-10-02</c:v>
                </c:pt>
                <c:pt idx="1259">
                  <c:v>2009-10-05</c:v>
                </c:pt>
                <c:pt idx="1260">
                  <c:v>2009-10-06</c:v>
                </c:pt>
                <c:pt idx="1261">
                  <c:v>2009-10-07</c:v>
                </c:pt>
                <c:pt idx="1262">
                  <c:v>2009-10-08</c:v>
                </c:pt>
                <c:pt idx="1263">
                  <c:v>2009-10-09</c:v>
                </c:pt>
                <c:pt idx="1264">
                  <c:v>2009-10-12</c:v>
                </c:pt>
                <c:pt idx="1265">
                  <c:v>2009-10-13</c:v>
                </c:pt>
                <c:pt idx="1266">
                  <c:v>2009-10-14</c:v>
                </c:pt>
                <c:pt idx="1267">
                  <c:v>2009-10-15</c:v>
                </c:pt>
                <c:pt idx="1268">
                  <c:v>2009-10-16</c:v>
                </c:pt>
                <c:pt idx="1269">
                  <c:v>2009-10-19</c:v>
                </c:pt>
                <c:pt idx="1270">
                  <c:v>2009-10-20</c:v>
                </c:pt>
                <c:pt idx="1271">
                  <c:v>2009-10-21</c:v>
                </c:pt>
                <c:pt idx="1272">
                  <c:v>2009-10-22</c:v>
                </c:pt>
                <c:pt idx="1273">
                  <c:v>2009-10-23</c:v>
                </c:pt>
                <c:pt idx="1274">
                  <c:v>2009-10-26</c:v>
                </c:pt>
                <c:pt idx="1275">
                  <c:v>2009-10-27</c:v>
                </c:pt>
                <c:pt idx="1276">
                  <c:v>2009-10-28</c:v>
                </c:pt>
                <c:pt idx="1277">
                  <c:v>2009-10-29</c:v>
                </c:pt>
                <c:pt idx="1278">
                  <c:v>2009-10-30</c:v>
                </c:pt>
                <c:pt idx="1279">
                  <c:v>2009-11-02</c:v>
                </c:pt>
                <c:pt idx="1280">
                  <c:v>2009-11-03</c:v>
                </c:pt>
                <c:pt idx="1281">
                  <c:v>2009-11-04</c:v>
                </c:pt>
                <c:pt idx="1282">
                  <c:v>2009-11-05</c:v>
                </c:pt>
                <c:pt idx="1283">
                  <c:v>2009-11-06</c:v>
                </c:pt>
                <c:pt idx="1284">
                  <c:v>2009-11-09</c:v>
                </c:pt>
                <c:pt idx="1285">
                  <c:v>2009-11-10</c:v>
                </c:pt>
                <c:pt idx="1286">
                  <c:v>2009-11-11</c:v>
                </c:pt>
                <c:pt idx="1287">
                  <c:v>2009-11-12</c:v>
                </c:pt>
                <c:pt idx="1288">
                  <c:v>2009-11-13</c:v>
                </c:pt>
                <c:pt idx="1289">
                  <c:v>2009-11-16</c:v>
                </c:pt>
                <c:pt idx="1290">
                  <c:v>2009-11-17</c:v>
                </c:pt>
                <c:pt idx="1291">
                  <c:v>2009-11-18</c:v>
                </c:pt>
                <c:pt idx="1292">
                  <c:v>2009-11-19</c:v>
                </c:pt>
                <c:pt idx="1293">
                  <c:v>2009-11-20</c:v>
                </c:pt>
                <c:pt idx="1294">
                  <c:v>2009-11-23</c:v>
                </c:pt>
                <c:pt idx="1295">
                  <c:v>2009-11-24</c:v>
                </c:pt>
                <c:pt idx="1296">
                  <c:v>2009-11-25</c:v>
                </c:pt>
                <c:pt idx="1297">
                  <c:v>2009-11-26</c:v>
                </c:pt>
                <c:pt idx="1298">
                  <c:v>2009-11-27</c:v>
                </c:pt>
                <c:pt idx="1299">
                  <c:v>2009-11-30</c:v>
                </c:pt>
                <c:pt idx="1300">
                  <c:v>2009-12-01</c:v>
                </c:pt>
                <c:pt idx="1301">
                  <c:v>2009-12-02</c:v>
                </c:pt>
                <c:pt idx="1302">
                  <c:v>2009-12-03</c:v>
                </c:pt>
                <c:pt idx="1303">
                  <c:v>2009-12-04</c:v>
                </c:pt>
                <c:pt idx="1304">
                  <c:v>2009-12-07</c:v>
                </c:pt>
                <c:pt idx="1305">
                  <c:v>2009-12-08</c:v>
                </c:pt>
                <c:pt idx="1306">
                  <c:v>2009-12-09</c:v>
                </c:pt>
                <c:pt idx="1307">
                  <c:v>2009-12-10</c:v>
                </c:pt>
                <c:pt idx="1308">
                  <c:v>2009-12-11</c:v>
                </c:pt>
                <c:pt idx="1309">
                  <c:v>2009-12-14</c:v>
                </c:pt>
                <c:pt idx="1310">
                  <c:v>2009-12-15</c:v>
                </c:pt>
                <c:pt idx="1311">
                  <c:v>2009-12-16</c:v>
                </c:pt>
                <c:pt idx="1312">
                  <c:v>2009-12-17</c:v>
                </c:pt>
                <c:pt idx="1313">
                  <c:v>2009-12-18</c:v>
                </c:pt>
                <c:pt idx="1314">
                  <c:v>2009-12-21</c:v>
                </c:pt>
                <c:pt idx="1315">
                  <c:v>2009-12-22</c:v>
                </c:pt>
                <c:pt idx="1316">
                  <c:v>2009-12-23</c:v>
                </c:pt>
                <c:pt idx="1317">
                  <c:v>2009-12-24</c:v>
                </c:pt>
                <c:pt idx="1318">
                  <c:v>2009-12-28</c:v>
                </c:pt>
                <c:pt idx="1319">
                  <c:v>2009-12-29</c:v>
                </c:pt>
                <c:pt idx="1320">
                  <c:v>2009-12-30</c:v>
                </c:pt>
                <c:pt idx="1321">
                  <c:v>2009-12-31</c:v>
                </c:pt>
                <c:pt idx="1322">
                  <c:v>2010-01-04</c:v>
                </c:pt>
                <c:pt idx="1323">
                  <c:v>2010-01-05</c:v>
                </c:pt>
                <c:pt idx="1324">
                  <c:v>2010-01-06</c:v>
                </c:pt>
                <c:pt idx="1325">
                  <c:v>2010-01-07</c:v>
                </c:pt>
                <c:pt idx="1326">
                  <c:v>2010-01-08</c:v>
                </c:pt>
                <c:pt idx="1327">
                  <c:v>2010-01-11</c:v>
                </c:pt>
                <c:pt idx="1328">
                  <c:v>2010-01-12</c:v>
                </c:pt>
                <c:pt idx="1329">
                  <c:v>2010-01-13</c:v>
                </c:pt>
                <c:pt idx="1330">
                  <c:v>2010-01-14</c:v>
                </c:pt>
                <c:pt idx="1331">
                  <c:v>2010-01-15</c:v>
                </c:pt>
                <c:pt idx="1332">
                  <c:v>2010-01-18</c:v>
                </c:pt>
                <c:pt idx="1333">
                  <c:v>2010-01-19</c:v>
                </c:pt>
                <c:pt idx="1334">
                  <c:v>2010-01-20</c:v>
                </c:pt>
                <c:pt idx="1335">
                  <c:v>2010-01-21</c:v>
                </c:pt>
                <c:pt idx="1336">
                  <c:v>2010-01-22</c:v>
                </c:pt>
                <c:pt idx="1337">
                  <c:v>2010-01-25</c:v>
                </c:pt>
                <c:pt idx="1338">
                  <c:v>2010-01-26</c:v>
                </c:pt>
                <c:pt idx="1339">
                  <c:v>2010-01-27</c:v>
                </c:pt>
                <c:pt idx="1340">
                  <c:v>2010-01-28</c:v>
                </c:pt>
                <c:pt idx="1341">
                  <c:v>2010-01-29</c:v>
                </c:pt>
                <c:pt idx="1342">
                  <c:v>2010-02-01</c:v>
                </c:pt>
                <c:pt idx="1343">
                  <c:v>2010-02-02</c:v>
                </c:pt>
                <c:pt idx="1344">
                  <c:v>2010-02-03</c:v>
                </c:pt>
                <c:pt idx="1345">
                  <c:v>2010-02-04</c:v>
                </c:pt>
                <c:pt idx="1346">
                  <c:v>2010-02-05</c:v>
                </c:pt>
                <c:pt idx="1347">
                  <c:v>2010-02-08</c:v>
                </c:pt>
                <c:pt idx="1348">
                  <c:v>2010-02-09</c:v>
                </c:pt>
                <c:pt idx="1349">
                  <c:v>2010-02-10</c:v>
                </c:pt>
                <c:pt idx="1350">
                  <c:v>2010-02-11</c:v>
                </c:pt>
                <c:pt idx="1351">
                  <c:v>2010-02-12</c:v>
                </c:pt>
                <c:pt idx="1352">
                  <c:v>2010-02-15</c:v>
                </c:pt>
                <c:pt idx="1353">
                  <c:v>2010-02-16</c:v>
                </c:pt>
                <c:pt idx="1354">
                  <c:v>2010-02-17</c:v>
                </c:pt>
                <c:pt idx="1355">
                  <c:v>2010-02-18</c:v>
                </c:pt>
                <c:pt idx="1356">
                  <c:v>2010-02-19</c:v>
                </c:pt>
                <c:pt idx="1357">
                  <c:v>2010-02-22</c:v>
                </c:pt>
                <c:pt idx="1358">
                  <c:v>2010-02-23</c:v>
                </c:pt>
                <c:pt idx="1359">
                  <c:v>2010-02-24</c:v>
                </c:pt>
                <c:pt idx="1360">
                  <c:v>2010-02-25</c:v>
                </c:pt>
                <c:pt idx="1361">
                  <c:v>2010-02-26</c:v>
                </c:pt>
                <c:pt idx="1362">
                  <c:v>2010-03-01</c:v>
                </c:pt>
                <c:pt idx="1363">
                  <c:v>2010-03-02</c:v>
                </c:pt>
                <c:pt idx="1364">
                  <c:v>2010-03-03</c:v>
                </c:pt>
                <c:pt idx="1365">
                  <c:v>2010-03-04</c:v>
                </c:pt>
                <c:pt idx="1366">
                  <c:v>2010-03-05</c:v>
                </c:pt>
                <c:pt idx="1367">
                  <c:v>2010-03-08</c:v>
                </c:pt>
                <c:pt idx="1368">
                  <c:v>2010-03-09</c:v>
                </c:pt>
                <c:pt idx="1369">
                  <c:v>2010-03-10</c:v>
                </c:pt>
                <c:pt idx="1370">
                  <c:v>2010-03-11</c:v>
                </c:pt>
                <c:pt idx="1371">
                  <c:v>2010-03-12</c:v>
                </c:pt>
                <c:pt idx="1372">
                  <c:v>2010-03-15</c:v>
                </c:pt>
                <c:pt idx="1373">
                  <c:v>2010-03-16</c:v>
                </c:pt>
                <c:pt idx="1374">
                  <c:v>2010-03-17</c:v>
                </c:pt>
                <c:pt idx="1375">
                  <c:v>2010-03-18</c:v>
                </c:pt>
                <c:pt idx="1376">
                  <c:v>2010-03-19</c:v>
                </c:pt>
                <c:pt idx="1377">
                  <c:v>2010-03-22</c:v>
                </c:pt>
                <c:pt idx="1378">
                  <c:v>2010-03-23</c:v>
                </c:pt>
                <c:pt idx="1379">
                  <c:v>2010-03-24</c:v>
                </c:pt>
                <c:pt idx="1380">
                  <c:v>2010-03-25</c:v>
                </c:pt>
                <c:pt idx="1381">
                  <c:v>2010-03-26</c:v>
                </c:pt>
                <c:pt idx="1382">
                  <c:v>2010-03-29</c:v>
                </c:pt>
                <c:pt idx="1383">
                  <c:v>2010-03-30</c:v>
                </c:pt>
                <c:pt idx="1384">
                  <c:v>2010-03-31</c:v>
                </c:pt>
                <c:pt idx="1385">
                  <c:v>2010-04-01</c:v>
                </c:pt>
                <c:pt idx="1386">
                  <c:v>2010-04-05</c:v>
                </c:pt>
                <c:pt idx="1387">
                  <c:v>2010-04-06</c:v>
                </c:pt>
                <c:pt idx="1388">
                  <c:v>2010-04-07</c:v>
                </c:pt>
                <c:pt idx="1389">
                  <c:v>2010-04-08</c:v>
                </c:pt>
                <c:pt idx="1390">
                  <c:v>2010-04-09</c:v>
                </c:pt>
                <c:pt idx="1391">
                  <c:v>2010-04-12</c:v>
                </c:pt>
                <c:pt idx="1392">
                  <c:v>2010-04-13</c:v>
                </c:pt>
                <c:pt idx="1393">
                  <c:v>2010-04-14</c:v>
                </c:pt>
                <c:pt idx="1394">
                  <c:v>2010-04-15</c:v>
                </c:pt>
                <c:pt idx="1395">
                  <c:v>2010-04-16</c:v>
                </c:pt>
                <c:pt idx="1396">
                  <c:v>2010-04-19</c:v>
                </c:pt>
                <c:pt idx="1397">
                  <c:v>2010-04-20</c:v>
                </c:pt>
                <c:pt idx="1398">
                  <c:v>2010-04-21</c:v>
                </c:pt>
                <c:pt idx="1399">
                  <c:v>2010-04-22</c:v>
                </c:pt>
                <c:pt idx="1400">
                  <c:v>2010-04-23</c:v>
                </c:pt>
                <c:pt idx="1401">
                  <c:v>2010-04-26</c:v>
                </c:pt>
                <c:pt idx="1402">
                  <c:v>2010-04-27</c:v>
                </c:pt>
                <c:pt idx="1403">
                  <c:v>2010-04-28</c:v>
                </c:pt>
                <c:pt idx="1404">
                  <c:v>2010-04-29</c:v>
                </c:pt>
                <c:pt idx="1405">
                  <c:v>2010-04-30</c:v>
                </c:pt>
                <c:pt idx="1406">
                  <c:v>2010-05-03</c:v>
                </c:pt>
                <c:pt idx="1407">
                  <c:v>2010-05-04</c:v>
                </c:pt>
                <c:pt idx="1408">
                  <c:v>2010-05-05</c:v>
                </c:pt>
                <c:pt idx="1409">
                  <c:v>2010-05-06</c:v>
                </c:pt>
                <c:pt idx="1410">
                  <c:v>2010-05-07</c:v>
                </c:pt>
                <c:pt idx="1411">
                  <c:v>2010-05-10</c:v>
                </c:pt>
                <c:pt idx="1412">
                  <c:v>2010-05-11</c:v>
                </c:pt>
                <c:pt idx="1413">
                  <c:v>2010-05-12</c:v>
                </c:pt>
                <c:pt idx="1414">
                  <c:v>2010-05-13</c:v>
                </c:pt>
                <c:pt idx="1415">
                  <c:v>2010-05-14</c:v>
                </c:pt>
                <c:pt idx="1416">
                  <c:v>2010-05-17</c:v>
                </c:pt>
                <c:pt idx="1417">
                  <c:v>2010-05-18</c:v>
                </c:pt>
                <c:pt idx="1418">
                  <c:v>2010-05-19</c:v>
                </c:pt>
                <c:pt idx="1419">
                  <c:v>2010-05-20</c:v>
                </c:pt>
                <c:pt idx="1420">
                  <c:v>2010-05-21</c:v>
                </c:pt>
                <c:pt idx="1421">
                  <c:v>2010-05-24</c:v>
                </c:pt>
                <c:pt idx="1422">
                  <c:v>2010-05-25</c:v>
                </c:pt>
                <c:pt idx="1423">
                  <c:v>2010-05-26</c:v>
                </c:pt>
                <c:pt idx="1424">
                  <c:v>2010-05-27</c:v>
                </c:pt>
                <c:pt idx="1425">
                  <c:v>2010-05-28</c:v>
                </c:pt>
                <c:pt idx="1426">
                  <c:v>2010-05-31</c:v>
                </c:pt>
                <c:pt idx="1427">
                  <c:v>2010-06-01</c:v>
                </c:pt>
                <c:pt idx="1428">
                  <c:v>2010-06-02</c:v>
                </c:pt>
                <c:pt idx="1429">
                  <c:v>2010-06-03</c:v>
                </c:pt>
                <c:pt idx="1430">
                  <c:v>2010-06-04</c:v>
                </c:pt>
                <c:pt idx="1431">
                  <c:v>2010-06-07</c:v>
                </c:pt>
                <c:pt idx="1432">
                  <c:v>2010-06-08</c:v>
                </c:pt>
                <c:pt idx="1433">
                  <c:v>2010-06-09</c:v>
                </c:pt>
                <c:pt idx="1434">
                  <c:v>2010-06-10</c:v>
                </c:pt>
                <c:pt idx="1435">
                  <c:v>2010-06-11</c:v>
                </c:pt>
                <c:pt idx="1436">
                  <c:v>2010-06-14</c:v>
                </c:pt>
                <c:pt idx="1437">
                  <c:v>2010-06-15</c:v>
                </c:pt>
                <c:pt idx="1438">
                  <c:v>2010-06-16</c:v>
                </c:pt>
                <c:pt idx="1439">
                  <c:v>2010-06-17</c:v>
                </c:pt>
                <c:pt idx="1440">
                  <c:v>2010-06-18</c:v>
                </c:pt>
                <c:pt idx="1441">
                  <c:v>2010-06-21</c:v>
                </c:pt>
                <c:pt idx="1442">
                  <c:v>2010-06-22</c:v>
                </c:pt>
                <c:pt idx="1443">
                  <c:v>2010-06-23</c:v>
                </c:pt>
                <c:pt idx="1444">
                  <c:v>2010-06-24</c:v>
                </c:pt>
                <c:pt idx="1445">
                  <c:v>2010-06-25</c:v>
                </c:pt>
                <c:pt idx="1446">
                  <c:v>2010-06-28</c:v>
                </c:pt>
                <c:pt idx="1447">
                  <c:v>2010-06-29</c:v>
                </c:pt>
                <c:pt idx="1448">
                  <c:v>2010-06-30</c:v>
                </c:pt>
                <c:pt idx="1449">
                  <c:v>2010-07-01</c:v>
                </c:pt>
                <c:pt idx="1450">
                  <c:v>2010-07-02</c:v>
                </c:pt>
                <c:pt idx="1451">
                  <c:v>2010-07-05</c:v>
                </c:pt>
                <c:pt idx="1452">
                  <c:v>2010-07-06</c:v>
                </c:pt>
                <c:pt idx="1453">
                  <c:v>2010-07-07</c:v>
                </c:pt>
                <c:pt idx="1454">
                  <c:v>2010-07-08</c:v>
                </c:pt>
                <c:pt idx="1455">
                  <c:v>2010-07-09</c:v>
                </c:pt>
                <c:pt idx="1456">
                  <c:v>2010-07-12</c:v>
                </c:pt>
                <c:pt idx="1457">
                  <c:v>2010-07-13</c:v>
                </c:pt>
                <c:pt idx="1458">
                  <c:v>2010-07-14</c:v>
                </c:pt>
                <c:pt idx="1459">
                  <c:v>2010-07-15</c:v>
                </c:pt>
                <c:pt idx="1460">
                  <c:v>2010-07-16</c:v>
                </c:pt>
                <c:pt idx="1461">
                  <c:v>2010-07-19</c:v>
                </c:pt>
                <c:pt idx="1462">
                  <c:v>2010-07-20</c:v>
                </c:pt>
                <c:pt idx="1463">
                  <c:v>2010-07-21</c:v>
                </c:pt>
                <c:pt idx="1464">
                  <c:v>2010-07-22</c:v>
                </c:pt>
                <c:pt idx="1465">
                  <c:v>2010-07-23</c:v>
                </c:pt>
                <c:pt idx="1466">
                  <c:v>2010-07-26</c:v>
                </c:pt>
                <c:pt idx="1467">
                  <c:v>2010-07-27</c:v>
                </c:pt>
                <c:pt idx="1468">
                  <c:v>2010-07-28</c:v>
                </c:pt>
                <c:pt idx="1469">
                  <c:v>2010-07-29</c:v>
                </c:pt>
                <c:pt idx="1470">
                  <c:v>2010-07-30</c:v>
                </c:pt>
                <c:pt idx="1471">
                  <c:v>2010-08-02</c:v>
                </c:pt>
                <c:pt idx="1472">
                  <c:v>2010-08-03</c:v>
                </c:pt>
                <c:pt idx="1473">
                  <c:v>2010-08-04</c:v>
                </c:pt>
                <c:pt idx="1474">
                  <c:v>2010-08-05</c:v>
                </c:pt>
                <c:pt idx="1475">
                  <c:v>2010-08-06</c:v>
                </c:pt>
                <c:pt idx="1476">
                  <c:v>2010-08-09</c:v>
                </c:pt>
                <c:pt idx="1477">
                  <c:v>2010-08-10</c:v>
                </c:pt>
                <c:pt idx="1478">
                  <c:v>2010-08-11</c:v>
                </c:pt>
                <c:pt idx="1479">
                  <c:v>2010-08-12</c:v>
                </c:pt>
                <c:pt idx="1480">
                  <c:v>2010-08-13</c:v>
                </c:pt>
                <c:pt idx="1481">
                  <c:v>2010-08-16</c:v>
                </c:pt>
                <c:pt idx="1482">
                  <c:v>2010-08-17</c:v>
                </c:pt>
                <c:pt idx="1483">
                  <c:v>2010-08-18</c:v>
                </c:pt>
                <c:pt idx="1484">
                  <c:v>2010-08-19</c:v>
                </c:pt>
                <c:pt idx="1485">
                  <c:v>2010-08-20</c:v>
                </c:pt>
                <c:pt idx="1486">
                  <c:v>2010-08-23</c:v>
                </c:pt>
                <c:pt idx="1487">
                  <c:v>2010-08-24</c:v>
                </c:pt>
                <c:pt idx="1488">
                  <c:v>2010-08-25</c:v>
                </c:pt>
                <c:pt idx="1489">
                  <c:v>2010-08-26</c:v>
                </c:pt>
                <c:pt idx="1490">
                  <c:v>2010-08-27</c:v>
                </c:pt>
                <c:pt idx="1491">
                  <c:v>2010-08-30</c:v>
                </c:pt>
                <c:pt idx="1492">
                  <c:v>2010-08-31</c:v>
                </c:pt>
                <c:pt idx="1493">
                  <c:v>2010-09-01</c:v>
                </c:pt>
                <c:pt idx="1494">
                  <c:v>2010-09-02</c:v>
                </c:pt>
                <c:pt idx="1495">
                  <c:v>2010-09-03</c:v>
                </c:pt>
                <c:pt idx="1496">
                  <c:v>2010-09-06</c:v>
                </c:pt>
                <c:pt idx="1497">
                  <c:v>2010-09-07</c:v>
                </c:pt>
                <c:pt idx="1498">
                  <c:v>2010-09-08</c:v>
                </c:pt>
                <c:pt idx="1499">
                  <c:v>2010-09-09</c:v>
                </c:pt>
                <c:pt idx="1500">
                  <c:v>2010-09-10</c:v>
                </c:pt>
                <c:pt idx="1501">
                  <c:v>2010-09-13</c:v>
                </c:pt>
                <c:pt idx="1502">
                  <c:v>2010-09-14</c:v>
                </c:pt>
                <c:pt idx="1503">
                  <c:v>2010-09-15</c:v>
                </c:pt>
                <c:pt idx="1504">
                  <c:v>2010-09-16</c:v>
                </c:pt>
                <c:pt idx="1505">
                  <c:v>2010-09-17</c:v>
                </c:pt>
                <c:pt idx="1506">
                  <c:v>2010-09-20</c:v>
                </c:pt>
                <c:pt idx="1507">
                  <c:v>2010-09-21</c:v>
                </c:pt>
                <c:pt idx="1508">
                  <c:v>2010-09-22</c:v>
                </c:pt>
                <c:pt idx="1509">
                  <c:v>2010-09-23</c:v>
                </c:pt>
                <c:pt idx="1510">
                  <c:v>2010-09-24</c:v>
                </c:pt>
                <c:pt idx="1511">
                  <c:v>2010-09-27</c:v>
                </c:pt>
                <c:pt idx="1512">
                  <c:v>2010-09-28</c:v>
                </c:pt>
                <c:pt idx="1513">
                  <c:v>2010-09-29</c:v>
                </c:pt>
                <c:pt idx="1514">
                  <c:v>2010-09-30</c:v>
                </c:pt>
                <c:pt idx="1515">
                  <c:v>2010-10-01</c:v>
                </c:pt>
                <c:pt idx="1516">
                  <c:v>2010-10-04</c:v>
                </c:pt>
                <c:pt idx="1517">
                  <c:v>2010-10-05</c:v>
                </c:pt>
                <c:pt idx="1518">
                  <c:v>2010-10-06</c:v>
                </c:pt>
                <c:pt idx="1519">
                  <c:v>2010-10-07</c:v>
                </c:pt>
                <c:pt idx="1520">
                  <c:v>2010-10-08</c:v>
                </c:pt>
                <c:pt idx="1521">
                  <c:v>2010-10-11</c:v>
                </c:pt>
                <c:pt idx="1522">
                  <c:v>2010-10-12</c:v>
                </c:pt>
                <c:pt idx="1523">
                  <c:v>2010-10-13</c:v>
                </c:pt>
                <c:pt idx="1524">
                  <c:v>2010-10-14</c:v>
                </c:pt>
                <c:pt idx="1525">
                  <c:v>2010-10-15</c:v>
                </c:pt>
                <c:pt idx="1526">
                  <c:v>2010-10-18</c:v>
                </c:pt>
                <c:pt idx="1527">
                  <c:v>2010-10-19</c:v>
                </c:pt>
                <c:pt idx="1528">
                  <c:v>2010-10-20</c:v>
                </c:pt>
                <c:pt idx="1529">
                  <c:v>2010-10-21</c:v>
                </c:pt>
                <c:pt idx="1530">
                  <c:v>2010-10-22</c:v>
                </c:pt>
                <c:pt idx="1531">
                  <c:v>2010-10-25</c:v>
                </c:pt>
                <c:pt idx="1532">
                  <c:v>2010-10-26</c:v>
                </c:pt>
                <c:pt idx="1533">
                  <c:v>2010-10-27</c:v>
                </c:pt>
                <c:pt idx="1534">
                  <c:v>2010-10-28</c:v>
                </c:pt>
                <c:pt idx="1535">
                  <c:v>2010-10-29</c:v>
                </c:pt>
                <c:pt idx="1536">
                  <c:v>2010-10-31</c:v>
                </c:pt>
                <c:pt idx="1537">
                  <c:v>2010-11-01</c:v>
                </c:pt>
                <c:pt idx="1538">
                  <c:v>2010-11-02</c:v>
                </c:pt>
                <c:pt idx="1539">
                  <c:v>2010-11-03</c:v>
                </c:pt>
                <c:pt idx="1540">
                  <c:v>2010-11-04</c:v>
                </c:pt>
                <c:pt idx="1541">
                  <c:v>2010-11-05</c:v>
                </c:pt>
                <c:pt idx="1542">
                  <c:v>2010-11-08</c:v>
                </c:pt>
                <c:pt idx="1543">
                  <c:v>2010-11-09</c:v>
                </c:pt>
                <c:pt idx="1544">
                  <c:v>2010-11-10</c:v>
                </c:pt>
                <c:pt idx="1545">
                  <c:v>2010-11-11</c:v>
                </c:pt>
                <c:pt idx="1546">
                  <c:v>2010-11-12</c:v>
                </c:pt>
                <c:pt idx="1547">
                  <c:v>2010-11-15</c:v>
                </c:pt>
                <c:pt idx="1548">
                  <c:v>2010-11-16</c:v>
                </c:pt>
                <c:pt idx="1549">
                  <c:v>2010-11-17</c:v>
                </c:pt>
                <c:pt idx="1550">
                  <c:v>2010-11-18</c:v>
                </c:pt>
                <c:pt idx="1551">
                  <c:v>2010-11-19</c:v>
                </c:pt>
                <c:pt idx="1552">
                  <c:v>2010-11-22</c:v>
                </c:pt>
                <c:pt idx="1553">
                  <c:v>2010-11-23</c:v>
                </c:pt>
                <c:pt idx="1554">
                  <c:v>2010-11-24</c:v>
                </c:pt>
                <c:pt idx="1555">
                  <c:v>2010-11-25</c:v>
                </c:pt>
                <c:pt idx="1556">
                  <c:v>2010-11-26</c:v>
                </c:pt>
                <c:pt idx="1557">
                  <c:v>2010-11-29</c:v>
                </c:pt>
                <c:pt idx="1558">
                  <c:v>2010-11-30</c:v>
                </c:pt>
                <c:pt idx="1559">
                  <c:v>2010-12-01</c:v>
                </c:pt>
                <c:pt idx="1560">
                  <c:v>2010-12-02</c:v>
                </c:pt>
                <c:pt idx="1561">
                  <c:v>2010-12-03</c:v>
                </c:pt>
                <c:pt idx="1562">
                  <c:v>2010-12-06</c:v>
                </c:pt>
                <c:pt idx="1563">
                  <c:v>2010-12-07</c:v>
                </c:pt>
                <c:pt idx="1564">
                  <c:v>2010-12-08</c:v>
                </c:pt>
                <c:pt idx="1565">
                  <c:v>2010-12-09</c:v>
                </c:pt>
                <c:pt idx="1566">
                  <c:v>2010-12-10</c:v>
                </c:pt>
                <c:pt idx="1567">
                  <c:v>2010-12-13</c:v>
                </c:pt>
                <c:pt idx="1568">
                  <c:v>2010-12-14</c:v>
                </c:pt>
                <c:pt idx="1569">
                  <c:v>2010-12-15</c:v>
                </c:pt>
                <c:pt idx="1570">
                  <c:v>2010-12-16</c:v>
                </c:pt>
                <c:pt idx="1571">
                  <c:v>2010-12-17</c:v>
                </c:pt>
                <c:pt idx="1572">
                  <c:v>2010-12-20</c:v>
                </c:pt>
                <c:pt idx="1573">
                  <c:v>2010-12-21</c:v>
                </c:pt>
                <c:pt idx="1574">
                  <c:v>2010-12-22</c:v>
                </c:pt>
                <c:pt idx="1575">
                  <c:v>2010-12-23</c:v>
                </c:pt>
                <c:pt idx="1576">
                  <c:v>2010-12-24</c:v>
                </c:pt>
                <c:pt idx="1577">
                  <c:v>2010-12-27</c:v>
                </c:pt>
                <c:pt idx="1578">
                  <c:v>2010-12-28</c:v>
                </c:pt>
                <c:pt idx="1579">
                  <c:v>2010-12-29</c:v>
                </c:pt>
                <c:pt idx="1580">
                  <c:v>2010-12-30</c:v>
                </c:pt>
                <c:pt idx="1581">
                  <c:v>2010-12-31</c:v>
                </c:pt>
                <c:pt idx="1582">
                  <c:v>2011-01-03</c:v>
                </c:pt>
                <c:pt idx="1583">
                  <c:v>2011-01-04</c:v>
                </c:pt>
                <c:pt idx="1584">
                  <c:v>2011-01-05</c:v>
                </c:pt>
                <c:pt idx="1585">
                  <c:v>2011-01-06</c:v>
                </c:pt>
                <c:pt idx="1586">
                  <c:v>2011-01-07</c:v>
                </c:pt>
                <c:pt idx="1587">
                  <c:v>2011-01-10</c:v>
                </c:pt>
                <c:pt idx="1588">
                  <c:v>2011-01-11</c:v>
                </c:pt>
                <c:pt idx="1589">
                  <c:v>2011-01-12</c:v>
                </c:pt>
                <c:pt idx="1590">
                  <c:v>2011-01-13</c:v>
                </c:pt>
                <c:pt idx="1591">
                  <c:v>2011-01-14</c:v>
                </c:pt>
                <c:pt idx="1592">
                  <c:v>2011-01-17</c:v>
                </c:pt>
                <c:pt idx="1593">
                  <c:v>2011-01-18</c:v>
                </c:pt>
                <c:pt idx="1594">
                  <c:v>2011-01-19</c:v>
                </c:pt>
                <c:pt idx="1595">
                  <c:v>2011-01-20</c:v>
                </c:pt>
                <c:pt idx="1596">
                  <c:v>2011-01-21</c:v>
                </c:pt>
                <c:pt idx="1597">
                  <c:v>2011-01-24</c:v>
                </c:pt>
                <c:pt idx="1598">
                  <c:v>2011-01-25</c:v>
                </c:pt>
                <c:pt idx="1599">
                  <c:v>2011-01-26</c:v>
                </c:pt>
                <c:pt idx="1600">
                  <c:v>2011-01-27</c:v>
                </c:pt>
                <c:pt idx="1601">
                  <c:v>2011-01-28</c:v>
                </c:pt>
                <c:pt idx="1602">
                  <c:v>2011-01-31</c:v>
                </c:pt>
                <c:pt idx="1603">
                  <c:v>2011-02-01</c:v>
                </c:pt>
                <c:pt idx="1604">
                  <c:v>2011-02-02</c:v>
                </c:pt>
                <c:pt idx="1605">
                  <c:v>2011-02-03</c:v>
                </c:pt>
                <c:pt idx="1606">
                  <c:v>2011-02-04</c:v>
                </c:pt>
                <c:pt idx="1607">
                  <c:v>2011-02-07</c:v>
                </c:pt>
                <c:pt idx="1608">
                  <c:v>2011-02-08</c:v>
                </c:pt>
                <c:pt idx="1609">
                  <c:v>2011-02-09</c:v>
                </c:pt>
                <c:pt idx="1610">
                  <c:v>2011-02-10</c:v>
                </c:pt>
                <c:pt idx="1611">
                  <c:v>2011-02-11</c:v>
                </c:pt>
                <c:pt idx="1612">
                  <c:v>2011-02-14</c:v>
                </c:pt>
                <c:pt idx="1613">
                  <c:v>2011-02-15</c:v>
                </c:pt>
                <c:pt idx="1614">
                  <c:v>2011-02-16</c:v>
                </c:pt>
                <c:pt idx="1615">
                  <c:v>2011-02-17</c:v>
                </c:pt>
                <c:pt idx="1616">
                  <c:v>2011-02-18</c:v>
                </c:pt>
                <c:pt idx="1617">
                  <c:v>2011-02-21</c:v>
                </c:pt>
                <c:pt idx="1618">
                  <c:v>2011-02-22</c:v>
                </c:pt>
                <c:pt idx="1619">
                  <c:v>2011-02-23</c:v>
                </c:pt>
                <c:pt idx="1620">
                  <c:v>2011-02-24</c:v>
                </c:pt>
                <c:pt idx="1621">
                  <c:v>2011-02-25</c:v>
                </c:pt>
                <c:pt idx="1622">
                  <c:v>2011-02-28</c:v>
                </c:pt>
                <c:pt idx="1623">
                  <c:v>2011-03-01</c:v>
                </c:pt>
                <c:pt idx="1624">
                  <c:v>2011-03-02</c:v>
                </c:pt>
                <c:pt idx="1625">
                  <c:v>2011-03-03</c:v>
                </c:pt>
                <c:pt idx="1626">
                  <c:v>2011-03-04</c:v>
                </c:pt>
                <c:pt idx="1627">
                  <c:v>2011-03-07</c:v>
                </c:pt>
                <c:pt idx="1628">
                  <c:v>2011-03-08</c:v>
                </c:pt>
                <c:pt idx="1629">
                  <c:v>2011-03-09</c:v>
                </c:pt>
                <c:pt idx="1630">
                  <c:v>2011-03-10</c:v>
                </c:pt>
                <c:pt idx="1631">
                  <c:v>2011-03-11</c:v>
                </c:pt>
                <c:pt idx="1632">
                  <c:v>2011-03-13</c:v>
                </c:pt>
                <c:pt idx="1633">
                  <c:v>2011-03-14</c:v>
                </c:pt>
                <c:pt idx="1634">
                  <c:v>2011-03-15</c:v>
                </c:pt>
                <c:pt idx="1635">
                  <c:v>2011-03-16</c:v>
                </c:pt>
                <c:pt idx="1636">
                  <c:v>2011-03-17</c:v>
                </c:pt>
                <c:pt idx="1637">
                  <c:v>2011-03-18</c:v>
                </c:pt>
                <c:pt idx="1638">
                  <c:v>2011-03-20</c:v>
                </c:pt>
                <c:pt idx="1639">
                  <c:v>2011-03-21</c:v>
                </c:pt>
                <c:pt idx="1640">
                  <c:v>2011-03-22</c:v>
                </c:pt>
                <c:pt idx="1641">
                  <c:v>2011-03-23</c:v>
                </c:pt>
                <c:pt idx="1642">
                  <c:v>2011-03-24</c:v>
                </c:pt>
                <c:pt idx="1643">
                  <c:v>2011-03-25</c:v>
                </c:pt>
                <c:pt idx="1644">
                  <c:v>2011-03-28</c:v>
                </c:pt>
                <c:pt idx="1645">
                  <c:v>2011-03-29</c:v>
                </c:pt>
                <c:pt idx="1646">
                  <c:v>2011-03-30</c:v>
                </c:pt>
                <c:pt idx="1647">
                  <c:v>2011-03-31</c:v>
                </c:pt>
                <c:pt idx="1648">
                  <c:v>2011-04-01</c:v>
                </c:pt>
                <c:pt idx="1649">
                  <c:v>2011-04-04</c:v>
                </c:pt>
                <c:pt idx="1650">
                  <c:v>2011-04-05</c:v>
                </c:pt>
                <c:pt idx="1651">
                  <c:v>2011-04-06</c:v>
                </c:pt>
                <c:pt idx="1652">
                  <c:v>2011-04-07</c:v>
                </c:pt>
                <c:pt idx="1653">
                  <c:v>2011-04-08</c:v>
                </c:pt>
                <c:pt idx="1654">
                  <c:v>2011-04-11</c:v>
                </c:pt>
                <c:pt idx="1655">
                  <c:v>2011-04-12</c:v>
                </c:pt>
                <c:pt idx="1656">
                  <c:v>2011-04-13</c:v>
                </c:pt>
                <c:pt idx="1657">
                  <c:v>2011-04-14</c:v>
                </c:pt>
                <c:pt idx="1658">
                  <c:v>2011-04-15</c:v>
                </c:pt>
                <c:pt idx="1659">
                  <c:v>2011-04-18</c:v>
                </c:pt>
                <c:pt idx="1660">
                  <c:v>2011-04-19</c:v>
                </c:pt>
                <c:pt idx="1661">
                  <c:v>2011-04-20</c:v>
                </c:pt>
                <c:pt idx="1662">
                  <c:v>2011-04-21</c:v>
                </c:pt>
                <c:pt idx="1663">
                  <c:v>2011-04-25</c:v>
                </c:pt>
                <c:pt idx="1664">
                  <c:v>2011-04-26</c:v>
                </c:pt>
                <c:pt idx="1665">
                  <c:v>2011-04-27</c:v>
                </c:pt>
                <c:pt idx="1666">
                  <c:v>2011-04-28</c:v>
                </c:pt>
                <c:pt idx="1667">
                  <c:v>2011-04-29</c:v>
                </c:pt>
                <c:pt idx="1668">
                  <c:v>2011-05-02</c:v>
                </c:pt>
                <c:pt idx="1669">
                  <c:v>2011-05-03</c:v>
                </c:pt>
                <c:pt idx="1670">
                  <c:v>2011-05-04</c:v>
                </c:pt>
                <c:pt idx="1671">
                  <c:v>2011-05-05</c:v>
                </c:pt>
                <c:pt idx="1672">
                  <c:v>2011-05-06</c:v>
                </c:pt>
                <c:pt idx="1673">
                  <c:v>2011-05-09</c:v>
                </c:pt>
                <c:pt idx="1674">
                  <c:v>2011-05-10</c:v>
                </c:pt>
                <c:pt idx="1675">
                  <c:v>2011-05-11</c:v>
                </c:pt>
                <c:pt idx="1676">
                  <c:v>2011-05-12</c:v>
                </c:pt>
                <c:pt idx="1677">
                  <c:v>2011-05-13</c:v>
                </c:pt>
                <c:pt idx="1678">
                  <c:v>2011-05-16</c:v>
                </c:pt>
                <c:pt idx="1679">
                  <c:v>2011-05-17</c:v>
                </c:pt>
                <c:pt idx="1680">
                  <c:v>2011-05-18</c:v>
                </c:pt>
                <c:pt idx="1681">
                  <c:v>2011-05-19</c:v>
                </c:pt>
                <c:pt idx="1682">
                  <c:v>2011-05-20</c:v>
                </c:pt>
                <c:pt idx="1683">
                  <c:v>2011-05-23</c:v>
                </c:pt>
                <c:pt idx="1684">
                  <c:v>2011-05-24</c:v>
                </c:pt>
                <c:pt idx="1685">
                  <c:v>2011-05-25</c:v>
                </c:pt>
                <c:pt idx="1686">
                  <c:v>2011-05-26</c:v>
                </c:pt>
                <c:pt idx="1687">
                  <c:v>2011-05-27</c:v>
                </c:pt>
                <c:pt idx="1688">
                  <c:v>2011-05-30</c:v>
                </c:pt>
                <c:pt idx="1689">
                  <c:v>2011-05-31</c:v>
                </c:pt>
                <c:pt idx="1690">
                  <c:v>2011-06-01</c:v>
                </c:pt>
                <c:pt idx="1691">
                  <c:v>2011-06-02</c:v>
                </c:pt>
                <c:pt idx="1692">
                  <c:v>2011-06-03</c:v>
                </c:pt>
                <c:pt idx="1693">
                  <c:v>2011-06-06</c:v>
                </c:pt>
                <c:pt idx="1694">
                  <c:v>2011-06-07</c:v>
                </c:pt>
                <c:pt idx="1695">
                  <c:v>2011-06-08</c:v>
                </c:pt>
                <c:pt idx="1696">
                  <c:v>2011-06-09</c:v>
                </c:pt>
                <c:pt idx="1697">
                  <c:v>2011-06-10</c:v>
                </c:pt>
                <c:pt idx="1698">
                  <c:v>2011-06-13</c:v>
                </c:pt>
                <c:pt idx="1699">
                  <c:v>2011-06-14</c:v>
                </c:pt>
                <c:pt idx="1700">
                  <c:v>2011-06-15</c:v>
                </c:pt>
                <c:pt idx="1701">
                  <c:v>2011-06-16</c:v>
                </c:pt>
                <c:pt idx="1702">
                  <c:v>2011-06-17</c:v>
                </c:pt>
                <c:pt idx="1703">
                  <c:v>2011-06-20</c:v>
                </c:pt>
                <c:pt idx="1704">
                  <c:v>2011-06-21</c:v>
                </c:pt>
                <c:pt idx="1705">
                  <c:v>2011-06-22</c:v>
                </c:pt>
                <c:pt idx="1706">
                  <c:v>2011-06-23</c:v>
                </c:pt>
                <c:pt idx="1707">
                  <c:v>2011-06-24</c:v>
                </c:pt>
                <c:pt idx="1708">
                  <c:v>2011-06-27</c:v>
                </c:pt>
                <c:pt idx="1709">
                  <c:v>2011-06-28</c:v>
                </c:pt>
                <c:pt idx="1710">
                  <c:v>2011-06-29</c:v>
                </c:pt>
                <c:pt idx="1711">
                  <c:v>2011-06-30</c:v>
                </c:pt>
                <c:pt idx="1712">
                  <c:v>2011-07-01</c:v>
                </c:pt>
                <c:pt idx="1713">
                  <c:v>2011-07-04</c:v>
                </c:pt>
                <c:pt idx="1714">
                  <c:v>2011-07-05</c:v>
                </c:pt>
                <c:pt idx="1715">
                  <c:v>2011-07-06</c:v>
                </c:pt>
                <c:pt idx="1716">
                  <c:v>2011-07-07</c:v>
                </c:pt>
                <c:pt idx="1717">
                  <c:v>2011-07-08</c:v>
                </c:pt>
                <c:pt idx="1718">
                  <c:v>2011-07-11</c:v>
                </c:pt>
                <c:pt idx="1719">
                  <c:v>2011-07-12</c:v>
                </c:pt>
                <c:pt idx="1720">
                  <c:v>2011-07-13</c:v>
                </c:pt>
                <c:pt idx="1721">
                  <c:v>2011-07-14</c:v>
                </c:pt>
                <c:pt idx="1722">
                  <c:v>2011-07-15</c:v>
                </c:pt>
                <c:pt idx="1723">
                  <c:v>2011-07-18</c:v>
                </c:pt>
                <c:pt idx="1724">
                  <c:v>2011-07-19</c:v>
                </c:pt>
                <c:pt idx="1725">
                  <c:v>2011-07-20</c:v>
                </c:pt>
                <c:pt idx="1726">
                  <c:v>2011-07-21</c:v>
                </c:pt>
                <c:pt idx="1727">
                  <c:v>2011-07-22</c:v>
                </c:pt>
                <c:pt idx="1728">
                  <c:v>2011-07-25</c:v>
                </c:pt>
                <c:pt idx="1729">
                  <c:v>2011-07-26</c:v>
                </c:pt>
                <c:pt idx="1730">
                  <c:v>2011-07-27</c:v>
                </c:pt>
                <c:pt idx="1731">
                  <c:v>2011-07-28</c:v>
                </c:pt>
                <c:pt idx="1732">
                  <c:v>2011-07-29</c:v>
                </c:pt>
                <c:pt idx="1733">
                  <c:v>2011-08-01</c:v>
                </c:pt>
                <c:pt idx="1734">
                  <c:v>2011-08-02</c:v>
                </c:pt>
                <c:pt idx="1735">
                  <c:v>2011-08-03</c:v>
                </c:pt>
                <c:pt idx="1736">
                  <c:v>2011-08-04</c:v>
                </c:pt>
                <c:pt idx="1737">
                  <c:v>2011-08-05</c:v>
                </c:pt>
                <c:pt idx="1738">
                  <c:v>2011-08-08</c:v>
                </c:pt>
                <c:pt idx="1739">
                  <c:v>2011-08-09</c:v>
                </c:pt>
                <c:pt idx="1740">
                  <c:v>2011-08-10</c:v>
                </c:pt>
                <c:pt idx="1741">
                  <c:v>2011-08-11</c:v>
                </c:pt>
                <c:pt idx="1742">
                  <c:v>2011-08-12</c:v>
                </c:pt>
                <c:pt idx="1743">
                  <c:v>2011-08-15</c:v>
                </c:pt>
                <c:pt idx="1744">
                  <c:v>2011-08-16</c:v>
                </c:pt>
                <c:pt idx="1745">
                  <c:v>2011-08-17</c:v>
                </c:pt>
                <c:pt idx="1746">
                  <c:v>2011-08-18</c:v>
                </c:pt>
                <c:pt idx="1747">
                  <c:v>2011-08-19</c:v>
                </c:pt>
                <c:pt idx="1748">
                  <c:v>2011-08-22</c:v>
                </c:pt>
                <c:pt idx="1749">
                  <c:v>2011-08-23</c:v>
                </c:pt>
                <c:pt idx="1750">
                  <c:v>2011-08-24</c:v>
                </c:pt>
                <c:pt idx="1751">
                  <c:v>2011-08-25</c:v>
                </c:pt>
                <c:pt idx="1752">
                  <c:v>2011-08-26</c:v>
                </c:pt>
                <c:pt idx="1753">
                  <c:v>2011-08-29</c:v>
                </c:pt>
                <c:pt idx="1754">
                  <c:v>2011-08-30</c:v>
                </c:pt>
                <c:pt idx="1755">
                  <c:v>2011-08-31</c:v>
                </c:pt>
                <c:pt idx="1756">
                  <c:v>2011-09-01</c:v>
                </c:pt>
                <c:pt idx="1757">
                  <c:v>2011-09-02</c:v>
                </c:pt>
                <c:pt idx="1758">
                  <c:v>2011-09-05</c:v>
                </c:pt>
                <c:pt idx="1759">
                  <c:v>2011-09-06</c:v>
                </c:pt>
                <c:pt idx="1760">
                  <c:v>2011-09-07</c:v>
                </c:pt>
                <c:pt idx="1761">
                  <c:v>2011-09-08</c:v>
                </c:pt>
                <c:pt idx="1762">
                  <c:v>2011-09-09</c:v>
                </c:pt>
                <c:pt idx="1763">
                  <c:v>2011-09-12</c:v>
                </c:pt>
                <c:pt idx="1764">
                  <c:v>2011-09-13</c:v>
                </c:pt>
                <c:pt idx="1765">
                  <c:v>2011-09-14</c:v>
                </c:pt>
                <c:pt idx="1766">
                  <c:v>2011-09-15</c:v>
                </c:pt>
                <c:pt idx="1767">
                  <c:v>2011-09-16</c:v>
                </c:pt>
                <c:pt idx="1768">
                  <c:v>2011-09-19</c:v>
                </c:pt>
                <c:pt idx="1769">
                  <c:v>2011-09-20</c:v>
                </c:pt>
                <c:pt idx="1770">
                  <c:v>2011-09-21</c:v>
                </c:pt>
                <c:pt idx="1771">
                  <c:v>2011-09-22</c:v>
                </c:pt>
                <c:pt idx="1772">
                  <c:v>2011-09-23</c:v>
                </c:pt>
                <c:pt idx="1773">
                  <c:v>2011-09-26</c:v>
                </c:pt>
                <c:pt idx="1774">
                  <c:v>2011-09-27</c:v>
                </c:pt>
                <c:pt idx="1775">
                  <c:v>2011-09-28</c:v>
                </c:pt>
                <c:pt idx="1776">
                  <c:v>2011-09-29</c:v>
                </c:pt>
                <c:pt idx="1777">
                  <c:v>2011-09-30</c:v>
                </c:pt>
                <c:pt idx="1778">
                  <c:v>2011-10-03</c:v>
                </c:pt>
                <c:pt idx="1779">
                  <c:v>2011-10-04</c:v>
                </c:pt>
                <c:pt idx="1780">
                  <c:v>2011-10-05</c:v>
                </c:pt>
                <c:pt idx="1781">
                  <c:v>2011-10-06</c:v>
                </c:pt>
                <c:pt idx="1782">
                  <c:v>2011-10-07</c:v>
                </c:pt>
                <c:pt idx="1783">
                  <c:v>2011-10-10</c:v>
                </c:pt>
                <c:pt idx="1784">
                  <c:v>2011-10-11</c:v>
                </c:pt>
                <c:pt idx="1785">
                  <c:v>2011-10-12</c:v>
                </c:pt>
                <c:pt idx="1786">
                  <c:v>2011-10-13</c:v>
                </c:pt>
                <c:pt idx="1787">
                  <c:v>2011-10-14</c:v>
                </c:pt>
                <c:pt idx="1788">
                  <c:v>2011-10-17</c:v>
                </c:pt>
                <c:pt idx="1789">
                  <c:v>2011-10-18</c:v>
                </c:pt>
                <c:pt idx="1790">
                  <c:v>2011-10-19</c:v>
                </c:pt>
                <c:pt idx="1791">
                  <c:v>2011-10-20</c:v>
                </c:pt>
                <c:pt idx="1792">
                  <c:v>2011-10-21</c:v>
                </c:pt>
                <c:pt idx="1793">
                  <c:v>2011-10-24</c:v>
                </c:pt>
                <c:pt idx="1794">
                  <c:v>2011-10-25</c:v>
                </c:pt>
                <c:pt idx="1795">
                  <c:v>2011-10-26</c:v>
                </c:pt>
                <c:pt idx="1796">
                  <c:v>2011-10-27</c:v>
                </c:pt>
                <c:pt idx="1797">
                  <c:v>2011-10-28</c:v>
                </c:pt>
                <c:pt idx="1798">
                  <c:v>2011-10-30</c:v>
                </c:pt>
                <c:pt idx="1799">
                  <c:v>2011-10-31</c:v>
                </c:pt>
                <c:pt idx="1800">
                  <c:v>2011-11-01</c:v>
                </c:pt>
                <c:pt idx="1801">
                  <c:v>2011-11-02</c:v>
                </c:pt>
                <c:pt idx="1802">
                  <c:v>2011-11-03</c:v>
                </c:pt>
                <c:pt idx="1803">
                  <c:v>2011-11-04</c:v>
                </c:pt>
                <c:pt idx="1804">
                  <c:v>2011-11-07</c:v>
                </c:pt>
                <c:pt idx="1805">
                  <c:v>2011-11-08</c:v>
                </c:pt>
                <c:pt idx="1806">
                  <c:v>2011-11-09</c:v>
                </c:pt>
                <c:pt idx="1807">
                  <c:v>2011-11-10</c:v>
                </c:pt>
                <c:pt idx="1808">
                  <c:v>2011-11-11</c:v>
                </c:pt>
                <c:pt idx="1809">
                  <c:v>2011-11-14</c:v>
                </c:pt>
                <c:pt idx="1810">
                  <c:v>2011-11-15</c:v>
                </c:pt>
                <c:pt idx="1811">
                  <c:v>2011-11-16</c:v>
                </c:pt>
                <c:pt idx="1812">
                  <c:v>2011-11-17</c:v>
                </c:pt>
                <c:pt idx="1813">
                  <c:v>2011-11-18</c:v>
                </c:pt>
                <c:pt idx="1814">
                  <c:v>2011-11-21</c:v>
                </c:pt>
                <c:pt idx="1815">
                  <c:v>2011-11-22</c:v>
                </c:pt>
                <c:pt idx="1816">
                  <c:v>2011-11-23</c:v>
                </c:pt>
                <c:pt idx="1817">
                  <c:v>2011-11-25</c:v>
                </c:pt>
                <c:pt idx="1818">
                  <c:v>2011-11-28</c:v>
                </c:pt>
                <c:pt idx="1819">
                  <c:v>2011-11-29</c:v>
                </c:pt>
                <c:pt idx="1820">
                  <c:v>2011-11-30</c:v>
                </c:pt>
                <c:pt idx="1821">
                  <c:v>2011-12-01</c:v>
                </c:pt>
                <c:pt idx="1822">
                  <c:v>2011-12-02</c:v>
                </c:pt>
                <c:pt idx="1823">
                  <c:v>2011-12-05</c:v>
                </c:pt>
                <c:pt idx="1824">
                  <c:v>2011-12-06</c:v>
                </c:pt>
                <c:pt idx="1825">
                  <c:v>2011-12-07</c:v>
                </c:pt>
                <c:pt idx="1826">
                  <c:v>2011-12-08</c:v>
                </c:pt>
                <c:pt idx="1827">
                  <c:v>2011-12-09</c:v>
                </c:pt>
                <c:pt idx="1828">
                  <c:v>2011-12-12</c:v>
                </c:pt>
                <c:pt idx="1829">
                  <c:v>2011-12-13</c:v>
                </c:pt>
                <c:pt idx="1830">
                  <c:v>2011-12-14</c:v>
                </c:pt>
                <c:pt idx="1831">
                  <c:v>2011-12-15</c:v>
                </c:pt>
                <c:pt idx="1832">
                  <c:v>2011-12-16</c:v>
                </c:pt>
                <c:pt idx="1833">
                  <c:v>2011-12-19</c:v>
                </c:pt>
                <c:pt idx="1834">
                  <c:v>2011-12-20</c:v>
                </c:pt>
                <c:pt idx="1835">
                  <c:v>2011-12-21</c:v>
                </c:pt>
                <c:pt idx="1836">
                  <c:v>2011-12-22</c:v>
                </c:pt>
                <c:pt idx="1837">
                  <c:v>2011-12-23</c:v>
                </c:pt>
                <c:pt idx="1838">
                  <c:v>2011-12-27</c:v>
                </c:pt>
                <c:pt idx="1839">
                  <c:v>2011-12-28</c:v>
                </c:pt>
                <c:pt idx="1840">
                  <c:v>2011-12-29</c:v>
                </c:pt>
                <c:pt idx="1841">
                  <c:v>2011-12-30</c:v>
                </c:pt>
                <c:pt idx="1842">
                  <c:v>2012-01-03</c:v>
                </c:pt>
                <c:pt idx="1843">
                  <c:v>2012-01-04</c:v>
                </c:pt>
                <c:pt idx="1844">
                  <c:v>2012-01-05</c:v>
                </c:pt>
                <c:pt idx="1845">
                  <c:v>2012-01-06</c:v>
                </c:pt>
                <c:pt idx="1846">
                  <c:v>2012-01-09</c:v>
                </c:pt>
                <c:pt idx="1847">
                  <c:v>2012-01-10</c:v>
                </c:pt>
                <c:pt idx="1848">
                  <c:v>2012-01-11</c:v>
                </c:pt>
                <c:pt idx="1849">
                  <c:v>2012-01-12</c:v>
                </c:pt>
                <c:pt idx="1850">
                  <c:v>2012-01-13</c:v>
                </c:pt>
                <c:pt idx="1851">
                  <c:v>2012-01-16</c:v>
                </c:pt>
                <c:pt idx="1852">
                  <c:v>2012-01-17</c:v>
                </c:pt>
                <c:pt idx="1853">
                  <c:v>2012-01-18</c:v>
                </c:pt>
                <c:pt idx="1854">
                  <c:v>2012-01-19</c:v>
                </c:pt>
                <c:pt idx="1855">
                  <c:v>2012-01-20</c:v>
                </c:pt>
                <c:pt idx="1856">
                  <c:v>2012-01-23</c:v>
                </c:pt>
                <c:pt idx="1857">
                  <c:v>2012-01-24</c:v>
                </c:pt>
                <c:pt idx="1858">
                  <c:v>2012-01-25</c:v>
                </c:pt>
                <c:pt idx="1859">
                  <c:v>2012-01-26</c:v>
                </c:pt>
                <c:pt idx="1860">
                  <c:v>2012-01-27</c:v>
                </c:pt>
                <c:pt idx="1861">
                  <c:v>2012-01-30</c:v>
                </c:pt>
                <c:pt idx="1862">
                  <c:v>2012-01-31</c:v>
                </c:pt>
                <c:pt idx="1863">
                  <c:v>2012-02-01</c:v>
                </c:pt>
                <c:pt idx="1864">
                  <c:v>2012-02-02</c:v>
                </c:pt>
                <c:pt idx="1865">
                  <c:v>2012-02-03</c:v>
                </c:pt>
                <c:pt idx="1866">
                  <c:v>2012-02-06</c:v>
                </c:pt>
                <c:pt idx="1867">
                  <c:v>2012-02-07</c:v>
                </c:pt>
                <c:pt idx="1868">
                  <c:v>2012-02-08</c:v>
                </c:pt>
                <c:pt idx="1869">
                  <c:v>2012-02-09</c:v>
                </c:pt>
                <c:pt idx="1870">
                  <c:v>2012-02-10</c:v>
                </c:pt>
                <c:pt idx="1871">
                  <c:v>2012-02-13</c:v>
                </c:pt>
                <c:pt idx="1872">
                  <c:v>2012-02-14</c:v>
                </c:pt>
                <c:pt idx="1873">
                  <c:v>2012-02-15</c:v>
                </c:pt>
                <c:pt idx="1874">
                  <c:v>2012-02-16</c:v>
                </c:pt>
                <c:pt idx="1875">
                  <c:v>2012-02-17</c:v>
                </c:pt>
                <c:pt idx="1876">
                  <c:v>2012-02-20</c:v>
                </c:pt>
                <c:pt idx="1877">
                  <c:v>2012-02-21</c:v>
                </c:pt>
                <c:pt idx="1878">
                  <c:v>2012-02-22</c:v>
                </c:pt>
                <c:pt idx="1879">
                  <c:v>2012-02-23</c:v>
                </c:pt>
                <c:pt idx="1880">
                  <c:v>2012-02-24</c:v>
                </c:pt>
              </c:strCache>
            </c:strRef>
          </c:cat>
          <c:val>
            <c:numRef>
              <c:f>BPBrentOil!$D$2:$D$1882</c:f>
              <c:numCache>
                <c:formatCode>0.00</c:formatCode>
                <c:ptCount val="1881"/>
                <c:pt idx="0">
                  <c:v>30.77</c:v>
                </c:pt>
                <c:pt idx="1">
                  <c:v>29.67</c:v>
                </c:pt>
                <c:pt idx="2">
                  <c:v>30.54</c:v>
                </c:pt>
                <c:pt idx="3">
                  <c:v>30.49</c:v>
                </c:pt>
                <c:pt idx="4">
                  <c:v>31.1</c:v>
                </c:pt>
                <c:pt idx="5">
                  <c:v>32.34</c:v>
                </c:pt>
                <c:pt idx="6">
                  <c:v>32.5</c:v>
                </c:pt>
                <c:pt idx="7">
                  <c:v>32.27</c:v>
                </c:pt>
                <c:pt idx="8">
                  <c:v>32.79</c:v>
                </c:pt>
                <c:pt idx="9">
                  <c:v>34.1</c:v>
                </c:pt>
                <c:pt idx="10">
                  <c:v>31.38</c:v>
                </c:pt>
                <c:pt idx="11">
                  <c:v>24.35</c:v>
                </c:pt>
                <c:pt idx="12">
                  <c:v>26.35</c:v>
                </c:pt>
                <c:pt idx="13">
                  <c:v>24.68</c:v>
                </c:pt>
                <c:pt idx="14">
                  <c:v>24.75</c:v>
                </c:pt>
                <c:pt idx="15">
                  <c:v>25.88</c:v>
                </c:pt>
                <c:pt idx="16">
                  <c:v>24.09</c:v>
                </c:pt>
                <c:pt idx="17">
                  <c:v>23.52</c:v>
                </c:pt>
                <c:pt idx="18">
                  <c:v>25.1</c:v>
                </c:pt>
                <c:pt idx="19">
                  <c:v>26.1</c:v>
                </c:pt>
                <c:pt idx="20">
                  <c:v>26.24</c:v>
                </c:pt>
                <c:pt idx="21">
                  <c:v>26.32</c:v>
                </c:pt>
                <c:pt idx="22">
                  <c:v>27.78</c:v>
                </c:pt>
                <c:pt idx="23">
                  <c:v>27.46</c:v>
                </c:pt>
                <c:pt idx="24">
                  <c:v>27.02</c:v>
                </c:pt>
                <c:pt idx="25">
                  <c:v>27.3</c:v>
                </c:pt>
                <c:pt idx="26">
                  <c:v>27.63</c:v>
                </c:pt>
                <c:pt idx="27">
                  <c:v>29.19</c:v>
                </c:pt>
                <c:pt idx="28">
                  <c:v>28.93</c:v>
                </c:pt>
                <c:pt idx="29">
                  <c:v>28.18</c:v>
                </c:pt>
                <c:pt idx="30">
                  <c:v>29.99</c:v>
                </c:pt>
                <c:pt idx="31">
                  <c:v>29.99</c:v>
                </c:pt>
                <c:pt idx="32">
                  <c:v>28.81</c:v>
                </c:pt>
                <c:pt idx="33">
                  <c:v>29.7</c:v>
                </c:pt>
                <c:pt idx="34">
                  <c:v>29.49</c:v>
                </c:pt>
                <c:pt idx="35">
                  <c:v>27.21</c:v>
                </c:pt>
                <c:pt idx="36">
                  <c:v>26.77</c:v>
                </c:pt>
                <c:pt idx="37">
                  <c:v>25.32</c:v>
                </c:pt>
                <c:pt idx="38">
                  <c:v>26.64</c:v>
                </c:pt>
                <c:pt idx="39">
                  <c:v>28.71</c:v>
                </c:pt>
                <c:pt idx="40">
                  <c:v>30.9</c:v>
                </c:pt>
                <c:pt idx="41">
                  <c:v>29.03</c:v>
                </c:pt>
                <c:pt idx="42">
                  <c:v>28.58</c:v>
                </c:pt>
                <c:pt idx="43">
                  <c:v>27.7</c:v>
                </c:pt>
                <c:pt idx="44">
                  <c:v>28.91</c:v>
                </c:pt>
                <c:pt idx="45">
                  <c:v>29.56</c:v>
                </c:pt>
                <c:pt idx="46">
                  <c:v>29.36</c:v>
                </c:pt>
                <c:pt idx="47">
                  <c:v>28.45</c:v>
                </c:pt>
                <c:pt idx="48">
                  <c:v>28.74</c:v>
                </c:pt>
                <c:pt idx="49">
                  <c:v>30.37</c:v>
                </c:pt>
                <c:pt idx="50">
                  <c:v>30.05</c:v>
                </c:pt>
                <c:pt idx="51">
                  <c:v>29.06</c:v>
                </c:pt>
                <c:pt idx="52">
                  <c:v>29.32</c:v>
                </c:pt>
                <c:pt idx="53">
                  <c:v>31.37</c:v>
                </c:pt>
                <c:pt idx="54">
                  <c:v>30.47</c:v>
                </c:pt>
                <c:pt idx="55">
                  <c:v>30.96</c:v>
                </c:pt>
                <c:pt idx="56">
                  <c:v>29.18</c:v>
                </c:pt>
                <c:pt idx="57">
                  <c:v>28.83</c:v>
                </c:pt>
                <c:pt idx="58">
                  <c:v>30.57</c:v>
                </c:pt>
                <c:pt idx="59">
                  <c:v>30.69</c:v>
                </c:pt>
                <c:pt idx="60">
                  <c:v>32.23000000000001</c:v>
                </c:pt>
                <c:pt idx="61">
                  <c:v>33.35</c:v>
                </c:pt>
                <c:pt idx="62">
                  <c:v>32.24</c:v>
                </c:pt>
                <c:pt idx="63">
                  <c:v>33.26</c:v>
                </c:pt>
                <c:pt idx="64">
                  <c:v>31.99</c:v>
                </c:pt>
                <c:pt idx="65">
                  <c:v>30.21</c:v>
                </c:pt>
                <c:pt idx="66">
                  <c:v>33.34</c:v>
                </c:pt>
                <c:pt idx="67">
                  <c:v>33.64</c:v>
                </c:pt>
                <c:pt idx="68">
                  <c:v>33.09</c:v>
                </c:pt>
                <c:pt idx="69">
                  <c:v>34.48</c:v>
                </c:pt>
                <c:pt idx="70">
                  <c:v>37.0</c:v>
                </c:pt>
                <c:pt idx="71">
                  <c:v>38.76</c:v>
                </c:pt>
                <c:pt idx="72">
                  <c:v>36.51</c:v>
                </c:pt>
                <c:pt idx="73">
                  <c:v>36.58</c:v>
                </c:pt>
                <c:pt idx="74">
                  <c:v>35.67</c:v>
                </c:pt>
                <c:pt idx="75">
                  <c:v>35.44</c:v>
                </c:pt>
                <c:pt idx="76">
                  <c:v>36.21</c:v>
                </c:pt>
                <c:pt idx="77">
                  <c:v>34.97</c:v>
                </c:pt>
                <c:pt idx="78">
                  <c:v>35.92</c:v>
                </c:pt>
                <c:pt idx="79">
                  <c:v>37.05</c:v>
                </c:pt>
                <c:pt idx="80">
                  <c:v>38.0</c:v>
                </c:pt>
                <c:pt idx="81">
                  <c:v>38.27</c:v>
                </c:pt>
                <c:pt idx="82">
                  <c:v>40.03</c:v>
                </c:pt>
                <c:pt idx="83">
                  <c:v>40.63</c:v>
                </c:pt>
                <c:pt idx="84">
                  <c:v>43.88</c:v>
                </c:pt>
                <c:pt idx="85">
                  <c:v>43.54</c:v>
                </c:pt>
                <c:pt idx="86">
                  <c:v>40.64</c:v>
                </c:pt>
                <c:pt idx="87">
                  <c:v>41.23</c:v>
                </c:pt>
                <c:pt idx="88">
                  <c:v>40.2</c:v>
                </c:pt>
                <c:pt idx="89">
                  <c:v>42.45</c:v>
                </c:pt>
                <c:pt idx="90">
                  <c:v>45.33</c:v>
                </c:pt>
                <c:pt idx="91">
                  <c:v>46.62</c:v>
                </c:pt>
                <c:pt idx="92">
                  <c:v>49.71</c:v>
                </c:pt>
                <c:pt idx="93">
                  <c:v>49.93</c:v>
                </c:pt>
                <c:pt idx="94">
                  <c:v>51.22</c:v>
                </c:pt>
                <c:pt idx="95">
                  <c:v>48.98</c:v>
                </c:pt>
                <c:pt idx="96">
                  <c:v>46.42</c:v>
                </c:pt>
                <c:pt idx="97">
                  <c:v>42.31</c:v>
                </c:pt>
                <c:pt idx="98">
                  <c:v>44.89</c:v>
                </c:pt>
                <c:pt idx="99">
                  <c:v>44.57</c:v>
                </c:pt>
                <c:pt idx="100">
                  <c:v>39.36</c:v>
                </c:pt>
                <c:pt idx="101">
                  <c:v>37.38</c:v>
                </c:pt>
                <c:pt idx="102">
                  <c:v>43.39</c:v>
                </c:pt>
                <c:pt idx="103">
                  <c:v>40.07</c:v>
                </c:pt>
                <c:pt idx="104">
                  <c:v>40.46</c:v>
                </c:pt>
                <c:pt idx="105">
                  <c:v>43.18</c:v>
                </c:pt>
                <c:pt idx="106">
                  <c:v>45.15</c:v>
                </c:pt>
                <c:pt idx="107">
                  <c:v>45.73</c:v>
                </c:pt>
                <c:pt idx="108">
                  <c:v>44.95</c:v>
                </c:pt>
                <c:pt idx="109">
                  <c:v>43.89</c:v>
                </c:pt>
                <c:pt idx="110">
                  <c:v>44.8</c:v>
                </c:pt>
                <c:pt idx="111">
                  <c:v>46.34</c:v>
                </c:pt>
                <c:pt idx="112">
                  <c:v>49.61</c:v>
                </c:pt>
                <c:pt idx="113">
                  <c:v>51.8</c:v>
                </c:pt>
                <c:pt idx="114">
                  <c:v>53.1</c:v>
                </c:pt>
                <c:pt idx="115">
                  <c:v>55.59</c:v>
                </c:pt>
                <c:pt idx="116">
                  <c:v>53.93</c:v>
                </c:pt>
                <c:pt idx="117">
                  <c:v>56.51</c:v>
                </c:pt>
                <c:pt idx="118">
                  <c:v>52.89</c:v>
                </c:pt>
                <c:pt idx="119">
                  <c:v>51.61</c:v>
                </c:pt>
                <c:pt idx="120">
                  <c:v>54.97</c:v>
                </c:pt>
                <c:pt idx="121">
                  <c:v>51.09</c:v>
                </c:pt>
                <c:pt idx="122">
                  <c:v>50.77</c:v>
                </c:pt>
                <c:pt idx="123">
                  <c:v>50.77</c:v>
                </c:pt>
                <c:pt idx="124">
                  <c:v>51.29</c:v>
                </c:pt>
                <c:pt idx="125">
                  <c:v>51.43</c:v>
                </c:pt>
                <c:pt idx="126">
                  <c:v>50.07</c:v>
                </c:pt>
                <c:pt idx="127">
                  <c:v>48.34</c:v>
                </c:pt>
                <c:pt idx="128">
                  <c:v>48.66</c:v>
                </c:pt>
                <c:pt idx="129">
                  <c:v>48.05</c:v>
                </c:pt>
                <c:pt idx="130">
                  <c:v>49.34</c:v>
                </c:pt>
                <c:pt idx="131">
                  <c:v>48.15</c:v>
                </c:pt>
                <c:pt idx="132">
                  <c:v>47.88</c:v>
                </c:pt>
                <c:pt idx="133">
                  <c:v>48.03</c:v>
                </c:pt>
                <c:pt idx="134">
                  <c:v>48.37</c:v>
                </c:pt>
                <c:pt idx="135">
                  <c:v>48.82</c:v>
                </c:pt>
                <c:pt idx="136">
                  <c:v>50.07</c:v>
                </c:pt>
                <c:pt idx="137">
                  <c:v>50.16</c:v>
                </c:pt>
                <c:pt idx="138">
                  <c:v>50.7</c:v>
                </c:pt>
                <c:pt idx="139">
                  <c:v>50.73</c:v>
                </c:pt>
                <c:pt idx="140">
                  <c:v>53.27</c:v>
                </c:pt>
                <c:pt idx="141">
                  <c:v>52.4</c:v>
                </c:pt>
                <c:pt idx="142">
                  <c:v>54.17</c:v>
                </c:pt>
                <c:pt idx="143">
                  <c:v>53.67</c:v>
                </c:pt>
                <c:pt idx="144">
                  <c:v>53.13</c:v>
                </c:pt>
                <c:pt idx="145">
                  <c:v>52.11</c:v>
                </c:pt>
                <c:pt idx="146">
                  <c:v>53.82</c:v>
                </c:pt>
                <c:pt idx="147">
                  <c:v>52.67</c:v>
                </c:pt>
                <c:pt idx="148">
                  <c:v>54.78</c:v>
                </c:pt>
                <c:pt idx="149">
                  <c:v>53.73</c:v>
                </c:pt>
                <c:pt idx="150">
                  <c:v>54.5</c:v>
                </c:pt>
                <c:pt idx="151">
                  <c:v>56.22</c:v>
                </c:pt>
                <c:pt idx="152">
                  <c:v>57.76</c:v>
                </c:pt>
                <c:pt idx="153">
                  <c:v>58.32</c:v>
                </c:pt>
                <c:pt idx="154">
                  <c:v>57.5</c:v>
                </c:pt>
                <c:pt idx="155">
                  <c:v>56.58</c:v>
                </c:pt>
                <c:pt idx="156">
                  <c:v>57.96</c:v>
                </c:pt>
                <c:pt idx="157">
                  <c:v>58.36</c:v>
                </c:pt>
                <c:pt idx="158">
                  <c:v>59.3</c:v>
                </c:pt>
                <c:pt idx="159">
                  <c:v>57.18</c:v>
                </c:pt>
                <c:pt idx="160">
                  <c:v>56.15</c:v>
                </c:pt>
                <c:pt idx="161">
                  <c:v>55.58</c:v>
                </c:pt>
                <c:pt idx="162">
                  <c:v>57.54</c:v>
                </c:pt>
                <c:pt idx="163">
                  <c:v>57.94</c:v>
                </c:pt>
                <c:pt idx="164">
                  <c:v>58.29</c:v>
                </c:pt>
                <c:pt idx="165">
                  <c:v>59.85</c:v>
                </c:pt>
                <c:pt idx="166">
                  <c:v>59.28</c:v>
                </c:pt>
                <c:pt idx="167">
                  <c:v>58.2</c:v>
                </c:pt>
                <c:pt idx="168">
                  <c:v>57.44</c:v>
                </c:pt>
                <c:pt idx="169">
                  <c:v>58.82</c:v>
                </c:pt>
                <c:pt idx="170">
                  <c:v>58.27</c:v>
                </c:pt>
                <c:pt idx="171">
                  <c:v>57.31</c:v>
                </c:pt>
                <c:pt idx="172">
                  <c:v>57.61</c:v>
                </c:pt>
                <c:pt idx="173">
                  <c:v>56.99</c:v>
                </c:pt>
                <c:pt idx="174">
                  <c:v>57.36</c:v>
                </c:pt>
                <c:pt idx="175">
                  <c:v>56.65</c:v>
                </c:pt>
                <c:pt idx="176">
                  <c:v>55.72</c:v>
                </c:pt>
                <c:pt idx="177">
                  <c:v>57.58</c:v>
                </c:pt>
                <c:pt idx="178">
                  <c:v>57.86</c:v>
                </c:pt>
                <c:pt idx="179">
                  <c:v>58.03</c:v>
                </c:pt>
                <c:pt idx="180">
                  <c:v>58.01</c:v>
                </c:pt>
                <c:pt idx="181">
                  <c:v>58.76</c:v>
                </c:pt>
                <c:pt idx="182">
                  <c:v>59.37</c:v>
                </c:pt>
                <c:pt idx="183">
                  <c:v>60.44</c:v>
                </c:pt>
                <c:pt idx="184">
                  <c:v>60.62</c:v>
                </c:pt>
                <c:pt idx="185">
                  <c:v>59.65</c:v>
                </c:pt>
                <c:pt idx="186">
                  <c:v>60.12</c:v>
                </c:pt>
                <c:pt idx="187">
                  <c:v>61.07</c:v>
                </c:pt>
                <c:pt idx="188">
                  <c:v>62.7</c:v>
                </c:pt>
                <c:pt idx="189">
                  <c:v>61.98</c:v>
                </c:pt>
                <c:pt idx="190">
                  <c:v>63.99</c:v>
                </c:pt>
                <c:pt idx="191">
                  <c:v>65.38</c:v>
                </c:pt>
                <c:pt idx="192">
                  <c:v>66.45</c:v>
                </c:pt>
                <c:pt idx="193">
                  <c:v>65.58</c:v>
                </c:pt>
                <c:pt idx="194">
                  <c:v>65.41</c:v>
                </c:pt>
                <c:pt idx="195">
                  <c:v>62.56</c:v>
                </c:pt>
                <c:pt idx="196">
                  <c:v>62.4</c:v>
                </c:pt>
                <c:pt idx="197">
                  <c:v>64.36</c:v>
                </c:pt>
                <c:pt idx="198">
                  <c:v>64.5</c:v>
                </c:pt>
                <c:pt idx="199">
                  <c:v>64.65</c:v>
                </c:pt>
                <c:pt idx="200">
                  <c:v>66.01</c:v>
                </c:pt>
                <c:pt idx="201">
                  <c:v>66.27</c:v>
                </c:pt>
                <c:pt idx="202">
                  <c:v>64.87</c:v>
                </c:pt>
                <c:pt idx="203">
                  <c:v>67.57</c:v>
                </c:pt>
                <c:pt idx="204">
                  <c:v>67.02</c:v>
                </c:pt>
                <c:pt idx="205">
                  <c:v>67.72</c:v>
                </c:pt>
                <c:pt idx="206">
                  <c:v>66.06</c:v>
                </c:pt>
                <c:pt idx="207">
                  <c:v>64.85</c:v>
                </c:pt>
                <c:pt idx="208">
                  <c:v>64.66999999999998</c:v>
                </c:pt>
                <c:pt idx="209">
                  <c:v>62.89</c:v>
                </c:pt>
                <c:pt idx="210">
                  <c:v>63.08</c:v>
                </c:pt>
                <c:pt idx="211">
                  <c:v>62.84</c:v>
                </c:pt>
                <c:pt idx="212">
                  <c:v>61.8</c:v>
                </c:pt>
                <c:pt idx="213">
                  <c:v>61.61</c:v>
                </c:pt>
                <c:pt idx="214">
                  <c:v>63.37</c:v>
                </c:pt>
                <c:pt idx="215">
                  <c:v>63.16</c:v>
                </c:pt>
                <c:pt idx="216">
                  <c:v>61.81</c:v>
                </c:pt>
                <c:pt idx="217">
                  <c:v>65.61</c:v>
                </c:pt>
                <c:pt idx="218">
                  <c:v>64.2</c:v>
                </c:pt>
                <c:pt idx="219">
                  <c:v>64.73</c:v>
                </c:pt>
                <c:pt idx="220">
                  <c:v>64.6</c:v>
                </c:pt>
                <c:pt idx="221">
                  <c:v>62.44</c:v>
                </c:pt>
                <c:pt idx="222">
                  <c:v>63.93</c:v>
                </c:pt>
                <c:pt idx="223">
                  <c:v>62.97</c:v>
                </c:pt>
                <c:pt idx="224">
                  <c:v>63.93</c:v>
                </c:pt>
                <c:pt idx="225">
                  <c:v>63.84</c:v>
                </c:pt>
                <c:pt idx="226">
                  <c:v>63.48</c:v>
                </c:pt>
                <c:pt idx="227">
                  <c:v>62.8</c:v>
                </c:pt>
                <c:pt idx="228">
                  <c:v>61.22</c:v>
                </c:pt>
                <c:pt idx="229">
                  <c:v>60.12</c:v>
                </c:pt>
                <c:pt idx="230">
                  <c:v>58.37</c:v>
                </c:pt>
                <c:pt idx="231">
                  <c:v>59.21</c:v>
                </c:pt>
                <c:pt idx="232">
                  <c:v>58.78</c:v>
                </c:pt>
                <c:pt idx="233">
                  <c:v>60.08</c:v>
                </c:pt>
                <c:pt idx="234">
                  <c:v>60.57</c:v>
                </c:pt>
                <c:pt idx="235">
                  <c:v>60.14</c:v>
                </c:pt>
                <c:pt idx="236">
                  <c:v>59.35</c:v>
                </c:pt>
                <c:pt idx="237">
                  <c:v>60.57</c:v>
                </c:pt>
                <c:pt idx="238">
                  <c:v>59.28</c:v>
                </c:pt>
                <c:pt idx="239">
                  <c:v>58.6</c:v>
                </c:pt>
                <c:pt idx="240">
                  <c:v>57.91</c:v>
                </c:pt>
                <c:pt idx="241">
                  <c:v>58.48</c:v>
                </c:pt>
                <c:pt idx="242">
                  <c:v>58.24</c:v>
                </c:pt>
                <c:pt idx="243">
                  <c:v>60.24</c:v>
                </c:pt>
                <c:pt idx="244">
                  <c:v>58.87</c:v>
                </c:pt>
                <c:pt idx="245">
                  <c:v>59.14</c:v>
                </c:pt>
                <c:pt idx="246">
                  <c:v>59.42</c:v>
                </c:pt>
                <c:pt idx="247">
                  <c:v>58.1</c:v>
                </c:pt>
                <c:pt idx="248">
                  <c:v>58.37</c:v>
                </c:pt>
                <c:pt idx="249">
                  <c:v>58.38</c:v>
                </c:pt>
                <c:pt idx="250">
                  <c:v>60.52</c:v>
                </c:pt>
                <c:pt idx="251">
                  <c:v>59.25</c:v>
                </c:pt>
                <c:pt idx="252">
                  <c:v>58.04</c:v>
                </c:pt>
                <c:pt idx="253">
                  <c:v>57.81</c:v>
                </c:pt>
                <c:pt idx="254">
                  <c:v>56.88</c:v>
                </c:pt>
                <c:pt idx="255">
                  <c:v>55.68</c:v>
                </c:pt>
                <c:pt idx="256">
                  <c:v>54.99</c:v>
                </c:pt>
                <c:pt idx="257">
                  <c:v>54.73</c:v>
                </c:pt>
                <c:pt idx="258">
                  <c:v>54.05</c:v>
                </c:pt>
                <c:pt idx="259">
                  <c:v>56.0</c:v>
                </c:pt>
                <c:pt idx="260">
                  <c:v>54.85</c:v>
                </c:pt>
                <c:pt idx="261">
                  <c:v>54.88</c:v>
                </c:pt>
                <c:pt idx="262">
                  <c:v>55.34</c:v>
                </c:pt>
                <c:pt idx="263">
                  <c:v>56.41</c:v>
                </c:pt>
                <c:pt idx="264">
                  <c:v>56.21</c:v>
                </c:pt>
                <c:pt idx="265">
                  <c:v>55.3</c:v>
                </c:pt>
                <c:pt idx="266">
                  <c:v>55.01</c:v>
                </c:pt>
                <c:pt idx="267">
                  <c:v>54.88</c:v>
                </c:pt>
                <c:pt idx="268">
                  <c:v>54.32</c:v>
                </c:pt>
                <c:pt idx="269">
                  <c:v>55.05</c:v>
                </c:pt>
                <c:pt idx="270">
                  <c:v>56.15</c:v>
                </c:pt>
                <c:pt idx="271">
                  <c:v>57.05</c:v>
                </c:pt>
                <c:pt idx="272">
                  <c:v>57.73</c:v>
                </c:pt>
                <c:pt idx="273">
                  <c:v>57.61</c:v>
                </c:pt>
                <c:pt idx="274">
                  <c:v>56.98</c:v>
                </c:pt>
                <c:pt idx="275">
                  <c:v>58.67</c:v>
                </c:pt>
                <c:pt idx="276">
                  <c:v>57.31</c:v>
                </c:pt>
                <c:pt idx="277">
                  <c:v>59.44</c:v>
                </c:pt>
                <c:pt idx="278">
                  <c:v>59.52</c:v>
                </c:pt>
                <c:pt idx="279">
                  <c:v>59.6</c:v>
                </c:pt>
                <c:pt idx="280">
                  <c:v>59.85</c:v>
                </c:pt>
                <c:pt idx="281">
                  <c:v>57.13</c:v>
                </c:pt>
                <c:pt idx="282">
                  <c:v>56.11</c:v>
                </c:pt>
                <c:pt idx="283">
                  <c:v>56.17</c:v>
                </c:pt>
                <c:pt idx="284">
                  <c:v>56.72</c:v>
                </c:pt>
                <c:pt idx="285">
                  <c:v>56.55</c:v>
                </c:pt>
                <c:pt idx="286">
                  <c:v>56.69</c:v>
                </c:pt>
                <c:pt idx="287">
                  <c:v>56.29</c:v>
                </c:pt>
                <c:pt idx="288">
                  <c:v>57.64</c:v>
                </c:pt>
                <c:pt idx="289">
                  <c:v>58.07</c:v>
                </c:pt>
                <c:pt idx="290">
                  <c:v>58.98</c:v>
                </c:pt>
                <c:pt idx="291">
                  <c:v>61.35</c:v>
                </c:pt>
                <c:pt idx="292">
                  <c:v>61.68</c:v>
                </c:pt>
                <c:pt idx="293">
                  <c:v>61.13</c:v>
                </c:pt>
                <c:pt idx="294">
                  <c:v>62.72</c:v>
                </c:pt>
                <c:pt idx="295">
                  <c:v>62.01</c:v>
                </c:pt>
                <c:pt idx="296">
                  <c:v>61.92</c:v>
                </c:pt>
                <c:pt idx="297">
                  <c:v>62.17</c:v>
                </c:pt>
                <c:pt idx="298">
                  <c:v>62.62</c:v>
                </c:pt>
                <c:pt idx="299">
                  <c:v>62.26</c:v>
                </c:pt>
                <c:pt idx="300">
                  <c:v>62.93</c:v>
                </c:pt>
                <c:pt idx="301">
                  <c:v>64.9</c:v>
                </c:pt>
                <c:pt idx="302">
                  <c:v>64.19</c:v>
                </c:pt>
                <c:pt idx="303">
                  <c:v>65.23</c:v>
                </c:pt>
                <c:pt idx="304">
                  <c:v>66.43</c:v>
                </c:pt>
                <c:pt idx="305">
                  <c:v>66.16</c:v>
                </c:pt>
                <c:pt idx="306">
                  <c:v>65.34</c:v>
                </c:pt>
                <c:pt idx="307">
                  <c:v>64.23</c:v>
                </c:pt>
                <c:pt idx="308">
                  <c:v>64.92</c:v>
                </c:pt>
                <c:pt idx="309">
                  <c:v>66.24</c:v>
                </c:pt>
                <c:pt idx="310">
                  <c:v>66.59</c:v>
                </c:pt>
                <c:pt idx="311">
                  <c:v>65.99</c:v>
                </c:pt>
                <c:pt idx="312">
                  <c:v>65.03</c:v>
                </c:pt>
                <c:pt idx="313">
                  <c:v>62.88</c:v>
                </c:pt>
                <c:pt idx="314">
                  <c:v>63.39</c:v>
                </c:pt>
                <c:pt idx="315">
                  <c:v>63.33</c:v>
                </c:pt>
                <c:pt idx="316">
                  <c:v>61.56</c:v>
                </c:pt>
                <c:pt idx="317">
                  <c:v>61.06</c:v>
                </c:pt>
                <c:pt idx="318">
                  <c:v>60.75</c:v>
                </c:pt>
                <c:pt idx="319">
                  <c:v>59.64</c:v>
                </c:pt>
                <c:pt idx="320">
                  <c:v>59.38</c:v>
                </c:pt>
                <c:pt idx="321">
                  <c:v>59.52</c:v>
                </c:pt>
                <c:pt idx="322">
                  <c:v>58.15</c:v>
                </c:pt>
                <c:pt idx="323">
                  <c:v>58.79</c:v>
                </c:pt>
                <c:pt idx="324">
                  <c:v>59.89</c:v>
                </c:pt>
                <c:pt idx="325">
                  <c:v>61.64</c:v>
                </c:pt>
                <c:pt idx="326">
                  <c:v>61.6</c:v>
                </c:pt>
                <c:pt idx="327">
                  <c:v>60.44</c:v>
                </c:pt>
                <c:pt idx="328">
                  <c:v>60.54</c:v>
                </c:pt>
                <c:pt idx="329">
                  <c:v>62.6</c:v>
                </c:pt>
                <c:pt idx="330">
                  <c:v>60.99</c:v>
                </c:pt>
                <c:pt idx="331">
                  <c:v>61.76</c:v>
                </c:pt>
                <c:pt idx="332">
                  <c:v>62.45</c:v>
                </c:pt>
                <c:pt idx="333">
                  <c:v>64.07</c:v>
                </c:pt>
                <c:pt idx="334">
                  <c:v>64.17999999999998</c:v>
                </c:pt>
                <c:pt idx="335">
                  <c:v>62.34</c:v>
                </c:pt>
                <c:pt idx="336">
                  <c:v>61.17</c:v>
                </c:pt>
                <c:pt idx="337">
                  <c:v>60.03</c:v>
                </c:pt>
                <c:pt idx="338">
                  <c:v>61.06</c:v>
                </c:pt>
                <c:pt idx="339">
                  <c:v>60.83</c:v>
                </c:pt>
                <c:pt idx="340">
                  <c:v>62.2</c:v>
                </c:pt>
                <c:pt idx="341">
                  <c:v>63.97</c:v>
                </c:pt>
                <c:pt idx="342">
                  <c:v>62.94</c:v>
                </c:pt>
                <c:pt idx="343">
                  <c:v>62.91</c:v>
                </c:pt>
                <c:pt idx="344">
                  <c:v>63.26</c:v>
                </c:pt>
                <c:pt idx="345">
                  <c:v>61.34</c:v>
                </c:pt>
                <c:pt idx="346">
                  <c:v>62.13</c:v>
                </c:pt>
                <c:pt idx="347">
                  <c:v>61.5</c:v>
                </c:pt>
                <c:pt idx="348">
                  <c:v>63.27</c:v>
                </c:pt>
                <c:pt idx="349">
                  <c:v>63.51</c:v>
                </c:pt>
                <c:pt idx="350">
                  <c:v>63.61</c:v>
                </c:pt>
                <c:pt idx="351">
                  <c:v>64.97</c:v>
                </c:pt>
                <c:pt idx="352">
                  <c:v>65.55</c:v>
                </c:pt>
                <c:pt idx="353">
                  <c:v>66.46</c:v>
                </c:pt>
                <c:pt idx="354">
                  <c:v>65.91</c:v>
                </c:pt>
                <c:pt idx="355">
                  <c:v>66.84</c:v>
                </c:pt>
                <c:pt idx="356">
                  <c:v>66.39</c:v>
                </c:pt>
                <c:pt idx="357">
                  <c:v>67.1</c:v>
                </c:pt>
                <c:pt idx="358">
                  <c:v>67.84</c:v>
                </c:pt>
                <c:pt idx="359">
                  <c:v>67.29</c:v>
                </c:pt>
                <c:pt idx="360">
                  <c:v>68.75</c:v>
                </c:pt>
                <c:pt idx="361">
                  <c:v>69.37</c:v>
                </c:pt>
                <c:pt idx="362">
                  <c:v>69.42</c:v>
                </c:pt>
                <c:pt idx="363">
                  <c:v>70.57</c:v>
                </c:pt>
                <c:pt idx="364">
                  <c:v>71.46</c:v>
                </c:pt>
                <c:pt idx="365">
                  <c:v>72.51</c:v>
                </c:pt>
                <c:pt idx="366">
                  <c:v>73.73</c:v>
                </c:pt>
                <c:pt idx="367">
                  <c:v>73.17999999999998</c:v>
                </c:pt>
                <c:pt idx="368">
                  <c:v>74.57</c:v>
                </c:pt>
                <c:pt idx="369">
                  <c:v>73.0</c:v>
                </c:pt>
                <c:pt idx="370">
                  <c:v>73.21</c:v>
                </c:pt>
                <c:pt idx="371">
                  <c:v>72.09</c:v>
                </c:pt>
                <c:pt idx="372">
                  <c:v>70.91</c:v>
                </c:pt>
                <c:pt idx="373">
                  <c:v>72.02</c:v>
                </c:pt>
                <c:pt idx="374">
                  <c:v>73.89</c:v>
                </c:pt>
                <c:pt idx="375">
                  <c:v>74.64</c:v>
                </c:pt>
                <c:pt idx="376">
                  <c:v>72.65</c:v>
                </c:pt>
                <c:pt idx="377">
                  <c:v>70.29</c:v>
                </c:pt>
                <c:pt idx="378">
                  <c:v>70.95</c:v>
                </c:pt>
                <c:pt idx="379">
                  <c:v>70.21</c:v>
                </c:pt>
                <c:pt idx="380">
                  <c:v>71.08</c:v>
                </c:pt>
                <c:pt idx="381">
                  <c:v>72.44</c:v>
                </c:pt>
                <c:pt idx="382">
                  <c:v>73.43</c:v>
                </c:pt>
                <c:pt idx="383">
                  <c:v>72.32</c:v>
                </c:pt>
                <c:pt idx="384">
                  <c:v>69.66999999999998</c:v>
                </c:pt>
                <c:pt idx="385">
                  <c:v>70.34</c:v>
                </c:pt>
                <c:pt idx="386">
                  <c:v>69.04</c:v>
                </c:pt>
                <c:pt idx="387">
                  <c:v>69.66999999999998</c:v>
                </c:pt>
                <c:pt idx="388">
                  <c:v>68.67999999999998</c:v>
                </c:pt>
                <c:pt idx="389">
                  <c:v>69.35</c:v>
                </c:pt>
                <c:pt idx="390">
                  <c:v>71.0</c:v>
                </c:pt>
                <c:pt idx="391">
                  <c:v>69.22</c:v>
                </c:pt>
                <c:pt idx="392">
                  <c:v>70.71</c:v>
                </c:pt>
                <c:pt idx="393">
                  <c:v>70.59</c:v>
                </c:pt>
                <c:pt idx="394">
                  <c:v>71.05</c:v>
                </c:pt>
                <c:pt idx="395">
                  <c:v>70.41</c:v>
                </c:pt>
                <c:pt idx="396">
                  <c:v>69.39</c:v>
                </c:pt>
                <c:pt idx="397">
                  <c:v>71.03</c:v>
                </c:pt>
                <c:pt idx="398">
                  <c:v>71.37</c:v>
                </c:pt>
                <c:pt idx="399">
                  <c:v>70.81</c:v>
                </c:pt>
                <c:pt idx="400">
                  <c:v>69.19</c:v>
                </c:pt>
                <c:pt idx="401">
                  <c:v>69.05</c:v>
                </c:pt>
                <c:pt idx="402">
                  <c:v>70.48</c:v>
                </c:pt>
                <c:pt idx="403">
                  <c:v>68.93</c:v>
                </c:pt>
                <c:pt idx="404">
                  <c:v>66.92</c:v>
                </c:pt>
                <c:pt idx="405">
                  <c:v>66.98</c:v>
                </c:pt>
                <c:pt idx="406">
                  <c:v>67.43</c:v>
                </c:pt>
                <c:pt idx="407">
                  <c:v>68.8</c:v>
                </c:pt>
                <c:pt idx="408">
                  <c:v>68.11</c:v>
                </c:pt>
                <c:pt idx="409">
                  <c:v>68.08</c:v>
                </c:pt>
                <c:pt idx="410">
                  <c:v>69.16999999999998</c:v>
                </c:pt>
                <c:pt idx="411">
                  <c:v>69.95</c:v>
                </c:pt>
                <c:pt idx="412">
                  <c:v>69.93</c:v>
                </c:pt>
                <c:pt idx="413">
                  <c:v>70.73</c:v>
                </c:pt>
                <c:pt idx="414">
                  <c:v>70.98</c:v>
                </c:pt>
                <c:pt idx="415">
                  <c:v>71.41</c:v>
                </c:pt>
                <c:pt idx="416">
                  <c:v>72.88</c:v>
                </c:pt>
                <c:pt idx="417">
                  <c:v>73.51</c:v>
                </c:pt>
                <c:pt idx="418">
                  <c:v>73.39</c:v>
                </c:pt>
                <c:pt idx="419">
                  <c:v>72.51</c:v>
                </c:pt>
                <c:pt idx="420">
                  <c:v>73.98</c:v>
                </c:pt>
                <c:pt idx="421">
                  <c:v>74.08</c:v>
                </c:pt>
                <c:pt idx="422">
                  <c:v>73.51</c:v>
                </c:pt>
                <c:pt idx="423">
                  <c:v>72.89</c:v>
                </c:pt>
                <c:pt idx="424">
                  <c:v>73.66999999999998</c:v>
                </c:pt>
                <c:pt idx="425">
                  <c:v>74.39</c:v>
                </c:pt>
                <c:pt idx="426">
                  <c:v>76.69</c:v>
                </c:pt>
                <c:pt idx="427">
                  <c:v>77.27</c:v>
                </c:pt>
                <c:pt idx="428">
                  <c:v>75.92</c:v>
                </c:pt>
                <c:pt idx="429">
                  <c:v>74.36</c:v>
                </c:pt>
                <c:pt idx="430">
                  <c:v>73.9</c:v>
                </c:pt>
                <c:pt idx="431">
                  <c:v>73.72</c:v>
                </c:pt>
                <c:pt idx="432">
                  <c:v>73.75</c:v>
                </c:pt>
                <c:pt idx="433">
                  <c:v>74.61</c:v>
                </c:pt>
                <c:pt idx="434">
                  <c:v>73.28</c:v>
                </c:pt>
                <c:pt idx="435">
                  <c:v>74.0</c:v>
                </c:pt>
                <c:pt idx="436">
                  <c:v>75.01</c:v>
                </c:pt>
                <c:pt idx="437">
                  <c:v>73.39</c:v>
                </c:pt>
                <c:pt idx="438">
                  <c:v>75.15</c:v>
                </c:pt>
                <c:pt idx="439">
                  <c:v>75.89</c:v>
                </c:pt>
                <c:pt idx="440">
                  <c:v>76.89</c:v>
                </c:pt>
                <c:pt idx="441">
                  <c:v>76.56</c:v>
                </c:pt>
                <c:pt idx="442">
                  <c:v>76.16999999999998</c:v>
                </c:pt>
                <c:pt idx="443">
                  <c:v>78.3</c:v>
                </c:pt>
                <c:pt idx="444">
                  <c:v>77.55</c:v>
                </c:pt>
                <c:pt idx="445">
                  <c:v>77.28</c:v>
                </c:pt>
                <c:pt idx="446">
                  <c:v>75.28</c:v>
                </c:pt>
                <c:pt idx="447">
                  <c:v>75.63</c:v>
                </c:pt>
                <c:pt idx="448">
                  <c:v>74.3</c:v>
                </c:pt>
                <c:pt idx="449">
                  <c:v>73.8</c:v>
                </c:pt>
                <c:pt idx="450">
                  <c:v>73.08</c:v>
                </c:pt>
                <c:pt idx="451">
                  <c:v>71.58</c:v>
                </c:pt>
                <c:pt idx="452">
                  <c:v>72.3</c:v>
                </c:pt>
                <c:pt idx="453">
                  <c:v>73.38</c:v>
                </c:pt>
                <c:pt idx="454">
                  <c:v>73.24</c:v>
                </c:pt>
                <c:pt idx="455">
                  <c:v>72.02</c:v>
                </c:pt>
                <c:pt idx="456">
                  <c:v>72.67999999999998</c:v>
                </c:pt>
                <c:pt idx="457">
                  <c:v>72.7</c:v>
                </c:pt>
                <c:pt idx="458">
                  <c:v>70.82</c:v>
                </c:pt>
                <c:pt idx="459">
                  <c:v>69.86</c:v>
                </c:pt>
                <c:pt idx="460">
                  <c:v>70.17999999999998</c:v>
                </c:pt>
                <c:pt idx="461">
                  <c:v>70.25</c:v>
                </c:pt>
                <c:pt idx="462">
                  <c:v>69.15</c:v>
                </c:pt>
                <c:pt idx="463">
                  <c:v>67.71</c:v>
                </c:pt>
                <c:pt idx="464">
                  <c:v>68.09</c:v>
                </c:pt>
                <c:pt idx="465">
                  <c:v>66.93</c:v>
                </c:pt>
                <c:pt idx="466">
                  <c:v>66.53</c:v>
                </c:pt>
                <c:pt idx="467">
                  <c:v>65.33</c:v>
                </c:pt>
                <c:pt idx="468">
                  <c:v>64.55</c:v>
                </c:pt>
                <c:pt idx="469">
                  <c:v>62.99</c:v>
                </c:pt>
                <c:pt idx="470">
                  <c:v>62.99</c:v>
                </c:pt>
                <c:pt idx="471">
                  <c:v>62.24</c:v>
                </c:pt>
                <c:pt idx="472">
                  <c:v>63.33</c:v>
                </c:pt>
                <c:pt idx="473">
                  <c:v>64.05</c:v>
                </c:pt>
                <c:pt idx="474">
                  <c:v>62.17</c:v>
                </c:pt>
                <c:pt idx="475">
                  <c:v>60.47</c:v>
                </c:pt>
                <c:pt idx="476">
                  <c:v>61.34</c:v>
                </c:pt>
                <c:pt idx="477">
                  <c:v>60.41</c:v>
                </c:pt>
                <c:pt idx="478">
                  <c:v>60.8</c:v>
                </c:pt>
                <c:pt idx="479">
                  <c:v>60.12</c:v>
                </c:pt>
                <c:pt idx="480">
                  <c:v>62.21</c:v>
                </c:pt>
                <c:pt idx="481">
                  <c:v>62.54</c:v>
                </c:pt>
                <c:pt idx="482">
                  <c:v>62.48</c:v>
                </c:pt>
                <c:pt idx="483">
                  <c:v>60.45</c:v>
                </c:pt>
                <c:pt idx="484">
                  <c:v>58.43</c:v>
                </c:pt>
                <c:pt idx="485">
                  <c:v>59.22</c:v>
                </c:pt>
                <c:pt idx="486">
                  <c:v>60.0</c:v>
                </c:pt>
                <c:pt idx="487">
                  <c:v>59.83</c:v>
                </c:pt>
                <c:pt idx="488">
                  <c:v>60.54</c:v>
                </c:pt>
                <c:pt idx="489">
                  <c:v>59.34</c:v>
                </c:pt>
                <c:pt idx="490">
                  <c:v>58.65</c:v>
                </c:pt>
                <c:pt idx="491">
                  <c:v>58.76</c:v>
                </c:pt>
                <c:pt idx="492">
                  <c:v>59.52</c:v>
                </c:pt>
                <c:pt idx="493">
                  <c:v>59.96</c:v>
                </c:pt>
                <c:pt idx="494">
                  <c:v>60.94</c:v>
                </c:pt>
                <c:pt idx="495">
                  <c:v>59.58</c:v>
                </c:pt>
                <c:pt idx="496">
                  <c:v>60.87</c:v>
                </c:pt>
                <c:pt idx="497">
                  <c:v>59.68</c:v>
                </c:pt>
                <c:pt idx="498">
                  <c:v>59.21</c:v>
                </c:pt>
                <c:pt idx="499">
                  <c:v>59.86</c:v>
                </c:pt>
                <c:pt idx="500">
                  <c:v>62.05</c:v>
                </c:pt>
                <c:pt idx="501">
                  <c:v>60.77</c:v>
                </c:pt>
                <c:pt idx="502">
                  <c:v>61.08</c:v>
                </c:pt>
                <c:pt idx="503">
                  <c:v>58.68</c:v>
                </c:pt>
                <c:pt idx="504">
                  <c:v>59.03</c:v>
                </c:pt>
                <c:pt idx="505">
                  <c:v>58.98</c:v>
                </c:pt>
                <c:pt idx="506">
                  <c:v>57.87</c:v>
                </c:pt>
                <c:pt idx="507">
                  <c:v>59.15</c:v>
                </c:pt>
                <c:pt idx="508">
                  <c:v>59.75</c:v>
                </c:pt>
                <c:pt idx="509">
                  <c:v>58.48</c:v>
                </c:pt>
                <c:pt idx="510">
                  <c:v>59.59</c:v>
                </c:pt>
                <c:pt idx="511">
                  <c:v>61.32</c:v>
                </c:pt>
                <c:pt idx="512">
                  <c:v>59.71</c:v>
                </c:pt>
                <c:pt idx="513">
                  <c:v>59.05</c:v>
                </c:pt>
                <c:pt idx="514">
                  <c:v>58.84</c:v>
                </c:pt>
                <c:pt idx="515">
                  <c:v>59.46</c:v>
                </c:pt>
                <c:pt idx="516">
                  <c:v>58.54</c:v>
                </c:pt>
                <c:pt idx="517">
                  <c:v>58.99</c:v>
                </c:pt>
                <c:pt idx="518">
                  <c:v>58.98</c:v>
                </c:pt>
                <c:pt idx="519">
                  <c:v>60.39</c:v>
                </c:pt>
                <c:pt idx="520">
                  <c:v>59.49</c:v>
                </c:pt>
                <c:pt idx="521">
                  <c:v>59.35</c:v>
                </c:pt>
                <c:pt idx="522">
                  <c:v>60.03</c:v>
                </c:pt>
                <c:pt idx="523">
                  <c:v>60.44</c:v>
                </c:pt>
                <c:pt idx="524">
                  <c:v>61.21</c:v>
                </c:pt>
                <c:pt idx="525">
                  <c:v>63.07</c:v>
                </c:pt>
                <c:pt idx="526">
                  <c:v>64.26</c:v>
                </c:pt>
                <c:pt idx="527">
                  <c:v>64.62</c:v>
                </c:pt>
                <c:pt idx="528">
                  <c:v>63.45</c:v>
                </c:pt>
                <c:pt idx="529">
                  <c:v>63.32</c:v>
                </c:pt>
                <c:pt idx="530">
                  <c:v>63.07</c:v>
                </c:pt>
                <c:pt idx="531">
                  <c:v>62.57</c:v>
                </c:pt>
                <c:pt idx="532">
                  <c:v>62.2</c:v>
                </c:pt>
                <c:pt idx="533">
                  <c:v>61.84</c:v>
                </c:pt>
                <c:pt idx="534">
                  <c:v>61.52</c:v>
                </c:pt>
                <c:pt idx="535">
                  <c:v>61.33</c:v>
                </c:pt>
                <c:pt idx="536">
                  <c:v>62.12</c:v>
                </c:pt>
                <c:pt idx="537">
                  <c:v>63.49</c:v>
                </c:pt>
                <c:pt idx="538">
                  <c:v>62.13</c:v>
                </c:pt>
                <c:pt idx="539">
                  <c:v>62.81</c:v>
                </c:pt>
                <c:pt idx="540">
                  <c:v>63.23</c:v>
                </c:pt>
                <c:pt idx="541">
                  <c:v>62.46</c:v>
                </c:pt>
                <c:pt idx="542">
                  <c:v>62.42</c:v>
                </c:pt>
                <c:pt idx="543">
                  <c:v>61.1</c:v>
                </c:pt>
                <c:pt idx="544">
                  <c:v>60.52</c:v>
                </c:pt>
                <c:pt idx="545">
                  <c:v>60.67</c:v>
                </c:pt>
                <c:pt idx="546">
                  <c:v>60.86</c:v>
                </c:pt>
                <c:pt idx="547">
                  <c:v>60.44</c:v>
                </c:pt>
                <c:pt idx="548">
                  <c:v>57.96</c:v>
                </c:pt>
                <c:pt idx="549">
                  <c:v>55.11</c:v>
                </c:pt>
                <c:pt idx="550">
                  <c:v>55.64</c:v>
                </c:pt>
                <c:pt idx="551">
                  <c:v>55.6</c:v>
                </c:pt>
                <c:pt idx="552">
                  <c:v>55.18</c:v>
                </c:pt>
                <c:pt idx="553">
                  <c:v>53.69</c:v>
                </c:pt>
                <c:pt idx="554">
                  <c:v>51.7</c:v>
                </c:pt>
                <c:pt idx="555">
                  <c:v>52.95</c:v>
                </c:pt>
                <c:pt idx="556">
                  <c:v>53.12</c:v>
                </c:pt>
                <c:pt idx="557">
                  <c:v>52.26</c:v>
                </c:pt>
                <c:pt idx="558">
                  <c:v>52.78</c:v>
                </c:pt>
                <c:pt idx="559">
                  <c:v>51.75</c:v>
                </c:pt>
                <c:pt idx="560">
                  <c:v>53.44</c:v>
                </c:pt>
                <c:pt idx="561">
                  <c:v>52.7</c:v>
                </c:pt>
                <c:pt idx="562">
                  <c:v>55.1</c:v>
                </c:pt>
                <c:pt idx="563">
                  <c:v>55.43</c:v>
                </c:pt>
                <c:pt idx="564">
                  <c:v>54.12</c:v>
                </c:pt>
                <c:pt idx="565">
                  <c:v>55.29</c:v>
                </c:pt>
                <c:pt idx="566">
                  <c:v>53.68</c:v>
                </c:pt>
                <c:pt idx="567">
                  <c:v>56.39</c:v>
                </c:pt>
                <c:pt idx="568">
                  <c:v>57.4</c:v>
                </c:pt>
                <c:pt idx="569">
                  <c:v>56.72</c:v>
                </c:pt>
                <c:pt idx="570">
                  <c:v>58.41</c:v>
                </c:pt>
                <c:pt idx="571">
                  <c:v>58.1</c:v>
                </c:pt>
                <c:pt idx="572">
                  <c:v>58.42</c:v>
                </c:pt>
                <c:pt idx="573">
                  <c:v>57.23</c:v>
                </c:pt>
                <c:pt idx="574">
                  <c:v>59.03</c:v>
                </c:pt>
                <c:pt idx="575">
                  <c:v>59.01</c:v>
                </c:pt>
                <c:pt idx="576">
                  <c:v>56.6</c:v>
                </c:pt>
                <c:pt idx="577">
                  <c:v>57.03</c:v>
                </c:pt>
                <c:pt idx="578">
                  <c:v>57.43</c:v>
                </c:pt>
                <c:pt idx="579">
                  <c:v>57.6</c:v>
                </c:pt>
                <c:pt idx="580">
                  <c:v>58.95</c:v>
                </c:pt>
                <c:pt idx="581">
                  <c:v>58.14</c:v>
                </c:pt>
                <c:pt idx="582">
                  <c:v>57.98</c:v>
                </c:pt>
                <c:pt idx="583">
                  <c:v>59.35</c:v>
                </c:pt>
                <c:pt idx="584">
                  <c:v>60.62</c:v>
                </c:pt>
                <c:pt idx="585">
                  <c:v>60.88</c:v>
                </c:pt>
                <c:pt idx="586">
                  <c:v>61.33</c:v>
                </c:pt>
                <c:pt idx="587">
                  <c:v>61.36</c:v>
                </c:pt>
                <c:pt idx="588">
                  <c:v>61.89</c:v>
                </c:pt>
                <c:pt idx="589">
                  <c:v>62.11</c:v>
                </c:pt>
                <c:pt idx="590">
                  <c:v>62.08</c:v>
                </c:pt>
                <c:pt idx="591">
                  <c:v>60.54</c:v>
                </c:pt>
                <c:pt idx="592">
                  <c:v>61.39</c:v>
                </c:pt>
                <c:pt idx="593">
                  <c:v>62.5</c:v>
                </c:pt>
                <c:pt idx="594">
                  <c:v>62.33</c:v>
                </c:pt>
                <c:pt idx="595">
                  <c:v>61.13</c:v>
                </c:pt>
                <c:pt idx="596">
                  <c:v>60.74</c:v>
                </c:pt>
                <c:pt idx="597">
                  <c:v>60.9</c:v>
                </c:pt>
                <c:pt idx="598">
                  <c:v>61.06</c:v>
                </c:pt>
                <c:pt idx="599">
                  <c:v>60.98</c:v>
                </c:pt>
                <c:pt idx="600">
                  <c:v>60.3</c:v>
                </c:pt>
                <c:pt idx="601">
                  <c:v>60.52</c:v>
                </c:pt>
                <c:pt idx="602">
                  <c:v>60.2</c:v>
                </c:pt>
                <c:pt idx="603">
                  <c:v>60.77</c:v>
                </c:pt>
                <c:pt idx="604">
                  <c:v>62.51</c:v>
                </c:pt>
                <c:pt idx="605">
                  <c:v>63.18</c:v>
                </c:pt>
                <c:pt idx="606">
                  <c:v>64.41</c:v>
                </c:pt>
                <c:pt idx="607">
                  <c:v>64.6</c:v>
                </c:pt>
                <c:pt idx="608">
                  <c:v>65.78</c:v>
                </c:pt>
                <c:pt idx="609">
                  <c:v>67.88</c:v>
                </c:pt>
                <c:pt idx="610">
                  <c:v>68.1</c:v>
                </c:pt>
                <c:pt idx="611">
                  <c:v>68.74</c:v>
                </c:pt>
                <c:pt idx="612">
                  <c:v>67.81</c:v>
                </c:pt>
                <c:pt idx="613">
                  <c:v>68.4</c:v>
                </c:pt>
                <c:pt idx="614">
                  <c:v>68.24</c:v>
                </c:pt>
                <c:pt idx="615">
                  <c:v>66.59</c:v>
                </c:pt>
                <c:pt idx="616">
                  <c:v>67.42</c:v>
                </c:pt>
                <c:pt idx="617">
                  <c:v>67.84</c:v>
                </c:pt>
                <c:pt idx="618">
                  <c:v>68.72</c:v>
                </c:pt>
                <c:pt idx="619">
                  <c:v>68.97</c:v>
                </c:pt>
                <c:pt idx="620">
                  <c:v>67.25</c:v>
                </c:pt>
                <c:pt idx="621">
                  <c:v>65.93</c:v>
                </c:pt>
                <c:pt idx="622">
                  <c:v>66.04</c:v>
                </c:pt>
                <c:pt idx="623">
                  <c:v>65.94</c:v>
                </c:pt>
                <c:pt idx="624">
                  <c:v>66.49</c:v>
                </c:pt>
                <c:pt idx="625">
                  <c:v>68.15</c:v>
                </c:pt>
                <c:pt idx="626">
                  <c:v>67.16</c:v>
                </c:pt>
                <c:pt idx="627">
                  <c:v>68.57</c:v>
                </c:pt>
                <c:pt idx="628">
                  <c:v>67.65</c:v>
                </c:pt>
                <c:pt idx="629">
                  <c:v>68.41</c:v>
                </c:pt>
                <c:pt idx="630">
                  <c:v>67.65</c:v>
                </c:pt>
                <c:pt idx="631">
                  <c:v>67.0</c:v>
                </c:pt>
                <c:pt idx="632">
                  <c:v>66.25</c:v>
                </c:pt>
                <c:pt idx="633">
                  <c:v>66.05</c:v>
                </c:pt>
                <c:pt idx="634">
                  <c:v>65.31</c:v>
                </c:pt>
                <c:pt idx="635">
                  <c:v>64.44</c:v>
                </c:pt>
                <c:pt idx="636">
                  <c:v>65.54</c:v>
                </c:pt>
                <c:pt idx="637">
                  <c:v>65.2</c:v>
                </c:pt>
                <c:pt idx="638">
                  <c:v>65.79</c:v>
                </c:pt>
                <c:pt idx="639">
                  <c:v>66.83</c:v>
                </c:pt>
                <c:pt idx="640">
                  <c:v>66.83</c:v>
                </c:pt>
                <c:pt idx="641">
                  <c:v>68.11</c:v>
                </c:pt>
                <c:pt idx="642">
                  <c:v>68.01</c:v>
                </c:pt>
                <c:pt idx="643">
                  <c:v>70.27</c:v>
                </c:pt>
                <c:pt idx="644">
                  <c:v>69.42</c:v>
                </c:pt>
                <c:pt idx="645">
                  <c:v>70.49</c:v>
                </c:pt>
                <c:pt idx="646">
                  <c:v>69.52</c:v>
                </c:pt>
                <c:pt idx="647">
                  <c:v>70.6</c:v>
                </c:pt>
                <c:pt idx="648">
                  <c:v>70.72</c:v>
                </c:pt>
                <c:pt idx="649">
                  <c:v>70.69</c:v>
                </c:pt>
                <c:pt idx="650">
                  <c:v>69.71</c:v>
                </c:pt>
                <c:pt idx="651">
                  <c:v>68.13</c:v>
                </c:pt>
                <c:pt idx="652">
                  <c:v>67.84</c:v>
                </c:pt>
                <c:pt idx="653">
                  <c:v>68.04</c:v>
                </c:pt>
                <c:pt idx="654">
                  <c:v>69.07</c:v>
                </c:pt>
                <c:pt idx="655">
                  <c:v>70.4</c:v>
                </c:pt>
                <c:pt idx="656">
                  <c:v>70.45</c:v>
                </c:pt>
                <c:pt idx="657">
                  <c:v>71.02</c:v>
                </c:pt>
                <c:pt idx="658">
                  <c:v>71.22</c:v>
                </c:pt>
                <c:pt idx="659">
                  <c:v>68.6</c:v>
                </c:pt>
                <c:pt idx="660">
                  <c:v>69.56</c:v>
                </c:pt>
                <c:pt idx="661">
                  <c:v>68.79</c:v>
                </c:pt>
                <c:pt idx="662">
                  <c:v>69.94</c:v>
                </c:pt>
                <c:pt idx="663">
                  <c:v>70.96</c:v>
                </c:pt>
                <c:pt idx="664">
                  <c:v>71.47</c:v>
                </c:pt>
                <c:pt idx="665">
                  <c:v>71.3</c:v>
                </c:pt>
                <c:pt idx="666">
                  <c:v>71.59</c:v>
                </c:pt>
                <c:pt idx="667">
                  <c:v>71.9</c:v>
                </c:pt>
                <c:pt idx="668">
                  <c:v>70.6</c:v>
                </c:pt>
                <c:pt idx="669">
                  <c:v>71.17999999999998</c:v>
                </c:pt>
                <c:pt idx="670">
                  <c:v>71.36</c:v>
                </c:pt>
                <c:pt idx="671">
                  <c:v>70.16999999999998</c:v>
                </c:pt>
                <c:pt idx="672">
                  <c:v>70.53</c:v>
                </c:pt>
                <c:pt idx="673">
                  <c:v>70.52</c:v>
                </c:pt>
                <c:pt idx="674">
                  <c:v>71.41</c:v>
                </c:pt>
                <c:pt idx="675">
                  <c:v>72.63</c:v>
                </c:pt>
                <c:pt idx="676">
                  <c:v>72.93</c:v>
                </c:pt>
                <c:pt idx="677">
                  <c:v>73.05</c:v>
                </c:pt>
                <c:pt idx="678">
                  <c:v>74.75</c:v>
                </c:pt>
                <c:pt idx="679">
                  <c:v>75.62</c:v>
                </c:pt>
                <c:pt idx="680">
                  <c:v>75.78</c:v>
                </c:pt>
                <c:pt idx="681">
                  <c:v>76.4</c:v>
                </c:pt>
                <c:pt idx="682">
                  <c:v>75.44</c:v>
                </c:pt>
                <c:pt idx="683">
                  <c:v>76.4</c:v>
                </c:pt>
                <c:pt idx="684">
                  <c:v>77.57</c:v>
                </c:pt>
                <c:pt idx="685">
                  <c:v>77.33</c:v>
                </c:pt>
                <c:pt idx="686">
                  <c:v>75.53</c:v>
                </c:pt>
                <c:pt idx="687">
                  <c:v>76.76</c:v>
                </c:pt>
                <c:pt idx="688">
                  <c:v>77.66999999999998</c:v>
                </c:pt>
                <c:pt idx="689">
                  <c:v>77.64</c:v>
                </c:pt>
                <c:pt idx="690">
                  <c:v>76.86</c:v>
                </c:pt>
                <c:pt idx="691">
                  <c:v>75.08</c:v>
                </c:pt>
                <c:pt idx="692">
                  <c:v>76.32</c:v>
                </c:pt>
                <c:pt idx="693">
                  <c:v>75.17999999999998</c:v>
                </c:pt>
                <c:pt idx="694">
                  <c:v>76.26</c:v>
                </c:pt>
                <c:pt idx="695">
                  <c:v>75.74</c:v>
                </c:pt>
                <c:pt idx="696">
                  <c:v>77.05</c:v>
                </c:pt>
                <c:pt idx="697">
                  <c:v>75.35</c:v>
                </c:pt>
                <c:pt idx="698">
                  <c:v>75.76</c:v>
                </c:pt>
                <c:pt idx="699">
                  <c:v>74.75</c:v>
                </c:pt>
                <c:pt idx="700">
                  <c:v>71.16999999999998</c:v>
                </c:pt>
                <c:pt idx="701">
                  <c:v>71.8</c:v>
                </c:pt>
                <c:pt idx="702">
                  <c:v>70.99</c:v>
                </c:pt>
                <c:pt idx="703">
                  <c:v>70.21</c:v>
                </c:pt>
                <c:pt idx="704">
                  <c:v>70.39</c:v>
                </c:pt>
                <c:pt idx="705">
                  <c:v>70.23</c:v>
                </c:pt>
                <c:pt idx="706">
                  <c:v>70.51</c:v>
                </c:pt>
                <c:pt idx="707">
                  <c:v>71.64</c:v>
                </c:pt>
                <c:pt idx="708">
                  <c:v>69.42</c:v>
                </c:pt>
                <c:pt idx="709">
                  <c:v>70.44</c:v>
                </c:pt>
                <c:pt idx="710">
                  <c:v>69.85</c:v>
                </c:pt>
                <c:pt idx="711">
                  <c:v>68.69</c:v>
                </c:pt>
                <c:pt idx="712">
                  <c:v>68.7</c:v>
                </c:pt>
                <c:pt idx="713">
                  <c:v>69.86</c:v>
                </c:pt>
                <c:pt idx="714">
                  <c:v>70.62</c:v>
                </c:pt>
                <c:pt idx="715">
                  <c:v>70.95</c:v>
                </c:pt>
                <c:pt idx="716">
                  <c:v>70.55</c:v>
                </c:pt>
                <c:pt idx="717">
                  <c:v>72.13</c:v>
                </c:pt>
                <c:pt idx="718">
                  <c:v>71.9</c:v>
                </c:pt>
                <c:pt idx="719">
                  <c:v>72.69</c:v>
                </c:pt>
                <c:pt idx="720">
                  <c:v>73.41</c:v>
                </c:pt>
                <c:pt idx="721">
                  <c:v>73.92</c:v>
                </c:pt>
                <c:pt idx="722">
                  <c:v>74.34</c:v>
                </c:pt>
                <c:pt idx="723">
                  <c:v>74.77</c:v>
                </c:pt>
                <c:pt idx="724">
                  <c:v>75.07</c:v>
                </c:pt>
                <c:pt idx="725">
                  <c:v>75.48</c:v>
                </c:pt>
                <c:pt idx="726">
                  <c:v>76.38</c:v>
                </c:pt>
                <c:pt idx="727">
                  <c:v>77.67999999999998</c:v>
                </c:pt>
                <c:pt idx="728">
                  <c:v>77.4</c:v>
                </c:pt>
                <c:pt idx="729">
                  <c:v>76.22</c:v>
                </c:pt>
                <c:pt idx="730">
                  <c:v>76.98</c:v>
                </c:pt>
                <c:pt idx="731">
                  <c:v>77.59</c:v>
                </c:pt>
                <c:pt idx="732">
                  <c:v>78.47</c:v>
                </c:pt>
                <c:pt idx="733">
                  <c:v>79.09</c:v>
                </c:pt>
                <c:pt idx="734">
                  <c:v>79.3</c:v>
                </c:pt>
                <c:pt idx="735">
                  <c:v>78.91</c:v>
                </c:pt>
                <c:pt idx="736">
                  <c:v>77.62</c:v>
                </c:pt>
                <c:pt idx="737">
                  <c:v>77.43</c:v>
                </c:pt>
                <c:pt idx="738">
                  <c:v>80.03</c:v>
                </c:pt>
                <c:pt idx="739">
                  <c:v>79.16999999999998</c:v>
                </c:pt>
                <c:pt idx="740">
                  <c:v>77.64</c:v>
                </c:pt>
                <c:pt idx="741">
                  <c:v>77.38</c:v>
                </c:pt>
                <c:pt idx="742">
                  <c:v>77.19</c:v>
                </c:pt>
                <c:pt idx="743">
                  <c:v>78.97</c:v>
                </c:pt>
                <c:pt idx="744">
                  <c:v>78.9</c:v>
                </c:pt>
                <c:pt idx="745">
                  <c:v>76.58</c:v>
                </c:pt>
                <c:pt idx="746">
                  <c:v>77.49</c:v>
                </c:pt>
                <c:pt idx="747">
                  <c:v>78.6</c:v>
                </c:pt>
                <c:pt idx="748">
                  <c:v>80.15</c:v>
                </c:pt>
                <c:pt idx="749">
                  <c:v>80.55</c:v>
                </c:pt>
                <c:pt idx="750">
                  <c:v>82.75</c:v>
                </c:pt>
                <c:pt idx="751">
                  <c:v>84.16</c:v>
                </c:pt>
                <c:pt idx="752">
                  <c:v>83.13</c:v>
                </c:pt>
                <c:pt idx="753">
                  <c:v>84.6</c:v>
                </c:pt>
                <c:pt idx="754">
                  <c:v>83.79</c:v>
                </c:pt>
                <c:pt idx="755">
                  <c:v>83.27</c:v>
                </c:pt>
                <c:pt idx="756">
                  <c:v>82.85</c:v>
                </c:pt>
                <c:pt idx="757">
                  <c:v>84.37</c:v>
                </c:pt>
                <c:pt idx="758">
                  <c:v>87.48</c:v>
                </c:pt>
                <c:pt idx="759">
                  <c:v>88.69</c:v>
                </c:pt>
                <c:pt idx="760">
                  <c:v>90.32</c:v>
                </c:pt>
                <c:pt idx="761">
                  <c:v>87.44</c:v>
                </c:pt>
                <c:pt idx="762">
                  <c:v>90.63</c:v>
                </c:pt>
                <c:pt idx="763">
                  <c:v>89.72</c:v>
                </c:pt>
                <c:pt idx="764">
                  <c:v>92.08</c:v>
                </c:pt>
                <c:pt idx="765">
                  <c:v>90.49</c:v>
                </c:pt>
                <c:pt idx="766">
                  <c:v>93.26</c:v>
                </c:pt>
                <c:pt idx="767">
                  <c:v>93.24</c:v>
                </c:pt>
                <c:pt idx="768">
                  <c:v>92.79</c:v>
                </c:pt>
                <c:pt idx="769">
                  <c:v>93.17999999999998</c:v>
                </c:pt>
                <c:pt idx="770">
                  <c:v>91.98</c:v>
                </c:pt>
                <c:pt idx="771">
                  <c:v>88.83</c:v>
                </c:pt>
                <c:pt idx="772">
                  <c:v>91.36</c:v>
                </c:pt>
                <c:pt idx="773">
                  <c:v>90.94</c:v>
                </c:pt>
                <c:pt idx="774">
                  <c:v>91.62</c:v>
                </c:pt>
                <c:pt idx="775">
                  <c:v>92.28</c:v>
                </c:pt>
                <c:pt idx="776">
                  <c:v>95.49</c:v>
                </c:pt>
                <c:pt idx="777">
                  <c:v>94.84</c:v>
                </c:pt>
                <c:pt idx="778">
                  <c:v>94.5</c:v>
                </c:pt>
                <c:pt idx="779">
                  <c:v>95.76</c:v>
                </c:pt>
                <c:pt idx="780">
                  <c:v>95.32</c:v>
                </c:pt>
                <c:pt idx="781">
                  <c:v>92.52</c:v>
                </c:pt>
                <c:pt idx="782">
                  <c:v>89.81</c:v>
                </c:pt>
                <c:pt idx="783">
                  <c:v>90.22</c:v>
                </c:pt>
                <c:pt idx="784">
                  <c:v>88.26</c:v>
                </c:pt>
                <c:pt idx="785">
                  <c:v>89.8</c:v>
                </c:pt>
                <c:pt idx="786">
                  <c:v>89.53</c:v>
                </c:pt>
                <c:pt idx="787">
                  <c:v>88.49</c:v>
                </c:pt>
                <c:pt idx="788">
                  <c:v>90.17999999999998</c:v>
                </c:pt>
                <c:pt idx="789">
                  <c:v>88.64</c:v>
                </c:pt>
                <c:pt idx="790">
                  <c:v>88.04</c:v>
                </c:pt>
                <c:pt idx="791">
                  <c:v>89.99</c:v>
                </c:pt>
                <c:pt idx="792">
                  <c:v>94.02</c:v>
                </c:pt>
                <c:pt idx="793">
                  <c:v>92.12</c:v>
                </c:pt>
                <c:pt idx="794">
                  <c:v>92.66999999999998</c:v>
                </c:pt>
                <c:pt idx="795">
                  <c:v>91.29</c:v>
                </c:pt>
                <c:pt idx="796">
                  <c:v>90.12</c:v>
                </c:pt>
                <c:pt idx="797">
                  <c:v>91.48</c:v>
                </c:pt>
                <c:pt idx="798">
                  <c:v>90.88</c:v>
                </c:pt>
                <c:pt idx="799">
                  <c:v>92.46</c:v>
                </c:pt>
                <c:pt idx="800">
                  <c:v>92.7</c:v>
                </c:pt>
                <c:pt idx="801">
                  <c:v>93.94</c:v>
                </c:pt>
                <c:pt idx="802">
                  <c:v>94.78</c:v>
                </c:pt>
                <c:pt idx="803">
                  <c:v>93.88</c:v>
                </c:pt>
                <c:pt idx="804">
                  <c:v>93.85</c:v>
                </c:pt>
                <c:pt idx="805">
                  <c:v>97.84</c:v>
                </c:pt>
                <c:pt idx="806">
                  <c:v>97.6</c:v>
                </c:pt>
                <c:pt idx="807">
                  <c:v>96.79</c:v>
                </c:pt>
                <c:pt idx="808">
                  <c:v>94.39</c:v>
                </c:pt>
                <c:pt idx="809">
                  <c:v>95.54</c:v>
                </c:pt>
                <c:pt idx="810">
                  <c:v>94.37</c:v>
                </c:pt>
                <c:pt idx="811">
                  <c:v>92.22</c:v>
                </c:pt>
                <c:pt idx="812">
                  <c:v>91.07</c:v>
                </c:pt>
                <c:pt idx="813">
                  <c:v>92.92</c:v>
                </c:pt>
                <c:pt idx="814">
                  <c:v>90.98</c:v>
                </c:pt>
                <c:pt idx="815">
                  <c:v>89.75</c:v>
                </c:pt>
                <c:pt idx="816">
                  <c:v>88.75</c:v>
                </c:pt>
                <c:pt idx="817">
                  <c:v>89.23</c:v>
                </c:pt>
                <c:pt idx="818">
                  <c:v>87.51</c:v>
                </c:pt>
                <c:pt idx="819">
                  <c:v>88.45</c:v>
                </c:pt>
                <c:pt idx="820">
                  <c:v>86.62</c:v>
                </c:pt>
                <c:pt idx="821">
                  <c:v>89.07</c:v>
                </c:pt>
                <c:pt idx="822">
                  <c:v>90.9</c:v>
                </c:pt>
                <c:pt idx="823">
                  <c:v>91.38</c:v>
                </c:pt>
                <c:pt idx="824">
                  <c:v>92.0</c:v>
                </c:pt>
                <c:pt idx="825">
                  <c:v>92.53</c:v>
                </c:pt>
                <c:pt idx="826">
                  <c:v>92.21</c:v>
                </c:pt>
                <c:pt idx="827">
                  <c:v>89.44</c:v>
                </c:pt>
                <c:pt idx="828">
                  <c:v>90.47</c:v>
                </c:pt>
                <c:pt idx="829">
                  <c:v>88.82</c:v>
                </c:pt>
                <c:pt idx="830">
                  <c:v>87.78</c:v>
                </c:pt>
                <c:pt idx="831">
                  <c:v>88.51</c:v>
                </c:pt>
                <c:pt idx="832">
                  <c:v>91.94</c:v>
                </c:pt>
                <c:pt idx="833">
                  <c:v>93.53</c:v>
                </c:pt>
                <c:pt idx="834">
                  <c:v>92.86</c:v>
                </c:pt>
                <c:pt idx="835">
                  <c:v>93.32</c:v>
                </c:pt>
                <c:pt idx="836">
                  <c:v>95.09</c:v>
                </c:pt>
                <c:pt idx="837">
                  <c:v>94.63</c:v>
                </c:pt>
                <c:pt idx="838">
                  <c:v>94.91</c:v>
                </c:pt>
                <c:pt idx="839">
                  <c:v>98.56</c:v>
                </c:pt>
                <c:pt idx="840">
                  <c:v>98.42</c:v>
                </c:pt>
                <c:pt idx="841">
                  <c:v>96.24</c:v>
                </c:pt>
                <c:pt idx="842">
                  <c:v>97.01</c:v>
                </c:pt>
                <c:pt idx="843">
                  <c:v>97.69</c:v>
                </c:pt>
                <c:pt idx="844">
                  <c:v>99.47</c:v>
                </c:pt>
                <c:pt idx="845">
                  <c:v>98.27</c:v>
                </c:pt>
                <c:pt idx="846">
                  <c:v>100.9</c:v>
                </c:pt>
                <c:pt idx="847">
                  <c:v>100.1</c:v>
                </c:pt>
                <c:pt idx="848">
                  <c:v>100.48</c:v>
                </c:pt>
                <c:pt idx="849">
                  <c:v>97.52</c:v>
                </c:pt>
                <c:pt idx="850">
                  <c:v>101.64</c:v>
                </c:pt>
                <c:pt idx="851">
                  <c:v>102.61</c:v>
                </c:pt>
                <c:pt idx="852">
                  <c:v>102.38</c:v>
                </c:pt>
                <c:pt idx="853">
                  <c:v>104.16</c:v>
                </c:pt>
                <c:pt idx="854">
                  <c:v>105.25</c:v>
                </c:pt>
                <c:pt idx="855">
                  <c:v>106.27</c:v>
                </c:pt>
                <c:pt idx="856">
                  <c:v>107.54</c:v>
                </c:pt>
                <c:pt idx="857">
                  <c:v>107.55</c:v>
                </c:pt>
                <c:pt idx="858">
                  <c:v>101.75</c:v>
                </c:pt>
                <c:pt idx="859">
                  <c:v>105.56</c:v>
                </c:pt>
                <c:pt idx="860">
                  <c:v>100.72</c:v>
                </c:pt>
                <c:pt idx="861">
                  <c:v>100.38</c:v>
                </c:pt>
                <c:pt idx="862">
                  <c:v>99.86</c:v>
                </c:pt>
                <c:pt idx="863">
                  <c:v>100.6</c:v>
                </c:pt>
                <c:pt idx="864">
                  <c:v>103.99</c:v>
                </c:pt>
                <c:pt idx="865">
                  <c:v>105.0</c:v>
                </c:pt>
                <c:pt idx="866">
                  <c:v>103.77</c:v>
                </c:pt>
                <c:pt idx="867">
                  <c:v>100.3</c:v>
                </c:pt>
                <c:pt idx="868">
                  <c:v>100.17</c:v>
                </c:pt>
                <c:pt idx="869">
                  <c:v>103.75</c:v>
                </c:pt>
                <c:pt idx="870">
                  <c:v>102.52</c:v>
                </c:pt>
                <c:pt idx="871">
                  <c:v>104.9</c:v>
                </c:pt>
                <c:pt idx="872">
                  <c:v>107.14</c:v>
                </c:pt>
                <c:pt idx="873">
                  <c:v>106.34</c:v>
                </c:pt>
                <c:pt idx="874">
                  <c:v>108.47</c:v>
                </c:pt>
                <c:pt idx="875">
                  <c:v>108.2</c:v>
                </c:pt>
                <c:pt idx="876">
                  <c:v>108.75</c:v>
                </c:pt>
                <c:pt idx="877">
                  <c:v>109.84</c:v>
                </c:pt>
                <c:pt idx="878">
                  <c:v>111.31</c:v>
                </c:pt>
                <c:pt idx="879">
                  <c:v>112.66</c:v>
                </c:pt>
                <c:pt idx="880">
                  <c:v>112.43</c:v>
                </c:pt>
                <c:pt idx="881">
                  <c:v>113.92</c:v>
                </c:pt>
                <c:pt idx="882">
                  <c:v>114.43</c:v>
                </c:pt>
                <c:pt idx="883">
                  <c:v>115.95</c:v>
                </c:pt>
                <c:pt idx="884">
                  <c:v>116.46</c:v>
                </c:pt>
                <c:pt idx="885">
                  <c:v>114.34</c:v>
                </c:pt>
                <c:pt idx="886">
                  <c:v>116.34</c:v>
                </c:pt>
                <c:pt idx="887">
                  <c:v>116.74</c:v>
                </c:pt>
                <c:pt idx="888">
                  <c:v>113.43</c:v>
                </c:pt>
                <c:pt idx="889">
                  <c:v>111.36</c:v>
                </c:pt>
                <c:pt idx="890">
                  <c:v>110.5</c:v>
                </c:pt>
                <c:pt idx="891">
                  <c:v>114.56</c:v>
                </c:pt>
                <c:pt idx="892">
                  <c:v>117.99</c:v>
                </c:pt>
                <c:pt idx="893">
                  <c:v>120.31</c:v>
                </c:pt>
                <c:pt idx="894">
                  <c:v>122.32</c:v>
                </c:pt>
                <c:pt idx="895">
                  <c:v>122.84</c:v>
                </c:pt>
                <c:pt idx="896">
                  <c:v>125.4</c:v>
                </c:pt>
                <c:pt idx="897">
                  <c:v>122.91</c:v>
                </c:pt>
                <c:pt idx="898">
                  <c:v>124.1</c:v>
                </c:pt>
                <c:pt idx="899">
                  <c:v>121.86</c:v>
                </c:pt>
                <c:pt idx="900">
                  <c:v>121.25</c:v>
                </c:pt>
                <c:pt idx="901">
                  <c:v>124.99</c:v>
                </c:pt>
                <c:pt idx="902">
                  <c:v>125.06</c:v>
                </c:pt>
                <c:pt idx="903">
                  <c:v>127.84</c:v>
                </c:pt>
                <c:pt idx="904">
                  <c:v>132.7</c:v>
                </c:pt>
                <c:pt idx="905">
                  <c:v>130.51</c:v>
                </c:pt>
                <c:pt idx="906">
                  <c:v>131.57</c:v>
                </c:pt>
                <c:pt idx="907">
                  <c:v>132.37</c:v>
                </c:pt>
                <c:pt idx="908">
                  <c:v>128.31</c:v>
                </c:pt>
                <c:pt idx="909">
                  <c:v>130.93</c:v>
                </c:pt>
                <c:pt idx="910">
                  <c:v>126.89</c:v>
                </c:pt>
                <c:pt idx="911">
                  <c:v>127.78</c:v>
                </c:pt>
                <c:pt idx="912">
                  <c:v>128.02</c:v>
                </c:pt>
                <c:pt idx="913">
                  <c:v>124.58</c:v>
                </c:pt>
                <c:pt idx="914">
                  <c:v>122.1</c:v>
                </c:pt>
                <c:pt idx="915">
                  <c:v>127.54</c:v>
                </c:pt>
                <c:pt idx="916">
                  <c:v>137.69</c:v>
                </c:pt>
                <c:pt idx="917">
                  <c:v>133.91</c:v>
                </c:pt>
                <c:pt idx="918">
                  <c:v>131.02</c:v>
                </c:pt>
                <c:pt idx="919">
                  <c:v>135.02</c:v>
                </c:pt>
                <c:pt idx="920">
                  <c:v>136.09</c:v>
                </c:pt>
                <c:pt idx="921">
                  <c:v>134.25</c:v>
                </c:pt>
                <c:pt idx="922">
                  <c:v>134.71</c:v>
                </c:pt>
                <c:pt idx="923">
                  <c:v>133.72</c:v>
                </c:pt>
                <c:pt idx="924">
                  <c:v>136.44</c:v>
                </c:pt>
                <c:pt idx="925">
                  <c:v>132.0</c:v>
                </c:pt>
                <c:pt idx="926">
                  <c:v>134.86</c:v>
                </c:pt>
                <c:pt idx="927">
                  <c:v>135.91</c:v>
                </c:pt>
                <c:pt idx="928">
                  <c:v>136.46</c:v>
                </c:pt>
                <c:pt idx="929">
                  <c:v>134.33</c:v>
                </c:pt>
                <c:pt idx="930">
                  <c:v>139.83</c:v>
                </c:pt>
                <c:pt idx="931">
                  <c:v>140.31</c:v>
                </c:pt>
                <c:pt idx="932">
                  <c:v>139.83</c:v>
                </c:pt>
                <c:pt idx="933">
                  <c:v>140.67</c:v>
                </c:pt>
                <c:pt idx="934">
                  <c:v>144.26</c:v>
                </c:pt>
                <c:pt idx="935">
                  <c:v>146.08</c:v>
                </c:pt>
                <c:pt idx="936">
                  <c:v>144.42</c:v>
                </c:pt>
                <c:pt idx="937">
                  <c:v>141.87</c:v>
                </c:pt>
                <c:pt idx="938">
                  <c:v>136.43</c:v>
                </c:pt>
                <c:pt idx="939">
                  <c:v>136.58</c:v>
                </c:pt>
                <c:pt idx="940">
                  <c:v>142.03</c:v>
                </c:pt>
                <c:pt idx="941">
                  <c:v>144.49</c:v>
                </c:pt>
                <c:pt idx="942">
                  <c:v>143.92</c:v>
                </c:pt>
                <c:pt idx="943">
                  <c:v>138.75</c:v>
                </c:pt>
                <c:pt idx="944">
                  <c:v>136.19</c:v>
                </c:pt>
                <c:pt idx="945">
                  <c:v>131.07</c:v>
                </c:pt>
                <c:pt idx="946">
                  <c:v>130.19</c:v>
                </c:pt>
                <c:pt idx="947">
                  <c:v>132.61</c:v>
                </c:pt>
                <c:pt idx="948">
                  <c:v>129.55</c:v>
                </c:pt>
                <c:pt idx="949">
                  <c:v>125.29</c:v>
                </c:pt>
                <c:pt idx="950">
                  <c:v>126.44</c:v>
                </c:pt>
                <c:pt idx="951">
                  <c:v>124.52</c:v>
                </c:pt>
                <c:pt idx="952">
                  <c:v>125.84</c:v>
                </c:pt>
                <c:pt idx="953">
                  <c:v>122.71</c:v>
                </c:pt>
                <c:pt idx="954">
                  <c:v>127.1</c:v>
                </c:pt>
                <c:pt idx="955">
                  <c:v>123.98</c:v>
                </c:pt>
                <c:pt idx="956">
                  <c:v>124.18</c:v>
                </c:pt>
                <c:pt idx="957">
                  <c:v>120.68</c:v>
                </c:pt>
                <c:pt idx="958">
                  <c:v>117.7</c:v>
                </c:pt>
                <c:pt idx="959">
                  <c:v>117.0</c:v>
                </c:pt>
                <c:pt idx="960">
                  <c:v>117.86</c:v>
                </c:pt>
                <c:pt idx="961">
                  <c:v>113.33</c:v>
                </c:pt>
                <c:pt idx="962">
                  <c:v>112.67</c:v>
                </c:pt>
                <c:pt idx="963">
                  <c:v>111.15</c:v>
                </c:pt>
                <c:pt idx="964">
                  <c:v>113.47</c:v>
                </c:pt>
                <c:pt idx="965">
                  <c:v>112.64</c:v>
                </c:pt>
                <c:pt idx="966">
                  <c:v>112.55</c:v>
                </c:pt>
                <c:pt idx="967">
                  <c:v>111.94</c:v>
                </c:pt>
                <c:pt idx="968">
                  <c:v>113.25</c:v>
                </c:pt>
                <c:pt idx="969">
                  <c:v>114.36</c:v>
                </c:pt>
                <c:pt idx="970">
                  <c:v>120.16</c:v>
                </c:pt>
                <c:pt idx="971">
                  <c:v>113.92</c:v>
                </c:pt>
                <c:pt idx="972">
                  <c:v>114.03</c:v>
                </c:pt>
                <c:pt idx="973">
                  <c:v>114.63</c:v>
                </c:pt>
                <c:pt idx="974">
                  <c:v>116.22</c:v>
                </c:pt>
                <c:pt idx="975">
                  <c:v>114.17</c:v>
                </c:pt>
                <c:pt idx="976">
                  <c:v>114.05</c:v>
                </c:pt>
                <c:pt idx="977">
                  <c:v>109.41</c:v>
                </c:pt>
                <c:pt idx="978">
                  <c:v>108.34</c:v>
                </c:pt>
                <c:pt idx="979">
                  <c:v>108.06</c:v>
                </c:pt>
                <c:pt idx="980">
                  <c:v>106.3</c:v>
                </c:pt>
                <c:pt idx="981">
                  <c:v>104.09</c:v>
                </c:pt>
                <c:pt idx="982">
                  <c:v>103.44</c:v>
                </c:pt>
                <c:pt idx="983">
                  <c:v>100.34</c:v>
                </c:pt>
                <c:pt idx="984">
                  <c:v>98.97</c:v>
                </c:pt>
                <c:pt idx="985">
                  <c:v>97.64</c:v>
                </c:pt>
                <c:pt idx="986">
                  <c:v>97.58</c:v>
                </c:pt>
                <c:pt idx="987">
                  <c:v>92.38</c:v>
                </c:pt>
                <c:pt idx="988">
                  <c:v>89.22</c:v>
                </c:pt>
                <c:pt idx="989">
                  <c:v>94.84</c:v>
                </c:pt>
                <c:pt idx="990">
                  <c:v>95.19</c:v>
                </c:pt>
                <c:pt idx="991">
                  <c:v>99.61</c:v>
                </c:pt>
                <c:pt idx="992">
                  <c:v>106.04</c:v>
                </c:pt>
                <c:pt idx="993">
                  <c:v>103.08</c:v>
                </c:pt>
                <c:pt idx="994">
                  <c:v>102.45</c:v>
                </c:pt>
                <c:pt idx="995">
                  <c:v>104.6</c:v>
                </c:pt>
                <c:pt idx="996">
                  <c:v>103.54</c:v>
                </c:pt>
                <c:pt idx="997">
                  <c:v>93.98</c:v>
                </c:pt>
                <c:pt idx="998">
                  <c:v>98.16999999999998</c:v>
                </c:pt>
                <c:pt idx="999">
                  <c:v>95.33</c:v>
                </c:pt>
                <c:pt idx="1000">
                  <c:v>90.56</c:v>
                </c:pt>
                <c:pt idx="1001">
                  <c:v>90.25</c:v>
                </c:pt>
                <c:pt idx="1002">
                  <c:v>83.67999999999998</c:v>
                </c:pt>
                <c:pt idx="1003">
                  <c:v>84.66</c:v>
                </c:pt>
                <c:pt idx="1004">
                  <c:v>84.36</c:v>
                </c:pt>
                <c:pt idx="1005">
                  <c:v>82.66</c:v>
                </c:pt>
                <c:pt idx="1006">
                  <c:v>74.09</c:v>
                </c:pt>
                <c:pt idx="1007">
                  <c:v>77.46</c:v>
                </c:pt>
                <c:pt idx="1008">
                  <c:v>74.53</c:v>
                </c:pt>
                <c:pt idx="1009">
                  <c:v>70.8</c:v>
                </c:pt>
                <c:pt idx="1010">
                  <c:v>66.32</c:v>
                </c:pt>
                <c:pt idx="1011">
                  <c:v>69.6</c:v>
                </c:pt>
                <c:pt idx="1012">
                  <c:v>72.03</c:v>
                </c:pt>
                <c:pt idx="1013">
                  <c:v>69.72</c:v>
                </c:pt>
                <c:pt idx="1014">
                  <c:v>64.52</c:v>
                </c:pt>
                <c:pt idx="1015">
                  <c:v>65.92</c:v>
                </c:pt>
                <c:pt idx="1016">
                  <c:v>62.05</c:v>
                </c:pt>
                <c:pt idx="1017">
                  <c:v>61.41</c:v>
                </c:pt>
                <c:pt idx="1018">
                  <c:v>60.29</c:v>
                </c:pt>
                <c:pt idx="1019">
                  <c:v>65.47</c:v>
                </c:pt>
                <c:pt idx="1020">
                  <c:v>63.71</c:v>
                </c:pt>
                <c:pt idx="1021">
                  <c:v>65.32</c:v>
                </c:pt>
                <c:pt idx="1022">
                  <c:v>60.48</c:v>
                </c:pt>
                <c:pt idx="1023">
                  <c:v>66.44</c:v>
                </c:pt>
                <c:pt idx="1024">
                  <c:v>61.87</c:v>
                </c:pt>
                <c:pt idx="1025">
                  <c:v>57.43</c:v>
                </c:pt>
                <c:pt idx="1026">
                  <c:v>57.35</c:v>
                </c:pt>
                <c:pt idx="1027">
                  <c:v>59.08</c:v>
                </c:pt>
                <c:pt idx="1028">
                  <c:v>55.71</c:v>
                </c:pt>
                <c:pt idx="1029">
                  <c:v>52.37</c:v>
                </c:pt>
                <c:pt idx="1030">
                  <c:v>51.99</c:v>
                </c:pt>
                <c:pt idx="1031">
                  <c:v>54.24</c:v>
                </c:pt>
                <c:pt idx="1032">
                  <c:v>52.31</c:v>
                </c:pt>
                <c:pt idx="1033">
                  <c:v>51.84</c:v>
                </c:pt>
                <c:pt idx="1034">
                  <c:v>51.72</c:v>
                </c:pt>
                <c:pt idx="1035">
                  <c:v>48.08</c:v>
                </c:pt>
                <c:pt idx="1036">
                  <c:v>49.19</c:v>
                </c:pt>
                <c:pt idx="1037">
                  <c:v>53.93</c:v>
                </c:pt>
                <c:pt idx="1038">
                  <c:v>50.35</c:v>
                </c:pt>
                <c:pt idx="1039">
                  <c:v>53.92</c:v>
                </c:pt>
                <c:pt idx="1040">
                  <c:v>53.13</c:v>
                </c:pt>
                <c:pt idx="1041">
                  <c:v>53.49</c:v>
                </c:pt>
                <c:pt idx="1042">
                  <c:v>47.97</c:v>
                </c:pt>
                <c:pt idx="1043">
                  <c:v>45.44</c:v>
                </c:pt>
                <c:pt idx="1044">
                  <c:v>45.44</c:v>
                </c:pt>
                <c:pt idx="1045">
                  <c:v>42.28</c:v>
                </c:pt>
                <c:pt idx="1046">
                  <c:v>39.74</c:v>
                </c:pt>
                <c:pt idx="1047">
                  <c:v>43.42</c:v>
                </c:pt>
                <c:pt idx="1048">
                  <c:v>41.53</c:v>
                </c:pt>
                <c:pt idx="1049">
                  <c:v>42.4</c:v>
                </c:pt>
                <c:pt idx="1050">
                  <c:v>47.39</c:v>
                </c:pt>
                <c:pt idx="1051">
                  <c:v>46.41</c:v>
                </c:pt>
                <c:pt idx="1052">
                  <c:v>44.6</c:v>
                </c:pt>
                <c:pt idx="1053">
                  <c:v>44.56</c:v>
                </c:pt>
                <c:pt idx="1054">
                  <c:v>45.53</c:v>
                </c:pt>
                <c:pt idx="1055">
                  <c:v>43.36</c:v>
                </c:pt>
                <c:pt idx="1056">
                  <c:v>44.0</c:v>
                </c:pt>
                <c:pt idx="1057">
                  <c:v>41.45</c:v>
                </c:pt>
                <c:pt idx="1058">
                  <c:v>40.36</c:v>
                </c:pt>
                <c:pt idx="1059">
                  <c:v>36.61</c:v>
                </c:pt>
                <c:pt idx="1060">
                  <c:v>38.37</c:v>
                </c:pt>
                <c:pt idx="1061">
                  <c:v>40.55</c:v>
                </c:pt>
                <c:pt idx="1062">
                  <c:v>40.15</c:v>
                </c:pt>
                <c:pt idx="1063">
                  <c:v>45.59</c:v>
                </c:pt>
                <c:pt idx="1064">
                  <c:v>46.91</c:v>
                </c:pt>
                <c:pt idx="1065">
                  <c:v>49.62</c:v>
                </c:pt>
                <c:pt idx="1066">
                  <c:v>50.53</c:v>
                </c:pt>
                <c:pt idx="1067">
                  <c:v>45.86</c:v>
                </c:pt>
                <c:pt idx="1068">
                  <c:v>44.67</c:v>
                </c:pt>
                <c:pt idx="1069">
                  <c:v>44.42</c:v>
                </c:pt>
                <c:pt idx="1070">
                  <c:v>42.91</c:v>
                </c:pt>
                <c:pt idx="1071">
                  <c:v>44.83</c:v>
                </c:pt>
                <c:pt idx="1072">
                  <c:v>45.08</c:v>
                </c:pt>
                <c:pt idx="1073">
                  <c:v>44.69</c:v>
                </c:pt>
                <c:pt idx="1074">
                  <c:v>46.57</c:v>
                </c:pt>
                <c:pt idx="1075">
                  <c:v>44.5</c:v>
                </c:pt>
                <c:pt idx="1076">
                  <c:v>43.62</c:v>
                </c:pt>
                <c:pt idx="1077">
                  <c:v>45.02</c:v>
                </c:pt>
                <c:pt idx="1078">
                  <c:v>45.39</c:v>
                </c:pt>
                <c:pt idx="1079">
                  <c:v>48.37</c:v>
                </c:pt>
                <c:pt idx="1080">
                  <c:v>46.96</c:v>
                </c:pt>
                <c:pt idx="1081">
                  <c:v>43.73</c:v>
                </c:pt>
                <c:pt idx="1082">
                  <c:v>44.9</c:v>
                </c:pt>
                <c:pt idx="1083">
                  <c:v>45.4</c:v>
                </c:pt>
                <c:pt idx="1084">
                  <c:v>45.88</c:v>
                </c:pt>
                <c:pt idx="1085">
                  <c:v>43.82</c:v>
                </c:pt>
                <c:pt idx="1086">
                  <c:v>44.08</c:v>
                </c:pt>
                <c:pt idx="1087">
                  <c:v>44.15</c:v>
                </c:pt>
                <c:pt idx="1088">
                  <c:v>46.46</c:v>
                </c:pt>
                <c:pt idx="1089">
                  <c:v>46.21</c:v>
                </c:pt>
                <c:pt idx="1090">
                  <c:v>46.02</c:v>
                </c:pt>
                <c:pt idx="1091">
                  <c:v>44.61</c:v>
                </c:pt>
                <c:pt idx="1092">
                  <c:v>44.28</c:v>
                </c:pt>
                <c:pt idx="1093">
                  <c:v>44.65</c:v>
                </c:pt>
                <c:pt idx="1094">
                  <c:v>44.81</c:v>
                </c:pt>
                <c:pt idx="1095">
                  <c:v>43.28</c:v>
                </c:pt>
                <c:pt idx="1096">
                  <c:v>41.03</c:v>
                </c:pt>
                <c:pt idx="1097">
                  <c:v>39.55</c:v>
                </c:pt>
                <c:pt idx="1098">
                  <c:v>41.99</c:v>
                </c:pt>
                <c:pt idx="1099">
                  <c:v>41.89</c:v>
                </c:pt>
                <c:pt idx="1100">
                  <c:v>40.99</c:v>
                </c:pt>
                <c:pt idx="1101">
                  <c:v>42.5</c:v>
                </c:pt>
                <c:pt idx="1102">
                  <c:v>44.29</c:v>
                </c:pt>
                <c:pt idx="1103">
                  <c:v>46.51</c:v>
                </c:pt>
                <c:pt idx="1104">
                  <c:v>46.35</c:v>
                </c:pt>
                <c:pt idx="1105">
                  <c:v>42.21</c:v>
                </c:pt>
                <c:pt idx="1106">
                  <c:v>43.7</c:v>
                </c:pt>
                <c:pt idx="1107">
                  <c:v>46.12</c:v>
                </c:pt>
                <c:pt idx="1108">
                  <c:v>43.64</c:v>
                </c:pt>
                <c:pt idx="1109">
                  <c:v>44.85</c:v>
                </c:pt>
                <c:pt idx="1110">
                  <c:v>44.13</c:v>
                </c:pt>
                <c:pt idx="1111">
                  <c:v>43.96</c:v>
                </c:pt>
                <c:pt idx="1112">
                  <c:v>41.4</c:v>
                </c:pt>
                <c:pt idx="1113">
                  <c:v>45.09</c:v>
                </c:pt>
                <c:pt idx="1114">
                  <c:v>44.93</c:v>
                </c:pt>
                <c:pt idx="1115">
                  <c:v>43.98</c:v>
                </c:pt>
                <c:pt idx="1116">
                  <c:v>48.24</c:v>
                </c:pt>
                <c:pt idx="1117">
                  <c:v>47.66</c:v>
                </c:pt>
                <c:pt idx="1118">
                  <c:v>50.67</c:v>
                </c:pt>
                <c:pt idx="1119">
                  <c:v>51.22</c:v>
                </c:pt>
                <c:pt idx="1120">
                  <c:v>53.47</c:v>
                </c:pt>
                <c:pt idx="1121">
                  <c:v>53.5</c:v>
                </c:pt>
                <c:pt idx="1122">
                  <c:v>51.75</c:v>
                </c:pt>
                <c:pt idx="1123">
                  <c:v>53.46</c:v>
                </c:pt>
                <c:pt idx="1124">
                  <c:v>51.98</c:v>
                </c:pt>
                <c:pt idx="1125">
                  <c:v>47.99</c:v>
                </c:pt>
                <c:pt idx="1126">
                  <c:v>49.23</c:v>
                </c:pt>
                <c:pt idx="1127">
                  <c:v>48.44</c:v>
                </c:pt>
                <c:pt idx="1128">
                  <c:v>52.75</c:v>
                </c:pt>
                <c:pt idx="1129">
                  <c:v>53.47</c:v>
                </c:pt>
                <c:pt idx="1130">
                  <c:v>52.24</c:v>
                </c:pt>
                <c:pt idx="1131">
                  <c:v>51.22</c:v>
                </c:pt>
                <c:pt idx="1132">
                  <c:v>51.59</c:v>
                </c:pt>
                <c:pt idx="1133">
                  <c:v>54.06</c:v>
                </c:pt>
                <c:pt idx="1134">
                  <c:v>52.14</c:v>
                </c:pt>
                <c:pt idx="1135">
                  <c:v>51.96</c:v>
                </c:pt>
                <c:pt idx="1136">
                  <c:v>51.79</c:v>
                </c:pt>
                <c:pt idx="1137">
                  <c:v>53.06</c:v>
                </c:pt>
                <c:pt idx="1138">
                  <c:v>53.35</c:v>
                </c:pt>
                <c:pt idx="1139">
                  <c:v>49.86</c:v>
                </c:pt>
                <c:pt idx="1140">
                  <c:v>49.82</c:v>
                </c:pt>
                <c:pt idx="1141">
                  <c:v>49.81</c:v>
                </c:pt>
                <c:pt idx="1142">
                  <c:v>50.11</c:v>
                </c:pt>
                <c:pt idx="1143">
                  <c:v>51.67</c:v>
                </c:pt>
                <c:pt idx="1144">
                  <c:v>50.32</c:v>
                </c:pt>
                <c:pt idx="1145">
                  <c:v>49.99</c:v>
                </c:pt>
                <c:pt idx="1146">
                  <c:v>50.78</c:v>
                </c:pt>
                <c:pt idx="1147">
                  <c:v>50.8</c:v>
                </c:pt>
                <c:pt idx="1148">
                  <c:v>52.85</c:v>
                </c:pt>
                <c:pt idx="1149">
                  <c:v>54.58</c:v>
                </c:pt>
                <c:pt idx="1150">
                  <c:v>54.12</c:v>
                </c:pt>
                <c:pt idx="1151">
                  <c:v>56.15</c:v>
                </c:pt>
                <c:pt idx="1152">
                  <c:v>56.47</c:v>
                </c:pt>
                <c:pt idx="1153">
                  <c:v>58.14</c:v>
                </c:pt>
                <c:pt idx="1154">
                  <c:v>57.48</c:v>
                </c:pt>
                <c:pt idx="1155">
                  <c:v>57.94</c:v>
                </c:pt>
                <c:pt idx="1156">
                  <c:v>57.34</c:v>
                </c:pt>
                <c:pt idx="1157">
                  <c:v>56.69</c:v>
                </c:pt>
                <c:pt idx="1158">
                  <c:v>55.98</c:v>
                </c:pt>
                <c:pt idx="1159">
                  <c:v>58.47</c:v>
                </c:pt>
                <c:pt idx="1160">
                  <c:v>58.92</c:v>
                </c:pt>
                <c:pt idx="1161">
                  <c:v>60.59</c:v>
                </c:pt>
                <c:pt idx="1162">
                  <c:v>59.93</c:v>
                </c:pt>
                <c:pt idx="1163">
                  <c:v>60.78</c:v>
                </c:pt>
                <c:pt idx="1164">
                  <c:v>60.21</c:v>
                </c:pt>
                <c:pt idx="1165">
                  <c:v>61.24</c:v>
                </c:pt>
                <c:pt idx="1166">
                  <c:v>62.5</c:v>
                </c:pt>
                <c:pt idx="1167">
                  <c:v>64.39</c:v>
                </c:pt>
                <c:pt idx="1168">
                  <c:v>65.52</c:v>
                </c:pt>
                <c:pt idx="1169">
                  <c:v>67.97</c:v>
                </c:pt>
                <c:pt idx="1170">
                  <c:v>68.16999999999998</c:v>
                </c:pt>
                <c:pt idx="1171">
                  <c:v>65.88</c:v>
                </c:pt>
                <c:pt idx="1172">
                  <c:v>68.71</c:v>
                </c:pt>
                <c:pt idx="1173">
                  <c:v>68.34</c:v>
                </c:pt>
                <c:pt idx="1174">
                  <c:v>67.88</c:v>
                </c:pt>
                <c:pt idx="1175">
                  <c:v>69.62</c:v>
                </c:pt>
                <c:pt idx="1176">
                  <c:v>70.8</c:v>
                </c:pt>
                <c:pt idx="1177">
                  <c:v>71.79</c:v>
                </c:pt>
                <c:pt idx="1178">
                  <c:v>70.92</c:v>
                </c:pt>
                <c:pt idx="1179">
                  <c:v>69.44</c:v>
                </c:pt>
                <c:pt idx="1180">
                  <c:v>70.24</c:v>
                </c:pt>
                <c:pt idx="1181">
                  <c:v>70.85</c:v>
                </c:pt>
                <c:pt idx="1182">
                  <c:v>71.06</c:v>
                </c:pt>
                <c:pt idx="1183">
                  <c:v>69.19</c:v>
                </c:pt>
                <c:pt idx="1184">
                  <c:v>66.98</c:v>
                </c:pt>
                <c:pt idx="1185">
                  <c:v>68.8</c:v>
                </c:pt>
                <c:pt idx="1186">
                  <c:v>68.33</c:v>
                </c:pt>
                <c:pt idx="1187">
                  <c:v>69.78</c:v>
                </c:pt>
                <c:pt idx="1188">
                  <c:v>68.92</c:v>
                </c:pt>
                <c:pt idx="1189">
                  <c:v>70.99</c:v>
                </c:pt>
                <c:pt idx="1190">
                  <c:v>69.3</c:v>
                </c:pt>
                <c:pt idx="1191">
                  <c:v>68.79</c:v>
                </c:pt>
                <c:pt idx="1192">
                  <c:v>66.65</c:v>
                </c:pt>
                <c:pt idx="1193">
                  <c:v>65.61</c:v>
                </c:pt>
                <c:pt idx="1194">
                  <c:v>64.05</c:v>
                </c:pt>
                <c:pt idx="1195">
                  <c:v>63.23</c:v>
                </c:pt>
                <c:pt idx="1196">
                  <c:v>60.43</c:v>
                </c:pt>
                <c:pt idx="1197">
                  <c:v>61.1</c:v>
                </c:pt>
                <c:pt idx="1198">
                  <c:v>60.52</c:v>
                </c:pt>
                <c:pt idx="1199">
                  <c:v>60.69</c:v>
                </c:pt>
                <c:pt idx="1200">
                  <c:v>60.86</c:v>
                </c:pt>
                <c:pt idx="1201">
                  <c:v>63.09</c:v>
                </c:pt>
                <c:pt idx="1202">
                  <c:v>62.75</c:v>
                </c:pt>
                <c:pt idx="1203">
                  <c:v>65.38</c:v>
                </c:pt>
                <c:pt idx="1204">
                  <c:v>66.44</c:v>
                </c:pt>
                <c:pt idx="1205">
                  <c:v>66.87</c:v>
                </c:pt>
                <c:pt idx="1206">
                  <c:v>67.21</c:v>
                </c:pt>
                <c:pt idx="1207">
                  <c:v>69.25</c:v>
                </c:pt>
                <c:pt idx="1208">
                  <c:v>70.32</c:v>
                </c:pt>
                <c:pt idx="1209">
                  <c:v>70.81</c:v>
                </c:pt>
                <c:pt idx="1210">
                  <c:v>69.88</c:v>
                </c:pt>
                <c:pt idx="1211">
                  <c:v>66.53</c:v>
                </c:pt>
                <c:pt idx="1212">
                  <c:v>70.11</c:v>
                </c:pt>
                <c:pt idx="1213">
                  <c:v>71.7</c:v>
                </c:pt>
                <c:pt idx="1214">
                  <c:v>73.55</c:v>
                </c:pt>
                <c:pt idx="1215">
                  <c:v>74.28</c:v>
                </c:pt>
                <c:pt idx="1216">
                  <c:v>75.51</c:v>
                </c:pt>
                <c:pt idx="1217">
                  <c:v>74.83</c:v>
                </c:pt>
                <c:pt idx="1218">
                  <c:v>73.59</c:v>
                </c:pt>
                <c:pt idx="1219">
                  <c:v>73.5</c:v>
                </c:pt>
                <c:pt idx="1220">
                  <c:v>72.46</c:v>
                </c:pt>
                <c:pt idx="1221">
                  <c:v>72.89</c:v>
                </c:pt>
                <c:pt idx="1222">
                  <c:v>73.48</c:v>
                </c:pt>
                <c:pt idx="1223">
                  <c:v>72.41</c:v>
                </c:pt>
                <c:pt idx="1224">
                  <c:v>70.54</c:v>
                </c:pt>
                <c:pt idx="1225">
                  <c:v>72.37</c:v>
                </c:pt>
                <c:pt idx="1226">
                  <c:v>74.59</c:v>
                </c:pt>
                <c:pt idx="1227">
                  <c:v>73.33</c:v>
                </c:pt>
                <c:pt idx="1228">
                  <c:v>74.19</c:v>
                </c:pt>
                <c:pt idx="1229">
                  <c:v>74.26</c:v>
                </c:pt>
                <c:pt idx="1230">
                  <c:v>71.82</c:v>
                </c:pt>
                <c:pt idx="1231">
                  <c:v>71.65</c:v>
                </c:pt>
                <c:pt idx="1232">
                  <c:v>72.51</c:v>
                </c:pt>
                <c:pt idx="1233">
                  <c:v>72.79</c:v>
                </c:pt>
                <c:pt idx="1234">
                  <c:v>69.65</c:v>
                </c:pt>
                <c:pt idx="1235">
                  <c:v>67.73</c:v>
                </c:pt>
                <c:pt idx="1236">
                  <c:v>67.66</c:v>
                </c:pt>
                <c:pt idx="1237">
                  <c:v>67.12</c:v>
                </c:pt>
                <c:pt idx="1238">
                  <c:v>66.82</c:v>
                </c:pt>
                <c:pt idx="1239">
                  <c:v>66.53</c:v>
                </c:pt>
                <c:pt idx="1240">
                  <c:v>69.42</c:v>
                </c:pt>
                <c:pt idx="1241">
                  <c:v>69.83</c:v>
                </c:pt>
                <c:pt idx="1242">
                  <c:v>69.86</c:v>
                </c:pt>
                <c:pt idx="1243">
                  <c:v>67.69</c:v>
                </c:pt>
                <c:pt idx="1244">
                  <c:v>67.44</c:v>
                </c:pt>
                <c:pt idx="1245">
                  <c:v>67.35</c:v>
                </c:pt>
                <c:pt idx="1246">
                  <c:v>71.66999999999998</c:v>
                </c:pt>
                <c:pt idx="1247">
                  <c:v>71.55</c:v>
                </c:pt>
                <c:pt idx="1248">
                  <c:v>71.32</c:v>
                </c:pt>
                <c:pt idx="1249">
                  <c:v>68.69</c:v>
                </c:pt>
                <c:pt idx="1250">
                  <c:v>70.53</c:v>
                </c:pt>
                <c:pt idx="1251">
                  <c:v>67.99</c:v>
                </c:pt>
                <c:pt idx="1252">
                  <c:v>64.82</c:v>
                </c:pt>
                <c:pt idx="1253">
                  <c:v>65.11</c:v>
                </c:pt>
                <c:pt idx="1254">
                  <c:v>65.54</c:v>
                </c:pt>
                <c:pt idx="1255">
                  <c:v>65.49</c:v>
                </c:pt>
                <c:pt idx="1256">
                  <c:v>69.07</c:v>
                </c:pt>
                <c:pt idx="1257">
                  <c:v>69.19</c:v>
                </c:pt>
                <c:pt idx="1258">
                  <c:v>68.07</c:v>
                </c:pt>
                <c:pt idx="1259">
                  <c:v>68.04</c:v>
                </c:pt>
                <c:pt idx="1260">
                  <c:v>68.56</c:v>
                </c:pt>
                <c:pt idx="1261">
                  <c:v>67.2</c:v>
                </c:pt>
                <c:pt idx="1262">
                  <c:v>69.77</c:v>
                </c:pt>
                <c:pt idx="1263">
                  <c:v>70.0</c:v>
                </c:pt>
                <c:pt idx="1264">
                  <c:v>71.36</c:v>
                </c:pt>
                <c:pt idx="1265">
                  <c:v>72.4</c:v>
                </c:pt>
                <c:pt idx="1266">
                  <c:v>73.1</c:v>
                </c:pt>
                <c:pt idx="1267">
                  <c:v>74.45</c:v>
                </c:pt>
                <c:pt idx="1268">
                  <c:v>76.99</c:v>
                </c:pt>
                <c:pt idx="1269">
                  <c:v>77.77</c:v>
                </c:pt>
                <c:pt idx="1270">
                  <c:v>77.24</c:v>
                </c:pt>
                <c:pt idx="1271">
                  <c:v>79.69</c:v>
                </c:pt>
                <c:pt idx="1272">
                  <c:v>79.51</c:v>
                </c:pt>
                <c:pt idx="1273">
                  <c:v>78.92</c:v>
                </c:pt>
                <c:pt idx="1274">
                  <c:v>77.26</c:v>
                </c:pt>
                <c:pt idx="1275">
                  <c:v>77.92</c:v>
                </c:pt>
                <c:pt idx="1276">
                  <c:v>75.86</c:v>
                </c:pt>
                <c:pt idx="1277">
                  <c:v>78.04</c:v>
                </c:pt>
                <c:pt idx="1278">
                  <c:v>75.2</c:v>
                </c:pt>
                <c:pt idx="1279">
                  <c:v>76.55</c:v>
                </c:pt>
                <c:pt idx="1280">
                  <c:v>78.11</c:v>
                </c:pt>
                <c:pt idx="1281">
                  <c:v>78.89</c:v>
                </c:pt>
                <c:pt idx="1282">
                  <c:v>77.99</c:v>
                </c:pt>
                <c:pt idx="1283">
                  <c:v>75.87</c:v>
                </c:pt>
                <c:pt idx="1284">
                  <c:v>77.77</c:v>
                </c:pt>
                <c:pt idx="1285">
                  <c:v>77.5</c:v>
                </c:pt>
                <c:pt idx="1286">
                  <c:v>77.95</c:v>
                </c:pt>
                <c:pt idx="1287">
                  <c:v>76.02</c:v>
                </c:pt>
                <c:pt idx="1288">
                  <c:v>75.55</c:v>
                </c:pt>
                <c:pt idx="1289">
                  <c:v>78.76</c:v>
                </c:pt>
                <c:pt idx="1290">
                  <c:v>78.97</c:v>
                </c:pt>
                <c:pt idx="1291">
                  <c:v>79.47</c:v>
                </c:pt>
                <c:pt idx="1292">
                  <c:v>77.64</c:v>
                </c:pt>
                <c:pt idx="1293">
                  <c:v>77.2</c:v>
                </c:pt>
                <c:pt idx="1294">
                  <c:v>77.46</c:v>
                </c:pt>
                <c:pt idx="1295">
                  <c:v>76.46</c:v>
                </c:pt>
                <c:pt idx="1296">
                  <c:v>78.44</c:v>
                </c:pt>
                <c:pt idx="1297">
                  <c:v>76.99</c:v>
                </c:pt>
                <c:pt idx="1298">
                  <c:v>77.17999999999998</c:v>
                </c:pt>
                <c:pt idx="1299">
                  <c:v>78.47</c:v>
                </c:pt>
                <c:pt idx="1300">
                  <c:v>79.35</c:v>
                </c:pt>
                <c:pt idx="1301">
                  <c:v>77.88</c:v>
                </c:pt>
                <c:pt idx="1302">
                  <c:v>78.36</c:v>
                </c:pt>
                <c:pt idx="1303">
                  <c:v>77.52</c:v>
                </c:pt>
                <c:pt idx="1304">
                  <c:v>76.43</c:v>
                </c:pt>
                <c:pt idx="1305">
                  <c:v>75.19</c:v>
                </c:pt>
                <c:pt idx="1306">
                  <c:v>72.39</c:v>
                </c:pt>
                <c:pt idx="1307">
                  <c:v>71.86</c:v>
                </c:pt>
                <c:pt idx="1308">
                  <c:v>71.88</c:v>
                </c:pt>
                <c:pt idx="1309">
                  <c:v>71.89</c:v>
                </c:pt>
                <c:pt idx="1310">
                  <c:v>72.05</c:v>
                </c:pt>
                <c:pt idx="1311">
                  <c:v>73.55</c:v>
                </c:pt>
                <c:pt idx="1312">
                  <c:v>73.37</c:v>
                </c:pt>
                <c:pt idx="1313">
                  <c:v>73.75</c:v>
                </c:pt>
                <c:pt idx="1314">
                  <c:v>72.99</c:v>
                </c:pt>
                <c:pt idx="1315">
                  <c:v>73.46</c:v>
                </c:pt>
                <c:pt idx="1316">
                  <c:v>75.45</c:v>
                </c:pt>
                <c:pt idx="1317">
                  <c:v>76.31</c:v>
                </c:pt>
                <c:pt idx="1318">
                  <c:v>77.32</c:v>
                </c:pt>
                <c:pt idx="1319">
                  <c:v>77.64</c:v>
                </c:pt>
                <c:pt idx="1320">
                  <c:v>78.03</c:v>
                </c:pt>
                <c:pt idx="1321">
                  <c:v>77.93</c:v>
                </c:pt>
                <c:pt idx="1322">
                  <c:v>80.12</c:v>
                </c:pt>
                <c:pt idx="1323">
                  <c:v>80.59</c:v>
                </c:pt>
                <c:pt idx="1324">
                  <c:v>81.89</c:v>
                </c:pt>
                <c:pt idx="1325">
                  <c:v>81.51</c:v>
                </c:pt>
                <c:pt idx="1326">
                  <c:v>81.37</c:v>
                </c:pt>
                <c:pt idx="1327">
                  <c:v>80.97</c:v>
                </c:pt>
                <c:pt idx="1328">
                  <c:v>79.3</c:v>
                </c:pt>
                <c:pt idx="1329">
                  <c:v>78.31</c:v>
                </c:pt>
                <c:pt idx="1330">
                  <c:v>77.82</c:v>
                </c:pt>
                <c:pt idx="1331">
                  <c:v>77.11</c:v>
                </c:pt>
                <c:pt idx="1332">
                  <c:v>77.1</c:v>
                </c:pt>
                <c:pt idx="1333">
                  <c:v>77.63</c:v>
                </c:pt>
                <c:pt idx="1334">
                  <c:v>76.32</c:v>
                </c:pt>
                <c:pt idx="1335">
                  <c:v>74.58</c:v>
                </c:pt>
                <c:pt idx="1336">
                  <c:v>72.83</c:v>
                </c:pt>
                <c:pt idx="1337">
                  <c:v>73.69</c:v>
                </c:pt>
                <c:pt idx="1338">
                  <c:v>73.29</c:v>
                </c:pt>
                <c:pt idx="1339">
                  <c:v>72.24</c:v>
                </c:pt>
                <c:pt idx="1340">
                  <c:v>72.13</c:v>
                </c:pt>
                <c:pt idx="1341">
                  <c:v>71.46</c:v>
                </c:pt>
                <c:pt idx="1342">
                  <c:v>73.11</c:v>
                </c:pt>
                <c:pt idx="1343">
                  <c:v>76.06</c:v>
                </c:pt>
                <c:pt idx="1344">
                  <c:v>75.92</c:v>
                </c:pt>
                <c:pt idx="1345">
                  <c:v>72.13</c:v>
                </c:pt>
                <c:pt idx="1346">
                  <c:v>69.59</c:v>
                </c:pt>
                <c:pt idx="1347">
                  <c:v>70.11</c:v>
                </c:pt>
                <c:pt idx="1348">
                  <c:v>72.13</c:v>
                </c:pt>
                <c:pt idx="1349">
                  <c:v>72.54</c:v>
                </c:pt>
                <c:pt idx="1350">
                  <c:v>73.05</c:v>
                </c:pt>
                <c:pt idx="1351">
                  <c:v>72.9</c:v>
                </c:pt>
                <c:pt idx="1352">
                  <c:v>72.51</c:v>
                </c:pt>
                <c:pt idx="1353">
                  <c:v>75.67999999999998</c:v>
                </c:pt>
                <c:pt idx="1354">
                  <c:v>76.27</c:v>
                </c:pt>
                <c:pt idx="1355">
                  <c:v>77.78</c:v>
                </c:pt>
                <c:pt idx="1356">
                  <c:v>78.19</c:v>
                </c:pt>
                <c:pt idx="1357">
                  <c:v>78.61</c:v>
                </c:pt>
                <c:pt idx="1358">
                  <c:v>77.25</c:v>
                </c:pt>
                <c:pt idx="1359">
                  <c:v>78.09</c:v>
                </c:pt>
                <c:pt idx="1360">
                  <c:v>76.29</c:v>
                </c:pt>
                <c:pt idx="1361">
                  <c:v>77.59</c:v>
                </c:pt>
                <c:pt idx="1362">
                  <c:v>76.89</c:v>
                </c:pt>
                <c:pt idx="1363">
                  <c:v>78.17999999999998</c:v>
                </c:pt>
                <c:pt idx="1364">
                  <c:v>79.25</c:v>
                </c:pt>
                <c:pt idx="1365">
                  <c:v>78.54</c:v>
                </c:pt>
                <c:pt idx="1366">
                  <c:v>79.89</c:v>
                </c:pt>
                <c:pt idx="1367">
                  <c:v>80.47</c:v>
                </c:pt>
                <c:pt idx="1368">
                  <c:v>79.91</c:v>
                </c:pt>
                <c:pt idx="1369">
                  <c:v>80.48</c:v>
                </c:pt>
                <c:pt idx="1370">
                  <c:v>80.28</c:v>
                </c:pt>
                <c:pt idx="1371">
                  <c:v>79.39</c:v>
                </c:pt>
                <c:pt idx="1372">
                  <c:v>77.89</c:v>
                </c:pt>
                <c:pt idx="1373">
                  <c:v>79.02</c:v>
                </c:pt>
                <c:pt idx="1374">
                  <c:v>81.96</c:v>
                </c:pt>
                <c:pt idx="1375">
                  <c:v>81.48</c:v>
                </c:pt>
                <c:pt idx="1376">
                  <c:v>79.88</c:v>
                </c:pt>
                <c:pt idx="1377">
                  <c:v>80.54</c:v>
                </c:pt>
                <c:pt idx="1378">
                  <c:v>80.7</c:v>
                </c:pt>
                <c:pt idx="1379">
                  <c:v>79.62</c:v>
                </c:pt>
                <c:pt idx="1380">
                  <c:v>79.61</c:v>
                </c:pt>
                <c:pt idx="1381">
                  <c:v>79.29</c:v>
                </c:pt>
                <c:pt idx="1382">
                  <c:v>81.16999999999998</c:v>
                </c:pt>
                <c:pt idx="1383">
                  <c:v>81.28</c:v>
                </c:pt>
                <c:pt idx="1384">
                  <c:v>82.7</c:v>
                </c:pt>
                <c:pt idx="1385">
                  <c:v>84.01</c:v>
                </c:pt>
                <c:pt idx="1386">
                  <c:v>85.88</c:v>
                </c:pt>
                <c:pt idx="1387">
                  <c:v>86.15</c:v>
                </c:pt>
                <c:pt idx="1388">
                  <c:v>85.59</c:v>
                </c:pt>
                <c:pt idx="1389">
                  <c:v>84.81</c:v>
                </c:pt>
                <c:pt idx="1390">
                  <c:v>84.83</c:v>
                </c:pt>
                <c:pt idx="1391">
                  <c:v>84.77</c:v>
                </c:pt>
                <c:pt idx="1392">
                  <c:v>84.72</c:v>
                </c:pt>
                <c:pt idx="1393">
                  <c:v>86.15</c:v>
                </c:pt>
                <c:pt idx="1394">
                  <c:v>87.16999999999998</c:v>
                </c:pt>
                <c:pt idx="1395">
                  <c:v>85.99</c:v>
                </c:pt>
                <c:pt idx="1396">
                  <c:v>84.23</c:v>
                </c:pt>
                <c:pt idx="1397">
                  <c:v>84.8</c:v>
                </c:pt>
                <c:pt idx="1398">
                  <c:v>85.7</c:v>
                </c:pt>
                <c:pt idx="1399">
                  <c:v>85.66999999999998</c:v>
                </c:pt>
                <c:pt idx="1400">
                  <c:v>87.25</c:v>
                </c:pt>
                <c:pt idx="1401">
                  <c:v>86.83</c:v>
                </c:pt>
                <c:pt idx="1402">
                  <c:v>85.78</c:v>
                </c:pt>
                <c:pt idx="1403">
                  <c:v>86.16</c:v>
                </c:pt>
                <c:pt idx="1404">
                  <c:v>86.9</c:v>
                </c:pt>
                <c:pt idx="1405">
                  <c:v>87.44</c:v>
                </c:pt>
                <c:pt idx="1406">
                  <c:v>88.94</c:v>
                </c:pt>
                <c:pt idx="1407">
                  <c:v>85.66999999999998</c:v>
                </c:pt>
                <c:pt idx="1408">
                  <c:v>82.61</c:v>
                </c:pt>
                <c:pt idx="1409">
                  <c:v>79.83</c:v>
                </c:pt>
                <c:pt idx="1410">
                  <c:v>78.27</c:v>
                </c:pt>
                <c:pt idx="1411">
                  <c:v>80.12</c:v>
                </c:pt>
                <c:pt idx="1412">
                  <c:v>80.49</c:v>
                </c:pt>
                <c:pt idx="1413">
                  <c:v>81.2</c:v>
                </c:pt>
                <c:pt idx="1414">
                  <c:v>80.11</c:v>
                </c:pt>
                <c:pt idx="1415">
                  <c:v>77.17999999999998</c:v>
                </c:pt>
                <c:pt idx="1416">
                  <c:v>75.1</c:v>
                </c:pt>
                <c:pt idx="1417">
                  <c:v>74.43</c:v>
                </c:pt>
                <c:pt idx="1418">
                  <c:v>73.69</c:v>
                </c:pt>
                <c:pt idx="1419">
                  <c:v>71.84</c:v>
                </c:pt>
                <c:pt idx="1420">
                  <c:v>71.67999999999998</c:v>
                </c:pt>
                <c:pt idx="1421">
                  <c:v>71.16999999999998</c:v>
                </c:pt>
                <c:pt idx="1422">
                  <c:v>69.55</c:v>
                </c:pt>
                <c:pt idx="1423">
                  <c:v>71.74</c:v>
                </c:pt>
                <c:pt idx="1424">
                  <c:v>74.66</c:v>
                </c:pt>
                <c:pt idx="1425">
                  <c:v>74.02</c:v>
                </c:pt>
                <c:pt idx="1426">
                  <c:v>74.65</c:v>
                </c:pt>
                <c:pt idx="1427">
                  <c:v>72.71</c:v>
                </c:pt>
                <c:pt idx="1428">
                  <c:v>73.75</c:v>
                </c:pt>
                <c:pt idx="1429">
                  <c:v>75.41</c:v>
                </c:pt>
                <c:pt idx="1430">
                  <c:v>72.09</c:v>
                </c:pt>
                <c:pt idx="1431">
                  <c:v>72.12</c:v>
                </c:pt>
                <c:pt idx="1432">
                  <c:v>72.3</c:v>
                </c:pt>
                <c:pt idx="1433">
                  <c:v>74.27</c:v>
                </c:pt>
                <c:pt idx="1434">
                  <c:v>75.29</c:v>
                </c:pt>
                <c:pt idx="1435">
                  <c:v>74.35</c:v>
                </c:pt>
                <c:pt idx="1436">
                  <c:v>75.2</c:v>
                </c:pt>
                <c:pt idx="1437">
                  <c:v>76.2</c:v>
                </c:pt>
                <c:pt idx="1438">
                  <c:v>78.14</c:v>
                </c:pt>
                <c:pt idx="1439">
                  <c:v>78.67999999999998</c:v>
                </c:pt>
                <c:pt idx="1440">
                  <c:v>78.22</c:v>
                </c:pt>
                <c:pt idx="1441">
                  <c:v>78.82</c:v>
                </c:pt>
                <c:pt idx="1442">
                  <c:v>78.04</c:v>
                </c:pt>
                <c:pt idx="1443">
                  <c:v>76.27</c:v>
                </c:pt>
                <c:pt idx="1444">
                  <c:v>76.47</c:v>
                </c:pt>
                <c:pt idx="1445">
                  <c:v>78.12</c:v>
                </c:pt>
                <c:pt idx="1446">
                  <c:v>77.59</c:v>
                </c:pt>
                <c:pt idx="1447">
                  <c:v>75.44</c:v>
                </c:pt>
                <c:pt idx="1448">
                  <c:v>75.01</c:v>
                </c:pt>
                <c:pt idx="1449">
                  <c:v>72.34</c:v>
                </c:pt>
                <c:pt idx="1450">
                  <c:v>71.65</c:v>
                </c:pt>
                <c:pt idx="1451">
                  <c:v>71.47</c:v>
                </c:pt>
                <c:pt idx="1452">
                  <c:v>71.45</c:v>
                </c:pt>
                <c:pt idx="1453">
                  <c:v>73.51</c:v>
                </c:pt>
                <c:pt idx="1454">
                  <c:v>74.71</c:v>
                </c:pt>
                <c:pt idx="1455">
                  <c:v>75.42</c:v>
                </c:pt>
                <c:pt idx="1456">
                  <c:v>74.37</c:v>
                </c:pt>
                <c:pt idx="1457">
                  <c:v>76.65</c:v>
                </c:pt>
                <c:pt idx="1458">
                  <c:v>76.77</c:v>
                </c:pt>
                <c:pt idx="1459">
                  <c:v>76.19</c:v>
                </c:pt>
                <c:pt idx="1460">
                  <c:v>75.37</c:v>
                </c:pt>
                <c:pt idx="1461">
                  <c:v>75.62</c:v>
                </c:pt>
                <c:pt idx="1462">
                  <c:v>76.22</c:v>
                </c:pt>
                <c:pt idx="1463">
                  <c:v>75.37</c:v>
                </c:pt>
                <c:pt idx="1464">
                  <c:v>77.82</c:v>
                </c:pt>
                <c:pt idx="1465">
                  <c:v>77.45</c:v>
                </c:pt>
                <c:pt idx="1466">
                  <c:v>77.5</c:v>
                </c:pt>
                <c:pt idx="1467">
                  <c:v>76.13</c:v>
                </c:pt>
                <c:pt idx="1468">
                  <c:v>76.06</c:v>
                </c:pt>
                <c:pt idx="1469">
                  <c:v>77.59</c:v>
                </c:pt>
                <c:pt idx="1470">
                  <c:v>78.26</c:v>
                </c:pt>
                <c:pt idx="1471">
                  <c:v>81.05</c:v>
                </c:pt>
                <c:pt idx="1472">
                  <c:v>82.7</c:v>
                </c:pt>
                <c:pt idx="1473">
                  <c:v>82.1</c:v>
                </c:pt>
                <c:pt idx="1474">
                  <c:v>81.73</c:v>
                </c:pt>
                <c:pt idx="1475">
                  <c:v>80.36</c:v>
                </c:pt>
                <c:pt idx="1476">
                  <c:v>81.14</c:v>
                </c:pt>
                <c:pt idx="1477">
                  <c:v>79.61</c:v>
                </c:pt>
                <c:pt idx="1478">
                  <c:v>77.12</c:v>
                </c:pt>
                <c:pt idx="1479">
                  <c:v>75.4</c:v>
                </c:pt>
                <c:pt idx="1480">
                  <c:v>75.25</c:v>
                </c:pt>
                <c:pt idx="1481">
                  <c:v>74.85</c:v>
                </c:pt>
                <c:pt idx="1482">
                  <c:v>76.65</c:v>
                </c:pt>
                <c:pt idx="1483">
                  <c:v>76.17999999999998</c:v>
                </c:pt>
                <c:pt idx="1484">
                  <c:v>75.35</c:v>
                </c:pt>
                <c:pt idx="1485">
                  <c:v>74.33</c:v>
                </c:pt>
                <c:pt idx="1486">
                  <c:v>73.44</c:v>
                </c:pt>
                <c:pt idx="1487">
                  <c:v>72.15</c:v>
                </c:pt>
                <c:pt idx="1488">
                  <c:v>73.83</c:v>
                </c:pt>
                <c:pt idx="1489">
                  <c:v>74.72</c:v>
                </c:pt>
                <c:pt idx="1490">
                  <c:v>76.93</c:v>
                </c:pt>
                <c:pt idx="1491">
                  <c:v>76.07</c:v>
                </c:pt>
                <c:pt idx="1492">
                  <c:v>74.48</c:v>
                </c:pt>
                <c:pt idx="1493">
                  <c:v>76.26</c:v>
                </c:pt>
                <c:pt idx="1494">
                  <c:v>76.82</c:v>
                </c:pt>
                <c:pt idx="1495">
                  <c:v>76.62</c:v>
                </c:pt>
                <c:pt idx="1496">
                  <c:v>76.81</c:v>
                </c:pt>
                <c:pt idx="1497">
                  <c:v>77.38</c:v>
                </c:pt>
                <c:pt idx="1498">
                  <c:v>78.16999999999998</c:v>
                </c:pt>
                <c:pt idx="1499">
                  <c:v>77.35</c:v>
                </c:pt>
                <c:pt idx="1500">
                  <c:v>78.15</c:v>
                </c:pt>
                <c:pt idx="1501">
                  <c:v>79.11</c:v>
                </c:pt>
                <c:pt idx="1502">
                  <c:v>78.98</c:v>
                </c:pt>
                <c:pt idx="1503">
                  <c:v>79.2</c:v>
                </c:pt>
                <c:pt idx="1504">
                  <c:v>78.47</c:v>
                </c:pt>
                <c:pt idx="1505">
                  <c:v>77.97</c:v>
                </c:pt>
                <c:pt idx="1506">
                  <c:v>79.36</c:v>
                </c:pt>
                <c:pt idx="1507">
                  <c:v>78.1</c:v>
                </c:pt>
                <c:pt idx="1508">
                  <c:v>77.98</c:v>
                </c:pt>
                <c:pt idx="1509">
                  <c:v>77.93</c:v>
                </c:pt>
                <c:pt idx="1510">
                  <c:v>78.8</c:v>
                </c:pt>
                <c:pt idx="1511">
                  <c:v>78.14</c:v>
                </c:pt>
                <c:pt idx="1512">
                  <c:v>78.85</c:v>
                </c:pt>
                <c:pt idx="1513">
                  <c:v>80.66999999999998</c:v>
                </c:pt>
                <c:pt idx="1514">
                  <c:v>82.11</c:v>
                </c:pt>
                <c:pt idx="1515">
                  <c:v>83.81</c:v>
                </c:pt>
                <c:pt idx="1516">
                  <c:v>83.3</c:v>
                </c:pt>
                <c:pt idx="1517">
                  <c:v>84.65</c:v>
                </c:pt>
                <c:pt idx="1518">
                  <c:v>85.3</c:v>
                </c:pt>
                <c:pt idx="1519">
                  <c:v>83.11</c:v>
                </c:pt>
                <c:pt idx="1520">
                  <c:v>84.19</c:v>
                </c:pt>
                <c:pt idx="1521">
                  <c:v>83.46</c:v>
                </c:pt>
                <c:pt idx="1522">
                  <c:v>83.39</c:v>
                </c:pt>
                <c:pt idx="1523">
                  <c:v>84.97</c:v>
                </c:pt>
                <c:pt idx="1524">
                  <c:v>84.02</c:v>
                </c:pt>
                <c:pt idx="1525">
                  <c:v>82.76</c:v>
                </c:pt>
                <c:pt idx="1526">
                  <c:v>84.34</c:v>
                </c:pt>
                <c:pt idx="1527">
                  <c:v>80.89</c:v>
                </c:pt>
                <c:pt idx="1528">
                  <c:v>83.65</c:v>
                </c:pt>
                <c:pt idx="1529">
                  <c:v>82.04</c:v>
                </c:pt>
                <c:pt idx="1530">
                  <c:v>82.9</c:v>
                </c:pt>
                <c:pt idx="1531">
                  <c:v>83.38</c:v>
                </c:pt>
                <c:pt idx="1532">
                  <c:v>83.5</c:v>
                </c:pt>
                <c:pt idx="1533">
                  <c:v>83.34</c:v>
                </c:pt>
                <c:pt idx="1534">
                  <c:v>83.55</c:v>
                </c:pt>
                <c:pt idx="1535">
                  <c:v>83.14</c:v>
                </c:pt>
                <c:pt idx="1536">
                  <c:v>83.33</c:v>
                </c:pt>
                <c:pt idx="1537">
                  <c:v>84.59</c:v>
                </c:pt>
                <c:pt idx="1538">
                  <c:v>85.65</c:v>
                </c:pt>
                <c:pt idx="1539">
                  <c:v>86.57</c:v>
                </c:pt>
                <c:pt idx="1540">
                  <c:v>88.13</c:v>
                </c:pt>
                <c:pt idx="1541">
                  <c:v>88.47</c:v>
                </c:pt>
                <c:pt idx="1542">
                  <c:v>88.22</c:v>
                </c:pt>
                <c:pt idx="1543">
                  <c:v>87.97</c:v>
                </c:pt>
                <c:pt idx="1544">
                  <c:v>89.0</c:v>
                </c:pt>
                <c:pt idx="1545">
                  <c:v>88.67999999999998</c:v>
                </c:pt>
                <c:pt idx="1546">
                  <c:v>86.04</c:v>
                </c:pt>
                <c:pt idx="1547">
                  <c:v>86.54</c:v>
                </c:pt>
                <c:pt idx="1548">
                  <c:v>84.75</c:v>
                </c:pt>
                <c:pt idx="1549">
                  <c:v>83.16</c:v>
                </c:pt>
                <c:pt idx="1550">
                  <c:v>85.35</c:v>
                </c:pt>
                <c:pt idx="1551">
                  <c:v>84.13</c:v>
                </c:pt>
                <c:pt idx="1552">
                  <c:v>83.73</c:v>
                </c:pt>
                <c:pt idx="1553">
                  <c:v>83.0</c:v>
                </c:pt>
                <c:pt idx="1554">
                  <c:v>86.16</c:v>
                </c:pt>
                <c:pt idx="1555">
                  <c:v>85.91</c:v>
                </c:pt>
                <c:pt idx="1556">
                  <c:v>85.8</c:v>
                </c:pt>
                <c:pt idx="1557">
                  <c:v>87.45</c:v>
                </c:pt>
                <c:pt idx="1558">
                  <c:v>85.45</c:v>
                </c:pt>
                <c:pt idx="1559">
                  <c:v>88.92</c:v>
                </c:pt>
                <c:pt idx="1560">
                  <c:v>90.64</c:v>
                </c:pt>
                <c:pt idx="1561">
                  <c:v>91.67999999999998</c:v>
                </c:pt>
                <c:pt idx="1562">
                  <c:v>90.99</c:v>
                </c:pt>
                <c:pt idx="1563">
                  <c:v>90.9</c:v>
                </c:pt>
                <c:pt idx="1564">
                  <c:v>91.11</c:v>
                </c:pt>
                <c:pt idx="1565">
                  <c:v>90.97</c:v>
                </c:pt>
                <c:pt idx="1566">
                  <c:v>90.53</c:v>
                </c:pt>
                <c:pt idx="1567">
                  <c:v>90.79</c:v>
                </c:pt>
                <c:pt idx="1568">
                  <c:v>91.28</c:v>
                </c:pt>
                <c:pt idx="1569">
                  <c:v>91.9</c:v>
                </c:pt>
                <c:pt idx="1570">
                  <c:v>91.81</c:v>
                </c:pt>
                <c:pt idx="1571">
                  <c:v>91.75</c:v>
                </c:pt>
                <c:pt idx="1572">
                  <c:v>92.6</c:v>
                </c:pt>
                <c:pt idx="1573">
                  <c:v>93.5</c:v>
                </c:pt>
                <c:pt idx="1574">
                  <c:v>93.8</c:v>
                </c:pt>
                <c:pt idx="1575">
                  <c:v>94.32</c:v>
                </c:pt>
                <c:pt idx="1576">
                  <c:v>93.46</c:v>
                </c:pt>
                <c:pt idx="1577">
                  <c:v>93.71</c:v>
                </c:pt>
                <c:pt idx="1578">
                  <c:v>94.21</c:v>
                </c:pt>
                <c:pt idx="1579">
                  <c:v>94.03</c:v>
                </c:pt>
                <c:pt idx="1580">
                  <c:v>92.71</c:v>
                </c:pt>
                <c:pt idx="1581">
                  <c:v>94.59</c:v>
                </c:pt>
                <c:pt idx="1582">
                  <c:v>95.05</c:v>
                </c:pt>
                <c:pt idx="1583">
                  <c:v>93.35</c:v>
                </c:pt>
                <c:pt idx="1584">
                  <c:v>95.54</c:v>
                </c:pt>
                <c:pt idx="1585">
                  <c:v>94.43</c:v>
                </c:pt>
                <c:pt idx="1586">
                  <c:v>93.72</c:v>
                </c:pt>
                <c:pt idx="1587">
                  <c:v>95.66</c:v>
                </c:pt>
                <c:pt idx="1588">
                  <c:v>97.51</c:v>
                </c:pt>
                <c:pt idx="1589">
                  <c:v>98.33</c:v>
                </c:pt>
                <c:pt idx="1590">
                  <c:v>97.56</c:v>
                </c:pt>
                <c:pt idx="1591">
                  <c:v>98.36</c:v>
                </c:pt>
                <c:pt idx="1592">
                  <c:v>97.6</c:v>
                </c:pt>
                <c:pt idx="1593">
                  <c:v>97.53</c:v>
                </c:pt>
                <c:pt idx="1594">
                  <c:v>97.95</c:v>
                </c:pt>
                <c:pt idx="1595">
                  <c:v>96.42</c:v>
                </c:pt>
                <c:pt idx="1596">
                  <c:v>97.59</c:v>
                </c:pt>
                <c:pt idx="1597">
                  <c:v>96.52</c:v>
                </c:pt>
                <c:pt idx="1598">
                  <c:v>95.27</c:v>
                </c:pt>
                <c:pt idx="1599">
                  <c:v>98.2</c:v>
                </c:pt>
                <c:pt idx="1600">
                  <c:v>97.15</c:v>
                </c:pt>
                <c:pt idx="1601">
                  <c:v>99.33</c:v>
                </c:pt>
                <c:pt idx="1602">
                  <c:v>100.56</c:v>
                </c:pt>
                <c:pt idx="1603">
                  <c:v>101.62</c:v>
                </c:pt>
                <c:pt idx="1604">
                  <c:v>102.35</c:v>
                </c:pt>
                <c:pt idx="1605">
                  <c:v>101.75</c:v>
                </c:pt>
                <c:pt idx="1606">
                  <c:v>100.1</c:v>
                </c:pt>
                <c:pt idx="1607">
                  <c:v>99.26</c:v>
                </c:pt>
                <c:pt idx="1608">
                  <c:v>100.23</c:v>
                </c:pt>
                <c:pt idx="1609">
                  <c:v>102.02</c:v>
                </c:pt>
                <c:pt idx="1610">
                  <c:v>102.3</c:v>
                </c:pt>
                <c:pt idx="1611">
                  <c:v>101.16</c:v>
                </c:pt>
                <c:pt idx="1612">
                  <c:v>102.96</c:v>
                </c:pt>
                <c:pt idx="1613">
                  <c:v>101.83</c:v>
                </c:pt>
                <c:pt idx="1614">
                  <c:v>104.29</c:v>
                </c:pt>
                <c:pt idx="1615">
                  <c:v>102.97</c:v>
                </c:pt>
                <c:pt idx="1616">
                  <c:v>102.82</c:v>
                </c:pt>
                <c:pt idx="1617">
                  <c:v>108.0</c:v>
                </c:pt>
                <c:pt idx="1618">
                  <c:v>106.37</c:v>
                </c:pt>
                <c:pt idx="1619">
                  <c:v>112.21</c:v>
                </c:pt>
                <c:pt idx="1620">
                  <c:v>111.23</c:v>
                </c:pt>
                <c:pt idx="1621">
                  <c:v>112.43</c:v>
                </c:pt>
                <c:pt idx="1622">
                  <c:v>112.1</c:v>
                </c:pt>
                <c:pt idx="1623">
                  <c:v>116.32</c:v>
                </c:pt>
                <c:pt idx="1624">
                  <c:v>116.48</c:v>
                </c:pt>
                <c:pt idx="1625">
                  <c:v>114.59</c:v>
                </c:pt>
                <c:pt idx="1626">
                  <c:v>115.99</c:v>
                </c:pt>
                <c:pt idx="1627">
                  <c:v>114.7</c:v>
                </c:pt>
                <c:pt idx="1628">
                  <c:v>112.98</c:v>
                </c:pt>
                <c:pt idx="1629">
                  <c:v>115.99</c:v>
                </c:pt>
                <c:pt idx="1630">
                  <c:v>115.14</c:v>
                </c:pt>
                <c:pt idx="1631">
                  <c:v>113.44</c:v>
                </c:pt>
                <c:pt idx="1632">
                  <c:v>112.55</c:v>
                </c:pt>
                <c:pt idx="1633">
                  <c:v>113.78</c:v>
                </c:pt>
                <c:pt idx="1634">
                  <c:v>108.19</c:v>
                </c:pt>
                <c:pt idx="1635">
                  <c:v>110.4</c:v>
                </c:pt>
                <c:pt idx="1636">
                  <c:v>115.0</c:v>
                </c:pt>
                <c:pt idx="1637">
                  <c:v>114.49</c:v>
                </c:pt>
                <c:pt idx="1638">
                  <c:v>116.12</c:v>
                </c:pt>
                <c:pt idx="1639">
                  <c:v>114.6</c:v>
                </c:pt>
                <c:pt idx="1640">
                  <c:v>116.09</c:v>
                </c:pt>
                <c:pt idx="1641">
                  <c:v>115.27</c:v>
                </c:pt>
                <c:pt idx="1642">
                  <c:v>115.75</c:v>
                </c:pt>
                <c:pt idx="1643">
                  <c:v>116.02</c:v>
                </c:pt>
                <c:pt idx="1644">
                  <c:v>114.76</c:v>
                </c:pt>
                <c:pt idx="1645">
                  <c:v>115.09</c:v>
                </c:pt>
                <c:pt idx="1646">
                  <c:v>115.12</c:v>
                </c:pt>
                <c:pt idx="1647">
                  <c:v>117.17</c:v>
                </c:pt>
                <c:pt idx="1648">
                  <c:v>119.1</c:v>
                </c:pt>
                <c:pt idx="1649">
                  <c:v>120.86</c:v>
                </c:pt>
                <c:pt idx="1650">
                  <c:v>121.6</c:v>
                </c:pt>
                <c:pt idx="1651">
                  <c:v>122.1</c:v>
                </c:pt>
                <c:pt idx="1652">
                  <c:v>122.56</c:v>
                </c:pt>
                <c:pt idx="1653">
                  <c:v>126.9</c:v>
                </c:pt>
                <c:pt idx="1654">
                  <c:v>123.22</c:v>
                </c:pt>
                <c:pt idx="1655">
                  <c:v>121.21</c:v>
                </c:pt>
                <c:pt idx="1656">
                  <c:v>122.62</c:v>
                </c:pt>
                <c:pt idx="1657">
                  <c:v>122.2</c:v>
                </c:pt>
                <c:pt idx="1658">
                  <c:v>123.73</c:v>
                </c:pt>
                <c:pt idx="1659">
                  <c:v>121.93</c:v>
                </c:pt>
                <c:pt idx="1660">
                  <c:v>121.29</c:v>
                </c:pt>
                <c:pt idx="1661">
                  <c:v>123.9</c:v>
                </c:pt>
                <c:pt idx="1662">
                  <c:v>124.04</c:v>
                </c:pt>
                <c:pt idx="1663">
                  <c:v>123.55</c:v>
                </c:pt>
                <c:pt idx="1664">
                  <c:v>123.7</c:v>
                </c:pt>
                <c:pt idx="1665">
                  <c:v>125.47</c:v>
                </c:pt>
                <c:pt idx="1666">
                  <c:v>124.59</c:v>
                </c:pt>
                <c:pt idx="1667">
                  <c:v>126.03</c:v>
                </c:pt>
                <c:pt idx="1668">
                  <c:v>124.58</c:v>
                </c:pt>
                <c:pt idx="1669">
                  <c:v>122.15</c:v>
                </c:pt>
                <c:pt idx="1670">
                  <c:v>120.64</c:v>
                </c:pt>
                <c:pt idx="1671">
                  <c:v>110.74</c:v>
                </c:pt>
                <c:pt idx="1672">
                  <c:v>109.24</c:v>
                </c:pt>
                <c:pt idx="1673">
                  <c:v>115.5</c:v>
                </c:pt>
                <c:pt idx="1674">
                  <c:v>117.88</c:v>
                </c:pt>
                <c:pt idx="1675">
                  <c:v>113.1</c:v>
                </c:pt>
                <c:pt idx="1676">
                  <c:v>112.9</c:v>
                </c:pt>
                <c:pt idx="1677">
                  <c:v>113.84</c:v>
                </c:pt>
                <c:pt idx="1678">
                  <c:v>110.37</c:v>
                </c:pt>
                <c:pt idx="1679">
                  <c:v>110.58</c:v>
                </c:pt>
                <c:pt idx="1680">
                  <c:v>112.3</c:v>
                </c:pt>
                <c:pt idx="1681">
                  <c:v>111.4</c:v>
                </c:pt>
                <c:pt idx="1682">
                  <c:v>112.42</c:v>
                </c:pt>
                <c:pt idx="1683">
                  <c:v>109.9</c:v>
                </c:pt>
                <c:pt idx="1684">
                  <c:v>112.3</c:v>
                </c:pt>
                <c:pt idx="1685">
                  <c:v>115.0</c:v>
                </c:pt>
                <c:pt idx="1686">
                  <c:v>114.99</c:v>
                </c:pt>
                <c:pt idx="1687">
                  <c:v>115.0</c:v>
                </c:pt>
                <c:pt idx="1688">
                  <c:v>114.54</c:v>
                </c:pt>
                <c:pt idx="1689">
                  <c:v>116.68</c:v>
                </c:pt>
                <c:pt idx="1690">
                  <c:v>114.03</c:v>
                </c:pt>
                <c:pt idx="1691">
                  <c:v>115.89</c:v>
                </c:pt>
                <c:pt idx="1692">
                  <c:v>116.05</c:v>
                </c:pt>
                <c:pt idx="1693">
                  <c:v>114.19</c:v>
                </c:pt>
                <c:pt idx="1694">
                  <c:v>117.0</c:v>
                </c:pt>
                <c:pt idx="1695">
                  <c:v>117.61</c:v>
                </c:pt>
                <c:pt idx="1696">
                  <c:v>119.49</c:v>
                </c:pt>
                <c:pt idx="1697">
                  <c:v>118.59</c:v>
                </c:pt>
                <c:pt idx="1698">
                  <c:v>118.74</c:v>
                </c:pt>
                <c:pt idx="1699">
                  <c:v>119.11</c:v>
                </c:pt>
                <c:pt idx="1700">
                  <c:v>113.66</c:v>
                </c:pt>
                <c:pt idx="1701">
                  <c:v>114.02</c:v>
                </c:pt>
                <c:pt idx="1702">
                  <c:v>113.2</c:v>
                </c:pt>
                <c:pt idx="1703">
                  <c:v>111.58</c:v>
                </c:pt>
                <c:pt idx="1704">
                  <c:v>110.7</c:v>
                </c:pt>
                <c:pt idx="1705">
                  <c:v>113.25</c:v>
                </c:pt>
                <c:pt idx="1706">
                  <c:v>108.61</c:v>
                </c:pt>
                <c:pt idx="1707">
                  <c:v>105.67</c:v>
                </c:pt>
                <c:pt idx="1708">
                  <c:v>106.6</c:v>
                </c:pt>
                <c:pt idx="1709">
                  <c:v>108.87</c:v>
                </c:pt>
                <c:pt idx="1710">
                  <c:v>112.6</c:v>
                </c:pt>
                <c:pt idx="1711">
                  <c:v>111.8</c:v>
                </c:pt>
                <c:pt idx="1712">
                  <c:v>111.24</c:v>
                </c:pt>
                <c:pt idx="1713">
                  <c:v>111.45</c:v>
                </c:pt>
                <c:pt idx="1714">
                  <c:v>113.83</c:v>
                </c:pt>
                <c:pt idx="1715">
                  <c:v>114.3</c:v>
                </c:pt>
                <c:pt idx="1716">
                  <c:v>118.3</c:v>
                </c:pt>
                <c:pt idx="1717">
                  <c:v>118.3</c:v>
                </c:pt>
                <c:pt idx="1718">
                  <c:v>117.14</c:v>
                </c:pt>
                <c:pt idx="1719">
                  <c:v>116.85</c:v>
                </c:pt>
                <c:pt idx="1720">
                  <c:v>117.55</c:v>
                </c:pt>
                <c:pt idx="1721">
                  <c:v>116.6</c:v>
                </c:pt>
                <c:pt idx="1722">
                  <c:v>117.66</c:v>
                </c:pt>
                <c:pt idx="1723">
                  <c:v>116.4</c:v>
                </c:pt>
                <c:pt idx="1724">
                  <c:v>117.37</c:v>
                </c:pt>
                <c:pt idx="1725">
                  <c:v>118.15</c:v>
                </c:pt>
                <c:pt idx="1726">
                  <c:v>117.78</c:v>
                </c:pt>
                <c:pt idx="1727">
                  <c:v>118.51</c:v>
                </c:pt>
                <c:pt idx="1728">
                  <c:v>117.63</c:v>
                </c:pt>
                <c:pt idx="1729">
                  <c:v>118.0</c:v>
                </c:pt>
                <c:pt idx="1730">
                  <c:v>117.32</c:v>
                </c:pt>
                <c:pt idx="1731">
                  <c:v>117.21</c:v>
                </c:pt>
                <c:pt idx="1732">
                  <c:v>116.85</c:v>
                </c:pt>
                <c:pt idx="1733">
                  <c:v>116.74</c:v>
                </c:pt>
                <c:pt idx="1734">
                  <c:v>115.94</c:v>
                </c:pt>
                <c:pt idx="1735">
                  <c:v>113.44</c:v>
                </c:pt>
                <c:pt idx="1736">
                  <c:v>107.66</c:v>
                </c:pt>
                <c:pt idx="1737">
                  <c:v>109.85</c:v>
                </c:pt>
                <c:pt idx="1738">
                  <c:v>103.78</c:v>
                </c:pt>
                <c:pt idx="1739">
                  <c:v>104.5</c:v>
                </c:pt>
                <c:pt idx="1740">
                  <c:v>105.75</c:v>
                </c:pt>
                <c:pt idx="1741">
                  <c:v>108.06</c:v>
                </c:pt>
                <c:pt idx="1742">
                  <c:v>107.8</c:v>
                </c:pt>
                <c:pt idx="1743">
                  <c:v>109.78</c:v>
                </c:pt>
                <c:pt idx="1744">
                  <c:v>109.56</c:v>
                </c:pt>
                <c:pt idx="1745">
                  <c:v>109.76</c:v>
                </c:pt>
                <c:pt idx="1746">
                  <c:v>106.69</c:v>
                </c:pt>
                <c:pt idx="1747">
                  <c:v>109.22</c:v>
                </c:pt>
                <c:pt idx="1748">
                  <c:v>108.5</c:v>
                </c:pt>
                <c:pt idx="1749">
                  <c:v>109.78</c:v>
                </c:pt>
                <c:pt idx="1750">
                  <c:v>110.0</c:v>
                </c:pt>
                <c:pt idx="1751">
                  <c:v>110.48</c:v>
                </c:pt>
                <c:pt idx="1752">
                  <c:v>111.25</c:v>
                </c:pt>
                <c:pt idx="1753">
                  <c:v>112.31</c:v>
                </c:pt>
                <c:pt idx="1754">
                  <c:v>114.0</c:v>
                </c:pt>
                <c:pt idx="1755">
                  <c:v>114.49</c:v>
                </c:pt>
                <c:pt idx="1756">
                  <c:v>114.2</c:v>
                </c:pt>
                <c:pt idx="1757">
                  <c:v>112.52</c:v>
                </c:pt>
                <c:pt idx="1758">
                  <c:v>109.92</c:v>
                </c:pt>
                <c:pt idx="1759">
                  <c:v>113.35</c:v>
                </c:pt>
                <c:pt idx="1760">
                  <c:v>116.22</c:v>
                </c:pt>
                <c:pt idx="1761">
                  <c:v>114.1</c:v>
                </c:pt>
                <c:pt idx="1762">
                  <c:v>112.53</c:v>
                </c:pt>
                <c:pt idx="1763">
                  <c:v>112.85</c:v>
                </c:pt>
                <c:pt idx="1764">
                  <c:v>111.79</c:v>
                </c:pt>
                <c:pt idx="1765">
                  <c:v>109.65</c:v>
                </c:pt>
                <c:pt idx="1766">
                  <c:v>112.25</c:v>
                </c:pt>
                <c:pt idx="1767">
                  <c:v>111.9</c:v>
                </c:pt>
                <c:pt idx="1768">
                  <c:v>109.55</c:v>
                </c:pt>
                <c:pt idx="1769">
                  <c:v>110.33</c:v>
                </c:pt>
                <c:pt idx="1770">
                  <c:v>108.92</c:v>
                </c:pt>
                <c:pt idx="1771">
                  <c:v>105.19</c:v>
                </c:pt>
                <c:pt idx="1772">
                  <c:v>104.36</c:v>
                </c:pt>
                <c:pt idx="1773">
                  <c:v>104.94</c:v>
                </c:pt>
                <c:pt idx="1774">
                  <c:v>107.12</c:v>
                </c:pt>
                <c:pt idx="1775">
                  <c:v>103.4</c:v>
                </c:pt>
                <c:pt idx="1776">
                  <c:v>104.26</c:v>
                </c:pt>
                <c:pt idx="1777">
                  <c:v>102.15</c:v>
                </c:pt>
                <c:pt idx="1778">
                  <c:v>100.69</c:v>
                </c:pt>
                <c:pt idx="1779">
                  <c:v>101.96</c:v>
                </c:pt>
                <c:pt idx="1780">
                  <c:v>102.77</c:v>
                </c:pt>
                <c:pt idx="1781">
                  <c:v>105.4</c:v>
                </c:pt>
                <c:pt idx="1782">
                  <c:v>105.91</c:v>
                </c:pt>
                <c:pt idx="1783">
                  <c:v>109.3</c:v>
                </c:pt>
                <c:pt idx="1784">
                  <c:v>110.5</c:v>
                </c:pt>
                <c:pt idx="1785">
                  <c:v>111.34</c:v>
                </c:pt>
                <c:pt idx="1786">
                  <c:v>109.3</c:v>
                </c:pt>
                <c:pt idx="1787">
                  <c:v>112.62</c:v>
                </c:pt>
                <c:pt idx="1788">
                  <c:v>109.81</c:v>
                </c:pt>
                <c:pt idx="1789">
                  <c:v>111.13</c:v>
                </c:pt>
                <c:pt idx="1790">
                  <c:v>108.5</c:v>
                </c:pt>
                <c:pt idx="1791">
                  <c:v>109.93</c:v>
                </c:pt>
                <c:pt idx="1792">
                  <c:v>109.79</c:v>
                </c:pt>
                <c:pt idx="1793">
                  <c:v>111.2</c:v>
                </c:pt>
                <c:pt idx="1794">
                  <c:v>111.02</c:v>
                </c:pt>
                <c:pt idx="1795">
                  <c:v>109.5</c:v>
                </c:pt>
                <c:pt idx="1796">
                  <c:v>112.35</c:v>
                </c:pt>
                <c:pt idx="1797">
                  <c:v>110.16</c:v>
                </c:pt>
                <c:pt idx="1798">
                  <c:v>110.23</c:v>
                </c:pt>
                <c:pt idx="1799">
                  <c:v>109.19</c:v>
                </c:pt>
                <c:pt idx="1800">
                  <c:v>109.54</c:v>
                </c:pt>
                <c:pt idx="1801">
                  <c:v>109.73</c:v>
                </c:pt>
                <c:pt idx="1802">
                  <c:v>110.83</c:v>
                </c:pt>
                <c:pt idx="1803">
                  <c:v>112.48</c:v>
                </c:pt>
                <c:pt idx="1804">
                  <c:v>114.88</c:v>
                </c:pt>
                <c:pt idx="1805">
                  <c:v>115.14</c:v>
                </c:pt>
                <c:pt idx="1806">
                  <c:v>112.1</c:v>
                </c:pt>
                <c:pt idx="1807">
                  <c:v>113.13</c:v>
                </c:pt>
                <c:pt idx="1808">
                  <c:v>114.19</c:v>
                </c:pt>
                <c:pt idx="1809">
                  <c:v>111.27</c:v>
                </c:pt>
                <c:pt idx="1810">
                  <c:v>112.2</c:v>
                </c:pt>
                <c:pt idx="1811">
                  <c:v>110.89</c:v>
                </c:pt>
                <c:pt idx="1812">
                  <c:v>107.74</c:v>
                </c:pt>
                <c:pt idx="1813">
                  <c:v>107.81</c:v>
                </c:pt>
                <c:pt idx="1814">
                  <c:v>106.7</c:v>
                </c:pt>
                <c:pt idx="1815">
                  <c:v>108.62</c:v>
                </c:pt>
                <c:pt idx="1816">
                  <c:v>106.94</c:v>
                </c:pt>
                <c:pt idx="1817">
                  <c:v>106.64</c:v>
                </c:pt>
                <c:pt idx="1818">
                  <c:v>108.68</c:v>
                </c:pt>
                <c:pt idx="1819">
                  <c:v>110.44</c:v>
                </c:pt>
                <c:pt idx="1820">
                  <c:v>110.37</c:v>
                </c:pt>
                <c:pt idx="1821">
                  <c:v>109.05</c:v>
                </c:pt>
                <c:pt idx="1822">
                  <c:v>110.3</c:v>
                </c:pt>
                <c:pt idx="1823">
                  <c:v>109.35</c:v>
                </c:pt>
                <c:pt idx="1824">
                  <c:v>110.51</c:v>
                </c:pt>
                <c:pt idx="1825">
                  <c:v>109.5</c:v>
                </c:pt>
                <c:pt idx="1826">
                  <c:v>107.55</c:v>
                </c:pt>
                <c:pt idx="1827">
                  <c:v>108.99</c:v>
                </c:pt>
                <c:pt idx="1828">
                  <c:v>107.11</c:v>
                </c:pt>
                <c:pt idx="1829">
                  <c:v>109.57</c:v>
                </c:pt>
                <c:pt idx="1830">
                  <c:v>103.9</c:v>
                </c:pt>
                <c:pt idx="1831">
                  <c:v>103.44</c:v>
                </c:pt>
                <c:pt idx="1832">
                  <c:v>103.65</c:v>
                </c:pt>
                <c:pt idx="1833">
                  <c:v>103.84</c:v>
                </c:pt>
                <c:pt idx="1834">
                  <c:v>107.0</c:v>
                </c:pt>
                <c:pt idx="1835">
                  <c:v>107.9</c:v>
                </c:pt>
                <c:pt idx="1836">
                  <c:v>107.62</c:v>
                </c:pt>
                <c:pt idx="1837">
                  <c:v>108.0</c:v>
                </c:pt>
                <c:pt idx="1838">
                  <c:v>108.96</c:v>
                </c:pt>
                <c:pt idx="1839">
                  <c:v>107.41</c:v>
                </c:pt>
                <c:pt idx="1840">
                  <c:v>108.0</c:v>
                </c:pt>
                <c:pt idx="1841">
                  <c:v>107.22</c:v>
                </c:pt>
                <c:pt idx="1842">
                  <c:v>112.07</c:v>
                </c:pt>
                <c:pt idx="1843">
                  <c:v>113.46</c:v>
                </c:pt>
                <c:pt idx="1844">
                  <c:v>112.26</c:v>
                </c:pt>
                <c:pt idx="1845">
                  <c:v>113.4</c:v>
                </c:pt>
                <c:pt idx="1846">
                  <c:v>112.27</c:v>
                </c:pt>
                <c:pt idx="1847">
                  <c:v>113.28</c:v>
                </c:pt>
                <c:pt idx="1848">
                  <c:v>112.75</c:v>
                </c:pt>
                <c:pt idx="1849">
                  <c:v>111.2</c:v>
                </c:pt>
                <c:pt idx="1850">
                  <c:v>111.04</c:v>
                </c:pt>
                <c:pt idx="1851">
                  <c:v>111.37</c:v>
                </c:pt>
                <c:pt idx="1852">
                  <c:v>111.57</c:v>
                </c:pt>
                <c:pt idx="1853">
                  <c:v>110.97</c:v>
                </c:pt>
                <c:pt idx="1854">
                  <c:v>111.42</c:v>
                </c:pt>
                <c:pt idx="1855">
                  <c:v>110.23</c:v>
                </c:pt>
                <c:pt idx="1856">
                  <c:v>110.94</c:v>
                </c:pt>
                <c:pt idx="1857">
                  <c:v>110.33</c:v>
                </c:pt>
                <c:pt idx="1858">
                  <c:v>110.55</c:v>
                </c:pt>
                <c:pt idx="1859">
                  <c:v>111.1</c:v>
                </c:pt>
                <c:pt idx="1860">
                  <c:v>111.32</c:v>
                </c:pt>
                <c:pt idx="1861">
                  <c:v>110.98</c:v>
                </c:pt>
                <c:pt idx="1862">
                  <c:v>111.16</c:v>
                </c:pt>
                <c:pt idx="1863">
                  <c:v>111.3</c:v>
                </c:pt>
                <c:pt idx="1864">
                  <c:v>112.48</c:v>
                </c:pt>
                <c:pt idx="1865">
                  <c:v>114.71</c:v>
                </c:pt>
                <c:pt idx="1866">
                  <c:v>116.47</c:v>
                </c:pt>
                <c:pt idx="1867">
                  <c:v>116.01</c:v>
                </c:pt>
                <c:pt idx="1868">
                  <c:v>117.85</c:v>
                </c:pt>
                <c:pt idx="1869">
                  <c:v>118.69</c:v>
                </c:pt>
                <c:pt idx="1870">
                  <c:v>117.61</c:v>
                </c:pt>
                <c:pt idx="1871">
                  <c:v>117.79</c:v>
                </c:pt>
                <c:pt idx="1872">
                  <c:v>118.17</c:v>
                </c:pt>
                <c:pt idx="1873">
                  <c:v>119.04</c:v>
                </c:pt>
                <c:pt idx="1874">
                  <c:v>120.05</c:v>
                </c:pt>
                <c:pt idx="1875">
                  <c:v>119.95</c:v>
                </c:pt>
                <c:pt idx="1876">
                  <c:v>120.0</c:v>
                </c:pt>
                <c:pt idx="1877">
                  <c:v>121.45</c:v>
                </c:pt>
                <c:pt idx="1878">
                  <c:v>122.64</c:v>
                </c:pt>
                <c:pt idx="1879">
                  <c:v>124.2</c:v>
                </c:pt>
                <c:pt idx="1880">
                  <c:v>125.07</c:v>
                </c:pt>
              </c:numCache>
            </c:numRef>
          </c:val>
          <c:smooth val="0"/>
        </c:ser>
        <c:dLbls>
          <c:showLegendKey val="0"/>
          <c:showVal val="0"/>
          <c:showCatName val="0"/>
          <c:showSerName val="0"/>
          <c:showPercent val="0"/>
          <c:showBubbleSize val="0"/>
        </c:dLbls>
        <c:marker val="1"/>
        <c:smooth val="0"/>
        <c:axId val="2125695432"/>
        <c:axId val="-2030101080"/>
      </c:lineChart>
      <c:lineChart>
        <c:grouping val="standard"/>
        <c:varyColors val="0"/>
        <c:ser>
          <c:idx val="1"/>
          <c:order val="1"/>
          <c:tx>
            <c:strRef>
              <c:f>BPBrentOil!$E$1</c:f>
              <c:strCache>
                <c:ptCount val="1"/>
                <c:pt idx="0">
                  <c:v>custo de investimento total em eólica (M€/MW)</c:v>
                </c:pt>
              </c:strCache>
            </c:strRef>
          </c:tx>
          <c:spPr>
            <a:ln>
              <a:solidFill>
                <a:schemeClr val="accent3"/>
              </a:solidFill>
            </a:ln>
          </c:spPr>
          <c:marker>
            <c:symbol val="square"/>
            <c:size val="7"/>
            <c:spPr>
              <a:solidFill>
                <a:schemeClr val="accent3"/>
              </a:solidFill>
              <a:ln>
                <a:solidFill>
                  <a:srgbClr val="9BBB59"/>
                </a:solidFill>
              </a:ln>
            </c:spPr>
          </c:marker>
          <c:trendline>
            <c:spPr>
              <a:ln w="25400">
                <a:solidFill>
                  <a:schemeClr val="accent3"/>
                </a:solidFill>
              </a:ln>
            </c:spPr>
            <c:trendlineType val="log"/>
            <c:dispRSqr val="0"/>
            <c:dispEq val="0"/>
          </c:trendline>
          <c:val>
            <c:numRef>
              <c:f>BPBrentOil!$E$2:$E$1882</c:f>
              <c:numCache>
                <c:formatCode>General</c:formatCode>
                <c:ptCount val="1881"/>
                <c:pt idx="0">
                  <c:v>1.5</c:v>
                </c:pt>
                <c:pt idx="52">
                  <c:v>1.4</c:v>
                </c:pt>
                <c:pt idx="105">
                  <c:v>1.2</c:v>
                </c:pt>
                <c:pt idx="291">
                  <c:v>1.0</c:v>
                </c:pt>
                <c:pt idx="547">
                  <c:v>1.0</c:v>
                </c:pt>
                <c:pt idx="805">
                  <c:v>1.3</c:v>
                </c:pt>
                <c:pt idx="1064">
                  <c:v>1.3</c:v>
                </c:pt>
                <c:pt idx="1322">
                  <c:v>1.3</c:v>
                </c:pt>
                <c:pt idx="1582">
                  <c:v>1.2</c:v>
                </c:pt>
                <c:pt idx="1842">
                  <c:v>1.1</c:v>
                </c:pt>
              </c:numCache>
            </c:numRef>
          </c:val>
          <c:smooth val="0"/>
        </c:ser>
        <c:ser>
          <c:idx val="2"/>
          <c:order val="2"/>
          <c:tx>
            <c:strRef>
              <c:f>BPBrentOil!$F$1</c:f>
              <c:strCache>
                <c:ptCount val="1"/>
                <c:pt idx="0">
                  <c:v>custo de investimento total em solar PV (M€/MW)</c:v>
                </c:pt>
              </c:strCache>
            </c:strRef>
          </c:tx>
          <c:spPr>
            <a:ln>
              <a:solidFill>
                <a:srgbClr val="C0504D"/>
              </a:solidFill>
            </a:ln>
          </c:spPr>
          <c:marker>
            <c:spPr>
              <a:solidFill>
                <a:schemeClr val="accent2"/>
              </a:solidFill>
              <a:ln>
                <a:solidFill>
                  <a:srgbClr val="C0504D"/>
                </a:solidFill>
              </a:ln>
            </c:spPr>
          </c:marker>
          <c:trendline>
            <c:spPr>
              <a:ln w="25400">
                <a:solidFill>
                  <a:schemeClr val="accent2"/>
                </a:solidFill>
              </a:ln>
            </c:spPr>
            <c:trendlineType val="exp"/>
            <c:dispRSqr val="0"/>
            <c:dispEq val="0"/>
          </c:trendline>
          <c:val>
            <c:numRef>
              <c:f>BPBrentOil!$F$2:$F$1882</c:f>
              <c:numCache>
                <c:formatCode>General</c:formatCode>
                <c:ptCount val="1881"/>
                <c:pt idx="0">
                  <c:v>7.5</c:v>
                </c:pt>
                <c:pt idx="52">
                  <c:v>7.0</c:v>
                </c:pt>
                <c:pt idx="105">
                  <c:v>6.0</c:v>
                </c:pt>
                <c:pt idx="291">
                  <c:v>5.5</c:v>
                </c:pt>
                <c:pt idx="547">
                  <c:v>4.5</c:v>
                </c:pt>
                <c:pt idx="805">
                  <c:v>3.9</c:v>
                </c:pt>
                <c:pt idx="1064">
                  <c:v>2.5</c:v>
                </c:pt>
                <c:pt idx="1322">
                  <c:v>2.1</c:v>
                </c:pt>
                <c:pt idx="1582">
                  <c:v>1.9</c:v>
                </c:pt>
                <c:pt idx="1842">
                  <c:v>1.6</c:v>
                </c:pt>
              </c:numCache>
            </c:numRef>
          </c:val>
          <c:smooth val="0"/>
        </c:ser>
        <c:dLbls>
          <c:showLegendKey val="0"/>
          <c:showVal val="0"/>
          <c:showCatName val="0"/>
          <c:showSerName val="0"/>
          <c:showPercent val="0"/>
          <c:showBubbleSize val="0"/>
        </c:dLbls>
        <c:marker val="1"/>
        <c:smooth val="0"/>
        <c:axId val="2125764728"/>
        <c:axId val="-2109952696"/>
      </c:lineChart>
      <c:catAx>
        <c:axId val="2125695432"/>
        <c:scaling>
          <c:orientation val="minMax"/>
        </c:scaling>
        <c:delete val="0"/>
        <c:axPos val="b"/>
        <c:numFmt formatCode="General" sourceLinked="1"/>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en-US"/>
          </a:p>
        </c:txPr>
        <c:crossAx val="-2030101080"/>
        <c:crosses val="autoZero"/>
        <c:auto val="1"/>
        <c:lblAlgn val="ctr"/>
        <c:lblOffset val="100"/>
        <c:tickLblSkip val="50"/>
        <c:noMultiLvlLbl val="0"/>
      </c:catAx>
      <c:valAx>
        <c:axId val="-2030101080"/>
        <c:scaling>
          <c:orientation val="minMax"/>
        </c:scaling>
        <c:delete val="0"/>
        <c:axPos val="l"/>
        <c:majorGridlines/>
        <c:title>
          <c:tx>
            <c:rich>
              <a:bodyPr rot="-5400000" vert="horz"/>
              <a:lstStyle/>
              <a:p>
                <a:pPr>
                  <a:defRPr/>
                </a:pPr>
                <a:r>
                  <a:rPr lang="en-US"/>
                  <a:t>Preço Brent USD/bbr</a:t>
                </a:r>
              </a:p>
            </c:rich>
          </c:tx>
          <c:layout/>
          <c:overlay val="0"/>
        </c:title>
        <c:numFmt formatCode="0.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125695432"/>
        <c:crosses val="autoZero"/>
        <c:crossBetween val="between"/>
      </c:valAx>
      <c:catAx>
        <c:axId val="2125764728"/>
        <c:scaling>
          <c:orientation val="minMax"/>
        </c:scaling>
        <c:delete val="1"/>
        <c:axPos val="b"/>
        <c:majorTickMark val="out"/>
        <c:minorTickMark val="none"/>
        <c:tickLblPos val="none"/>
        <c:crossAx val="-2109952696"/>
        <c:crosses val="autoZero"/>
        <c:auto val="1"/>
        <c:lblAlgn val="ctr"/>
        <c:lblOffset val="100"/>
        <c:noMultiLvlLbl val="0"/>
      </c:catAx>
      <c:valAx>
        <c:axId val="-2109952696"/>
        <c:scaling>
          <c:orientation val="minMax"/>
        </c:scaling>
        <c:delete val="0"/>
        <c:axPos val="r"/>
        <c:title>
          <c:tx>
            <c:rich>
              <a:bodyPr rot="-5400000" vert="horz"/>
              <a:lstStyle/>
              <a:p>
                <a:pPr>
                  <a:defRPr/>
                </a:pPr>
                <a:r>
                  <a:rPr lang="en-US"/>
                  <a:t>custo investimento total M€/MW instalado</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125764728"/>
        <c:crosses val="max"/>
        <c:crossBetween val="between"/>
      </c:valAx>
    </c:plotArea>
    <c:legend>
      <c:legendPos val="b"/>
      <c:legendEntry>
        <c:idx val="3"/>
        <c:delete val="1"/>
      </c:legendEntry>
      <c:legendEntry>
        <c:idx val="4"/>
        <c:delete val="1"/>
      </c:legendEntry>
      <c:layout/>
      <c:overlay val="0"/>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wmf"/><Relationship Id="rId5" Type="http://schemas.openxmlformats.org/officeDocument/2006/relationships/image" Target="../media/image36.wmf"/><Relationship Id="rId6" Type="http://schemas.openxmlformats.org/officeDocument/2006/relationships/image" Target="../media/image37.wmf"/><Relationship Id="rId1" Type="http://schemas.openxmlformats.org/officeDocument/2006/relationships/image" Target="../media/image32.wmf"/><Relationship Id="rId2"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E6A44-4111-844E-A975-8F125EE3F315}" type="datetimeFigureOut">
              <a:rPr lang="en-US" smtClean="0"/>
              <a:t>01/09/2014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34A8D-5074-6443-A530-F591FEDD7B34}" type="slidenum">
              <a:rPr lang="en-US" smtClean="0"/>
              <a:t>‹#›</a:t>
            </a:fld>
            <a:endParaRPr lang="en-US"/>
          </a:p>
        </p:txBody>
      </p:sp>
    </p:spTree>
    <p:extLst>
      <p:ext uri="{BB962C8B-B14F-4D97-AF65-F5344CB8AC3E}">
        <p14:creationId xmlns:p14="http://schemas.microsoft.com/office/powerpoint/2010/main" val="12557339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9A6BAD-AEC0-7F43-B989-96361A9808A8}" type="slidenum">
              <a:rPr lang="en-US" smtClean="0"/>
              <a:t>3</a:t>
            </a:fld>
            <a:endParaRPr lang="en-US"/>
          </a:p>
        </p:txBody>
      </p:sp>
    </p:spTree>
    <p:extLst>
      <p:ext uri="{BB962C8B-B14F-4D97-AF65-F5344CB8AC3E}">
        <p14:creationId xmlns:p14="http://schemas.microsoft.com/office/powerpoint/2010/main" val="190207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3DFB730-4049-324F-9251-442BECFF6FA2}" type="slidenum">
              <a:rPr lang="en-US"/>
              <a:pPr/>
              <a:t>40</a:t>
            </a:fld>
            <a:endParaRPr lang="en-US"/>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systèmes de stockage sont subventionnés à hauteur de 30%, dans la limite de 600 €/</a:t>
            </a:r>
            <a:r>
              <a:rPr lang="fr-FR" dirty="0" err="1" smtClean="0"/>
              <a:t>kWc</a:t>
            </a:r>
            <a:r>
              <a:rPr lang="fr-FR" dirty="0" smtClean="0"/>
              <a:t> </a:t>
            </a:r>
            <a:endParaRPr lang="fr-FR" b="1" dirty="0" smtClean="0"/>
          </a:p>
          <a:p>
            <a:r>
              <a:rPr lang="fr-FR" b="1" dirty="0" smtClean="0"/>
              <a:t>Exemple système 4 </a:t>
            </a:r>
            <a:r>
              <a:rPr lang="fr-FR" b="1" dirty="0" err="1" smtClean="0"/>
              <a:t>kWc</a:t>
            </a:r>
            <a:r>
              <a:rPr lang="fr-FR" b="1" dirty="0" smtClean="0"/>
              <a:t> (cas nouvelle installation) </a:t>
            </a:r>
            <a:r>
              <a:rPr lang="fr-FR" b="0" baseline="0" dirty="0" smtClean="0">
                <a:sym typeface="Wingdings" pitchFamily="2" charset="2"/>
              </a:rPr>
              <a:t></a:t>
            </a:r>
            <a:r>
              <a:rPr lang="fr-FR" b="1" dirty="0" smtClean="0">
                <a:sym typeface="Wingdings" pitchFamily="2" charset="2"/>
              </a:rPr>
              <a:t> </a:t>
            </a:r>
            <a:r>
              <a:rPr lang="fr-FR" b="0" dirty="0" smtClean="0"/>
              <a:t>subvention</a:t>
            </a:r>
            <a:r>
              <a:rPr lang="fr-FR" b="0" baseline="0" dirty="0" smtClean="0"/>
              <a:t> plafonnée à 4500€</a:t>
            </a:r>
            <a:endParaRPr lang="fr-FR" b="0" dirty="0" smtClean="0"/>
          </a:p>
          <a:p>
            <a:r>
              <a:rPr lang="fr-FR" b="0" dirty="0" smtClean="0"/>
              <a:t>Si</a:t>
            </a:r>
            <a:r>
              <a:rPr lang="fr-FR" b="0" baseline="0" dirty="0" smtClean="0"/>
              <a:t> coût batterie Li-ion ~1.500€/kWh =&gt; coût total = 4950€ </a:t>
            </a:r>
            <a:r>
              <a:rPr lang="fr-FR" b="0" baseline="0" dirty="0" smtClean="0">
                <a:sym typeface="Wingdings" pitchFamily="2" charset="2"/>
              </a:rPr>
              <a:t> subvention plafonnée à 1650€</a:t>
            </a:r>
          </a:p>
          <a:p>
            <a:r>
              <a:rPr lang="fr-FR" b="0" baseline="0" dirty="0" smtClean="0">
                <a:sym typeface="Wingdings" pitchFamily="2" charset="2"/>
              </a:rPr>
              <a:t>Coût pour l’investisseur pour le stockage: 3300 €</a:t>
            </a:r>
            <a:endParaRPr lang="fr-FR" b="0" dirty="0" smtClean="0"/>
          </a:p>
          <a:p>
            <a:r>
              <a:rPr lang="en-US" sz="1200" b="1" i="1" u="none" strike="noStrike" kern="1200" dirty="0" smtClean="0">
                <a:solidFill>
                  <a:schemeClr val="tx1"/>
                </a:solidFill>
                <a:latin typeface="+mn-lt"/>
                <a:ea typeface="+mn-ea"/>
                <a:cs typeface="+mn-cs"/>
              </a:rPr>
              <a:t>Rentable</a:t>
            </a:r>
            <a:r>
              <a:rPr lang="en-US" sz="1200" b="1" i="1" u="none" strike="noStrike" kern="1200" baseline="0" dirty="0" smtClean="0">
                <a:solidFill>
                  <a:schemeClr val="tx1"/>
                </a:solidFill>
                <a:latin typeface="+mn-lt"/>
                <a:ea typeface="+mn-ea"/>
                <a:cs typeface="+mn-cs"/>
              </a:rPr>
              <a:t> avec </a:t>
            </a:r>
            <a:r>
              <a:rPr lang="en-US" sz="1200" b="1" i="1" u="none" strike="noStrike" kern="1200" baseline="0" dirty="0" err="1" smtClean="0">
                <a:solidFill>
                  <a:schemeClr val="tx1"/>
                </a:solidFill>
                <a:latin typeface="+mn-lt"/>
                <a:ea typeface="+mn-ea"/>
                <a:cs typeface="+mn-cs"/>
              </a:rPr>
              <a:t>ces</a:t>
            </a:r>
            <a:r>
              <a:rPr lang="en-US" sz="1200" b="1" i="1" u="none" strike="noStrike" kern="1200" baseline="0" dirty="0" smtClean="0">
                <a:solidFill>
                  <a:schemeClr val="tx1"/>
                </a:solidFill>
                <a:latin typeface="+mn-lt"/>
                <a:ea typeface="+mn-ea"/>
                <a:cs typeface="+mn-cs"/>
              </a:rPr>
              <a:t> </a:t>
            </a:r>
            <a:r>
              <a:rPr lang="en-US" sz="1200" b="1" i="1" u="none" strike="noStrike" kern="1200" baseline="0" dirty="0" err="1" smtClean="0">
                <a:solidFill>
                  <a:schemeClr val="tx1"/>
                </a:solidFill>
                <a:latin typeface="+mn-lt"/>
                <a:ea typeface="+mn-ea"/>
                <a:cs typeface="+mn-cs"/>
              </a:rPr>
              <a:t>hypothèses</a:t>
            </a:r>
            <a:endParaRPr lang="en-US" sz="1200" b="0" i="0" u="none" strike="noStrike" kern="1200" baseline="0" dirty="0" smtClean="0">
              <a:solidFill>
                <a:schemeClr val="tx1"/>
              </a:solidFill>
              <a:latin typeface="+mn-lt"/>
              <a:ea typeface="+mn-ea"/>
              <a:cs typeface="+mn-cs"/>
            </a:endParaRPr>
          </a:p>
          <a:p>
            <a:r>
              <a:rPr lang="en-US" sz="1200" b="0" i="0" u="none" strike="noStrike" kern="1200" dirty="0" err="1" smtClean="0">
                <a:solidFill>
                  <a:schemeClr val="tx1"/>
                </a:solidFill>
                <a:latin typeface="+mn-lt"/>
                <a:ea typeface="+mn-ea"/>
                <a:cs typeface="+mn-cs"/>
              </a:rPr>
              <a:t>Consommation</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annuelle</a:t>
            </a:r>
            <a:r>
              <a:rPr lang="en-US" sz="1200" b="0" i="0" u="none" strike="noStrike" kern="1200" dirty="0" smtClean="0">
                <a:solidFill>
                  <a:schemeClr val="tx1"/>
                </a:solidFill>
                <a:latin typeface="+mn-lt"/>
                <a:ea typeface="+mn-ea"/>
                <a:cs typeface="+mn-cs"/>
              </a:rPr>
              <a:t>: 3 000 kWh</a:t>
            </a:r>
          </a:p>
          <a:p>
            <a:r>
              <a:rPr lang="en-US" sz="1200" b="0" i="0" u="none" strike="noStrike" kern="1200" dirty="0" err="1" smtClean="0">
                <a:solidFill>
                  <a:schemeClr val="tx1"/>
                </a:solidFill>
                <a:latin typeface="+mn-lt"/>
                <a:ea typeface="+mn-ea"/>
                <a:cs typeface="+mn-cs"/>
              </a:rPr>
              <a:t>Autoconsommation</a:t>
            </a:r>
            <a:r>
              <a:rPr lang="en-US" sz="1200" b="0" i="0" u="none" strike="noStrike" kern="1200" dirty="0" smtClean="0">
                <a:solidFill>
                  <a:schemeClr val="tx1"/>
                </a:solidFill>
                <a:latin typeface="+mn-lt"/>
                <a:ea typeface="+mn-ea"/>
                <a:cs typeface="+mn-cs"/>
              </a:rPr>
              <a:t>: 50%</a:t>
            </a:r>
            <a:r>
              <a:rPr lang="en-US" sz="1200" b="0" i="0" u="none" strike="noStrike" kern="1200" baseline="0" dirty="0" smtClean="0">
                <a:solidFill>
                  <a:schemeClr val="tx1"/>
                </a:solidFill>
                <a:latin typeface="+mn-lt"/>
                <a:ea typeface="+mn-ea"/>
                <a:cs typeface="+mn-cs"/>
              </a:rPr>
              <a:t>  à </a:t>
            </a:r>
            <a:r>
              <a:rPr lang="en-US" sz="1200" b="0" i="0" u="none" strike="noStrike" kern="1200" baseline="0" dirty="0" err="1" smtClean="0">
                <a:solidFill>
                  <a:schemeClr val="tx1"/>
                </a:solidFill>
                <a:latin typeface="+mn-lt"/>
                <a:ea typeface="+mn-ea"/>
                <a:cs typeface="+mn-cs"/>
              </a:rPr>
              <a:t>l’année</a:t>
            </a:r>
            <a:r>
              <a:rPr lang="en-US" sz="1200" b="0" i="0" u="none" strike="noStrike" kern="1200" baseline="0" dirty="0" smtClean="0">
                <a:solidFill>
                  <a:schemeClr val="tx1"/>
                </a:solidFill>
                <a:latin typeface="+mn-lt"/>
                <a:ea typeface="+mn-ea"/>
                <a:cs typeface="+mn-cs"/>
              </a:rPr>
              <a:t> 1 </a:t>
            </a:r>
            <a:r>
              <a:rPr lang="en-US" sz="1200" b="0" i="0" u="none" strike="noStrike" kern="1200" baseline="0" dirty="0" err="1" smtClean="0">
                <a:solidFill>
                  <a:schemeClr val="tx1"/>
                </a:solidFill>
                <a:latin typeface="+mn-lt"/>
                <a:ea typeface="+mn-ea"/>
                <a:cs typeface="+mn-cs"/>
              </a:rPr>
              <a:t>puis</a:t>
            </a:r>
            <a:r>
              <a:rPr lang="en-US" sz="1200" b="0" i="0" u="none" strike="noStrike" kern="1200" baseline="0" dirty="0" smtClean="0">
                <a:solidFill>
                  <a:schemeClr val="tx1"/>
                </a:solidFill>
                <a:latin typeface="+mn-lt"/>
                <a:ea typeface="+mn-ea"/>
                <a:cs typeface="+mn-cs"/>
              </a:rPr>
              <a:t> -0,5% / an</a:t>
            </a:r>
            <a:endParaRPr lang="en-US" sz="1200" b="0" i="0" u="none" strike="noStrike" kern="120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Différence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prixElec</a:t>
            </a:r>
            <a:r>
              <a:rPr lang="en-US" sz="1200" b="0" i="0" u="none" strike="noStrike" kern="1200" baseline="0" dirty="0" smtClean="0">
                <a:solidFill>
                  <a:schemeClr val="tx1"/>
                </a:solidFill>
                <a:latin typeface="+mn-lt"/>
                <a:ea typeface="+mn-ea"/>
                <a:cs typeface="+mn-cs"/>
              </a:rPr>
              <a:t> / </a:t>
            </a:r>
            <a:r>
              <a:rPr lang="en-US" sz="1200" b="0" i="0" u="none" strike="noStrike" kern="1200" baseline="0" dirty="0" err="1" smtClean="0">
                <a:solidFill>
                  <a:schemeClr val="tx1"/>
                </a:solidFill>
                <a:latin typeface="+mn-lt"/>
                <a:ea typeface="+mn-ea"/>
                <a:cs typeface="+mn-cs"/>
              </a:rPr>
              <a:t>tarif</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d’achat</a:t>
            </a:r>
            <a:r>
              <a:rPr lang="en-US" sz="1200" b="0" i="0" u="none" strike="noStrike" kern="1200" baseline="0" dirty="0" smtClean="0">
                <a:solidFill>
                  <a:schemeClr val="tx1"/>
                </a:solidFill>
                <a:latin typeface="+mn-lt"/>
                <a:ea typeface="+mn-ea"/>
                <a:cs typeface="+mn-cs"/>
              </a:rPr>
              <a:t>: 7c€/kWh à </a:t>
            </a:r>
            <a:r>
              <a:rPr lang="en-US" sz="1200" b="0" i="0" u="none" strike="noStrike" kern="1200" baseline="0" dirty="0" err="1" smtClean="0">
                <a:solidFill>
                  <a:schemeClr val="tx1"/>
                </a:solidFill>
                <a:latin typeface="+mn-lt"/>
                <a:ea typeface="+mn-ea"/>
                <a:cs typeface="+mn-cs"/>
              </a:rPr>
              <a:t>l’année</a:t>
            </a:r>
            <a:r>
              <a:rPr lang="en-US" sz="1200" b="0" i="0" u="none" strike="noStrike" kern="1200" baseline="0" dirty="0" smtClean="0">
                <a:solidFill>
                  <a:schemeClr val="tx1"/>
                </a:solidFill>
                <a:latin typeface="+mn-lt"/>
                <a:ea typeface="+mn-ea"/>
                <a:cs typeface="+mn-cs"/>
              </a:rPr>
              <a:t> 1 </a:t>
            </a:r>
            <a:r>
              <a:rPr lang="en-US" sz="1200" b="0" i="0" u="none" strike="noStrike" kern="1200" baseline="0" dirty="0" err="1" smtClean="0">
                <a:solidFill>
                  <a:schemeClr val="tx1"/>
                </a:solidFill>
                <a:latin typeface="+mn-lt"/>
                <a:ea typeface="+mn-ea"/>
                <a:cs typeface="+mn-cs"/>
              </a:rPr>
              <a:t>puis</a:t>
            </a:r>
            <a:r>
              <a:rPr lang="en-US" sz="1200" b="0" i="0" u="none" strike="noStrike" kern="1200" baseline="0" dirty="0" smtClean="0">
                <a:solidFill>
                  <a:schemeClr val="tx1"/>
                </a:solidFill>
                <a:latin typeface="+mn-lt"/>
                <a:ea typeface="+mn-ea"/>
                <a:cs typeface="+mn-cs"/>
              </a:rPr>
              <a:t> +0.333c€/kWh par an</a:t>
            </a:r>
          </a:p>
          <a:p>
            <a:r>
              <a:rPr lang="en-US" sz="1200" b="0" i="0" u="none" strike="noStrike" kern="1200" baseline="0" dirty="0" err="1" smtClean="0">
                <a:solidFill>
                  <a:schemeClr val="tx1"/>
                </a:solidFill>
                <a:latin typeface="+mn-lt"/>
                <a:ea typeface="+mn-ea"/>
                <a:cs typeface="+mn-cs"/>
              </a:rPr>
              <a:t>Durée</a:t>
            </a:r>
            <a:r>
              <a:rPr lang="en-US" sz="1200" b="0" i="0" u="none" strike="noStrike" kern="1200" baseline="0" dirty="0" smtClean="0">
                <a:solidFill>
                  <a:schemeClr val="tx1"/>
                </a:solidFill>
                <a:latin typeface="+mn-lt"/>
                <a:ea typeface="+mn-ea"/>
                <a:cs typeface="+mn-cs"/>
              </a:rPr>
              <a:t> de vie: 20 </a:t>
            </a:r>
            <a:r>
              <a:rPr lang="en-US" sz="1200" b="0" i="0" u="none" strike="noStrike" kern="1200" baseline="0" dirty="0" err="1" smtClean="0">
                <a:solidFill>
                  <a:schemeClr val="tx1"/>
                </a:solidFill>
                <a:latin typeface="+mn-lt"/>
                <a:ea typeface="+mn-ea"/>
                <a:cs typeface="+mn-cs"/>
              </a:rPr>
              <a:t>ans</a:t>
            </a:r>
            <a:endParaRPr lang="en-US" sz="1200" b="0" i="0" u="none" strike="noStrike" kern="1200" baseline="0" dirty="0" smtClean="0">
              <a:solidFill>
                <a:schemeClr val="tx1"/>
              </a:solidFill>
              <a:latin typeface="+mn-lt"/>
              <a:ea typeface="+mn-ea"/>
              <a:cs typeface="+mn-cs"/>
            </a:endParaRPr>
          </a:p>
          <a:p>
            <a:r>
              <a:rPr lang="en-US" sz="1200" b="0" i="0" u="none" strike="noStrike" kern="1200" dirty="0" err="1" smtClean="0">
                <a:solidFill>
                  <a:schemeClr val="tx1"/>
                </a:solidFill>
                <a:latin typeface="+mn-lt"/>
                <a:ea typeface="+mn-ea"/>
                <a:cs typeface="+mn-cs"/>
              </a:rPr>
              <a:t>Taux</a:t>
            </a:r>
            <a:r>
              <a:rPr lang="en-US" sz="1200" b="0" i="0" u="none" strike="noStrike"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actualisation</a:t>
            </a:r>
            <a:r>
              <a:rPr lang="en-US" sz="1200" b="0" i="0" u="none" strike="noStrike" kern="1200" dirty="0" smtClean="0">
                <a:solidFill>
                  <a:schemeClr val="tx1"/>
                </a:solidFill>
                <a:latin typeface="+mn-lt"/>
                <a:ea typeface="+mn-ea"/>
                <a:cs typeface="+mn-cs"/>
              </a:rPr>
              <a:t>: 2%</a:t>
            </a:r>
          </a:p>
          <a:p>
            <a:endParaRPr lang="en-US" sz="1200" b="0" i="0" u="none" strike="noStrike" kern="1200" dirty="0" smtClean="0">
              <a:solidFill>
                <a:schemeClr val="tx1"/>
              </a:solidFill>
              <a:latin typeface="+mn-lt"/>
              <a:ea typeface="+mn-ea"/>
              <a:cs typeface="+mn-cs"/>
            </a:endParaRPr>
          </a:p>
          <a:p>
            <a:r>
              <a:rPr lang="en-US" sz="1200" b="1" i="0" u="none" strike="noStrike" kern="1200" dirty="0" err="1" smtClean="0">
                <a:solidFill>
                  <a:schemeClr val="tx1"/>
                </a:solidFill>
                <a:latin typeface="+mn-lt"/>
                <a:ea typeface="+mn-ea"/>
                <a:cs typeface="+mn-cs"/>
              </a:rPr>
              <a:t>Hypothèses</a:t>
            </a:r>
            <a:r>
              <a:rPr lang="en-US" sz="1200" b="1" i="0" u="none" strike="noStrike" kern="1200" dirty="0" smtClean="0">
                <a:solidFill>
                  <a:schemeClr val="tx1"/>
                </a:solidFill>
                <a:latin typeface="+mn-lt"/>
                <a:ea typeface="+mn-ea"/>
                <a:cs typeface="+mn-cs"/>
              </a:rPr>
              <a:t> du </a:t>
            </a:r>
            <a:r>
              <a:rPr lang="en-US" sz="1200" b="1" i="0" u="none" strike="noStrike" kern="1200" dirty="0" err="1" smtClean="0">
                <a:solidFill>
                  <a:schemeClr val="tx1"/>
                </a:solidFill>
                <a:latin typeface="+mn-lt"/>
                <a:ea typeface="+mn-ea"/>
                <a:cs typeface="+mn-cs"/>
              </a:rPr>
              <a:t>graphique</a:t>
            </a:r>
            <a:endParaRPr lang="en-US" sz="1200" b="1"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http://www.helioclim.org</a:t>
            </a:r>
            <a:r>
              <a:rPr lang="en-US" dirty="0" smtClean="0"/>
              <a:t> </a:t>
            </a:r>
          </a:p>
          <a:p>
            <a:r>
              <a:rPr lang="en-US" sz="1200" b="0" i="0" u="none" strike="noStrike" kern="1200" dirty="0" smtClean="0">
                <a:solidFill>
                  <a:schemeClr val="tx1"/>
                </a:solidFill>
                <a:latin typeface="+mn-lt"/>
                <a:ea typeface="+mn-ea"/>
                <a:cs typeface="+mn-cs"/>
              </a:rPr>
              <a:t>Site latitude (positive means North)</a:t>
            </a:r>
            <a:r>
              <a:rPr lang="en-US" dirty="0" smtClean="0"/>
              <a:t> </a:t>
            </a:r>
            <a:r>
              <a:rPr lang="en-US" sz="1200" b="0" i="0" u="none" strike="noStrike" kern="1200" dirty="0" smtClean="0">
                <a:solidFill>
                  <a:schemeClr val="tx1"/>
                </a:solidFill>
                <a:latin typeface="+mn-lt"/>
                <a:ea typeface="+mn-ea"/>
                <a:cs typeface="+mn-cs"/>
              </a:rPr>
              <a:t>48.14</a:t>
            </a:r>
            <a:r>
              <a:rPr lang="en-US" dirty="0" smtClean="0"/>
              <a:t> </a:t>
            </a:r>
            <a:r>
              <a:rPr lang="en-US" sz="1200" b="0" i="0" u="none" strike="noStrike" kern="1200" dirty="0" smtClean="0">
                <a:solidFill>
                  <a:schemeClr val="tx1"/>
                </a:solidFill>
                <a:latin typeface="+mn-lt"/>
                <a:ea typeface="+mn-ea"/>
                <a:cs typeface="+mn-cs"/>
              </a:rPr>
              <a:t>Site longitude (positive means East)</a:t>
            </a:r>
            <a:r>
              <a:rPr lang="en-US" dirty="0" smtClean="0"/>
              <a:t> </a:t>
            </a:r>
            <a:r>
              <a:rPr lang="en-US" sz="1200" b="0" i="0" u="none" strike="noStrike" kern="1200" dirty="0" smtClean="0">
                <a:solidFill>
                  <a:schemeClr val="tx1"/>
                </a:solidFill>
                <a:latin typeface="+mn-lt"/>
                <a:ea typeface="+mn-ea"/>
                <a:cs typeface="+mn-cs"/>
              </a:rPr>
              <a:t>11.57</a:t>
            </a:r>
            <a:r>
              <a:rPr lang="en-US" dirty="0" smtClean="0"/>
              <a:t> </a:t>
            </a:r>
            <a:r>
              <a:rPr lang="en-US" sz="1200" b="0" i="0" u="none" strike="noStrike" kern="1200" dirty="0" smtClean="0">
                <a:solidFill>
                  <a:schemeClr val="tx1"/>
                </a:solidFill>
                <a:latin typeface="+mn-lt"/>
                <a:ea typeface="+mn-ea"/>
                <a:cs typeface="+mn-cs"/>
              </a:rPr>
              <a:t>Elevation (m)</a:t>
            </a:r>
            <a:r>
              <a:rPr lang="en-US" dirty="0" smtClean="0"/>
              <a:t> </a:t>
            </a:r>
            <a:r>
              <a:rPr lang="en-US" sz="1200" b="0" i="0" u="none" strike="noStrike" kern="1200" dirty="0" smtClean="0">
                <a:solidFill>
                  <a:schemeClr val="tx1"/>
                </a:solidFill>
                <a:latin typeface="+mn-lt"/>
                <a:ea typeface="+mn-ea"/>
                <a:cs typeface="+mn-cs"/>
              </a:rPr>
              <a:t>520</a:t>
            </a:r>
            <a:r>
              <a:rPr lang="en-US" dirty="0" smtClean="0"/>
              <a:t> </a:t>
            </a:r>
            <a:r>
              <a:rPr lang="en-US" sz="1200" b="0" i="0" u="none" strike="noStrike" kern="1200" dirty="0" smtClean="0">
                <a:solidFill>
                  <a:schemeClr val="tx1"/>
                </a:solidFill>
                <a:latin typeface="+mn-lt"/>
                <a:ea typeface="+mn-ea"/>
                <a:cs typeface="+mn-cs"/>
              </a:rPr>
              <a:t>Tilt angle (degrees)</a:t>
            </a:r>
            <a:r>
              <a:rPr lang="en-US" dirty="0" smtClean="0"/>
              <a:t> </a:t>
            </a:r>
            <a:r>
              <a:rPr lang="en-US" sz="1200" b="0" i="0" u="none" strike="noStrike" kern="1200" dirty="0" smtClean="0">
                <a:solidFill>
                  <a:schemeClr val="tx1"/>
                </a:solidFill>
                <a:latin typeface="+mn-lt"/>
                <a:ea typeface="+mn-ea"/>
                <a:cs typeface="+mn-cs"/>
              </a:rPr>
              <a:t>25</a:t>
            </a:r>
            <a:r>
              <a:rPr lang="en-US" dirty="0" smtClean="0"/>
              <a:t> </a:t>
            </a:r>
            <a:r>
              <a:rPr lang="en-US" sz="1200" b="0" i="0" u="none" strike="noStrike" kern="1200" dirty="0" smtClean="0">
                <a:solidFill>
                  <a:schemeClr val="tx1"/>
                </a:solidFill>
                <a:latin typeface="+mn-lt"/>
                <a:ea typeface="+mn-ea"/>
                <a:cs typeface="+mn-cs"/>
              </a:rPr>
              <a:t>Azimuth angle (degrees)</a:t>
            </a:r>
            <a:r>
              <a:rPr lang="en-US" dirty="0" smtClean="0"/>
              <a:t> </a:t>
            </a:r>
            <a:r>
              <a:rPr lang="en-US" sz="1200" b="0" i="0" u="none" strike="noStrike" kern="1200" dirty="0" smtClean="0">
                <a:solidFill>
                  <a:schemeClr val="tx1"/>
                </a:solidFill>
                <a:latin typeface="+mn-lt"/>
                <a:ea typeface="+mn-ea"/>
                <a:cs typeface="+mn-cs"/>
              </a:rPr>
              <a:t>180</a:t>
            </a:r>
            <a:r>
              <a:rPr lang="en-US" dirty="0" smtClean="0"/>
              <a:t> </a:t>
            </a:r>
            <a:r>
              <a:rPr lang="en-US" sz="1200" b="0" i="0" u="none" strike="noStrike" kern="1200" dirty="0" err="1" smtClean="0">
                <a:solidFill>
                  <a:schemeClr val="tx1"/>
                </a:solidFill>
                <a:latin typeface="+mn-lt"/>
                <a:ea typeface="+mn-ea"/>
                <a:cs typeface="+mn-cs"/>
              </a:rPr>
              <a:t>Albedo</a:t>
            </a:r>
            <a:r>
              <a:rPr lang="en-US" sz="1200" b="0" i="0" u="none" strike="noStrike" kern="1200" dirty="0" smtClean="0">
                <a:solidFill>
                  <a:schemeClr val="tx1"/>
                </a:solidFill>
                <a:latin typeface="+mn-lt"/>
                <a:ea typeface="+mn-ea"/>
                <a:cs typeface="+mn-cs"/>
              </a:rPr>
              <a:t> of the ground</a:t>
            </a:r>
            <a:r>
              <a:rPr lang="en-US" dirty="0" smtClean="0"/>
              <a:t> </a:t>
            </a:r>
            <a:r>
              <a:rPr lang="en-US" sz="1200" b="0" i="0" u="none" strike="noStrike" kern="1200" dirty="0" smtClean="0">
                <a:solidFill>
                  <a:schemeClr val="tx1"/>
                </a:solidFill>
                <a:latin typeface="+mn-lt"/>
                <a:ea typeface="+mn-ea"/>
                <a:cs typeface="+mn-cs"/>
              </a:rPr>
              <a:t>0.2</a:t>
            </a:r>
            <a:r>
              <a:rPr lang="en-US" dirty="0" smtClean="0"/>
              <a:t> </a:t>
            </a:r>
            <a:r>
              <a:rPr lang="en-US" sz="1200" b="0" i="0" u="none" strike="noStrike" kern="1200" dirty="0" smtClean="0">
                <a:solidFill>
                  <a:schemeClr val="tx1"/>
                </a:solidFill>
                <a:latin typeface="+mn-lt"/>
                <a:ea typeface="+mn-ea"/>
                <a:cs typeface="+mn-cs"/>
              </a:rPr>
              <a:t>Date beginning</a:t>
            </a:r>
            <a:r>
              <a:rPr lang="en-US" dirty="0" smtClean="0"/>
              <a:t> </a:t>
            </a:r>
            <a:r>
              <a:rPr lang="en-US" sz="1200" b="0" i="0" u="none" strike="noStrike" kern="1200" dirty="0" smtClean="0">
                <a:solidFill>
                  <a:schemeClr val="tx1"/>
                </a:solidFill>
                <a:latin typeface="+mn-lt"/>
                <a:ea typeface="+mn-ea"/>
                <a:cs typeface="+mn-cs"/>
              </a:rPr>
              <a:t>01/01/2005</a:t>
            </a:r>
            <a:r>
              <a:rPr lang="en-US" dirty="0" smtClean="0"/>
              <a:t> </a:t>
            </a:r>
          </a:p>
          <a:p>
            <a:r>
              <a:rPr lang="fr-FR" sz="1200" b="0" i="0" u="none" strike="noStrike" kern="1200" dirty="0" smtClean="0">
                <a:solidFill>
                  <a:schemeClr val="tx1"/>
                </a:solidFill>
                <a:latin typeface="+mn-lt"/>
                <a:ea typeface="+mn-ea"/>
                <a:cs typeface="+mn-cs"/>
              </a:rPr>
              <a:t>Taille système (</a:t>
            </a:r>
            <a:r>
              <a:rPr lang="fr-FR" sz="1200" b="0" i="0" u="none" strike="noStrike" kern="1200" dirty="0" err="1" smtClean="0">
                <a:solidFill>
                  <a:schemeClr val="tx1"/>
                </a:solidFill>
                <a:latin typeface="+mn-lt"/>
                <a:ea typeface="+mn-ea"/>
                <a:cs typeface="+mn-cs"/>
              </a:rPr>
              <a:t>kWc</a:t>
            </a:r>
            <a:r>
              <a:rPr lang="fr-FR" sz="1200" b="0" i="0" u="none" strike="noStrike" kern="1200" dirty="0" smtClean="0">
                <a:solidFill>
                  <a:schemeClr val="tx1"/>
                </a:solidFill>
                <a:latin typeface="+mn-lt"/>
                <a:ea typeface="+mn-ea"/>
                <a:cs typeface="+mn-cs"/>
              </a:rPr>
              <a:t>):</a:t>
            </a:r>
            <a:r>
              <a:rPr lang="fr-FR" dirty="0" smtClean="0"/>
              <a:t> </a:t>
            </a:r>
            <a:r>
              <a:rPr lang="fr-FR" sz="1200" b="0" i="0" u="none" strike="noStrike" kern="1200" dirty="0" smtClean="0">
                <a:solidFill>
                  <a:schemeClr val="tx1"/>
                </a:solidFill>
                <a:latin typeface="+mn-lt"/>
                <a:ea typeface="+mn-ea"/>
                <a:cs typeface="+mn-cs"/>
              </a:rPr>
              <a:t>4</a:t>
            </a:r>
            <a:r>
              <a:rPr lang="fr-FR" dirty="0" smtClean="0"/>
              <a:t> </a:t>
            </a:r>
            <a:r>
              <a:rPr lang="fr-FR" sz="1200" b="0" i="0" u="none" strike="noStrike" kern="1200" dirty="0" smtClean="0">
                <a:solidFill>
                  <a:schemeClr val="tx1"/>
                </a:solidFill>
                <a:latin typeface="+mn-lt"/>
                <a:ea typeface="+mn-ea"/>
                <a:cs typeface="+mn-cs"/>
              </a:rPr>
              <a:t>rendement panneaux:</a:t>
            </a:r>
            <a:r>
              <a:rPr lang="fr-FR" dirty="0" smtClean="0"/>
              <a:t> </a:t>
            </a:r>
            <a:r>
              <a:rPr lang="fr-FR" sz="1200" b="0" i="0" u="none" strike="noStrike" kern="1200" dirty="0" smtClean="0">
                <a:solidFill>
                  <a:schemeClr val="tx1"/>
                </a:solidFill>
                <a:latin typeface="+mn-lt"/>
                <a:ea typeface="+mn-ea"/>
                <a:cs typeface="+mn-cs"/>
              </a:rPr>
              <a:t>15%</a:t>
            </a:r>
            <a:r>
              <a:rPr lang="fr-FR" dirty="0" smtClean="0"/>
              <a:t> </a:t>
            </a:r>
            <a:r>
              <a:rPr lang="fr-FR" sz="1200" b="0" i="0" u="none" strike="noStrike" kern="1200" dirty="0" smtClean="0">
                <a:solidFill>
                  <a:schemeClr val="tx1"/>
                </a:solidFill>
                <a:latin typeface="+mn-lt"/>
                <a:ea typeface="+mn-ea"/>
                <a:cs typeface="+mn-cs"/>
              </a:rPr>
              <a:t>rendement global:</a:t>
            </a:r>
            <a:r>
              <a:rPr lang="fr-FR" dirty="0" smtClean="0"/>
              <a:t> </a:t>
            </a:r>
            <a:r>
              <a:rPr lang="fr-FR" sz="1200" b="0" i="0" u="none" strike="noStrike" kern="1200" dirty="0" smtClean="0">
                <a:solidFill>
                  <a:schemeClr val="tx1"/>
                </a:solidFill>
                <a:latin typeface="+mn-lt"/>
                <a:ea typeface="+mn-ea"/>
                <a:cs typeface="+mn-cs"/>
              </a:rPr>
              <a:t>12.3%</a:t>
            </a:r>
            <a:r>
              <a:rPr lang="fr-FR" dirty="0" smtClean="0"/>
              <a:t> </a:t>
            </a:r>
            <a:r>
              <a:rPr lang="fr-FR" sz="1200" b="0" i="0" u="none" strike="noStrike" kern="1200" dirty="0" smtClean="0">
                <a:solidFill>
                  <a:schemeClr val="tx1"/>
                </a:solidFill>
                <a:latin typeface="+mn-lt"/>
                <a:ea typeface="+mn-ea"/>
                <a:cs typeface="+mn-cs"/>
              </a:rPr>
              <a:t>surface (m²):</a:t>
            </a:r>
            <a:r>
              <a:rPr lang="fr-FR" dirty="0" smtClean="0"/>
              <a:t> </a:t>
            </a:r>
            <a:r>
              <a:rPr lang="fr-FR" sz="1200" b="0" i="0" u="none" strike="noStrike" kern="1200" dirty="0" smtClean="0">
                <a:solidFill>
                  <a:schemeClr val="tx1"/>
                </a:solidFill>
                <a:latin typeface="+mn-lt"/>
                <a:ea typeface="+mn-ea"/>
                <a:cs typeface="+mn-cs"/>
              </a:rPr>
              <a:t>26.6666667</a:t>
            </a:r>
            <a:r>
              <a:rPr lang="fr-FR" dirty="0" smtClean="0"/>
              <a:t> </a:t>
            </a:r>
            <a:r>
              <a:rPr lang="fr-FR" sz="1200" b="0" i="0" u="none" strike="noStrike" kern="1200" dirty="0" smtClean="0">
                <a:solidFill>
                  <a:schemeClr val="tx1"/>
                </a:solidFill>
                <a:latin typeface="+mn-lt"/>
                <a:ea typeface="+mn-ea"/>
                <a:cs typeface="+mn-cs"/>
              </a:rPr>
              <a:t>taille stockage (kWh):</a:t>
            </a:r>
            <a:r>
              <a:rPr lang="fr-FR" dirty="0" smtClean="0"/>
              <a:t> </a:t>
            </a:r>
            <a:r>
              <a:rPr lang="fr-FR" sz="1200" b="0" i="0" u="none" strike="noStrike" kern="1200" dirty="0" smtClean="0">
                <a:solidFill>
                  <a:schemeClr val="tx1"/>
                </a:solidFill>
                <a:latin typeface="+mn-lt"/>
                <a:ea typeface="+mn-ea"/>
                <a:cs typeface="+mn-cs"/>
              </a:rPr>
              <a:t>3.3</a:t>
            </a:r>
            <a:r>
              <a:rPr lang="fr-FR" dirty="0" smtClean="0"/>
              <a:t> </a:t>
            </a:r>
            <a:r>
              <a:rPr lang="fr-FR" sz="1200" b="0" i="0" u="none" strike="noStrike" kern="1200" dirty="0" smtClean="0">
                <a:solidFill>
                  <a:schemeClr val="tx1"/>
                </a:solidFill>
                <a:latin typeface="+mn-lt"/>
                <a:ea typeface="+mn-ea"/>
                <a:cs typeface="+mn-cs"/>
              </a:rPr>
              <a:t>seuil (kW):</a:t>
            </a:r>
            <a:r>
              <a:rPr lang="fr-FR" dirty="0" smtClean="0"/>
              <a:t> </a:t>
            </a:r>
            <a:r>
              <a:rPr lang="fr-FR" sz="1200" b="0" i="0" u="none" strike="noStrike" kern="1200" dirty="0" smtClean="0">
                <a:solidFill>
                  <a:schemeClr val="tx1"/>
                </a:solidFill>
                <a:latin typeface="+mn-lt"/>
                <a:ea typeface="+mn-ea"/>
                <a:cs typeface="+mn-cs"/>
              </a:rPr>
              <a:t>2.45</a:t>
            </a:r>
            <a:r>
              <a:rPr lang="fr-FR" dirty="0" smtClean="0"/>
              <a:t> </a:t>
            </a:r>
          </a:p>
        </p:txBody>
      </p:sp>
      <p:sp>
        <p:nvSpPr>
          <p:cNvPr id="4" name="Espace réservé du numéro de diapositive 3"/>
          <p:cNvSpPr>
            <a:spLocks noGrp="1"/>
          </p:cNvSpPr>
          <p:nvPr>
            <p:ph type="sldNum" sz="quarter" idx="10"/>
          </p:nvPr>
        </p:nvSpPr>
        <p:spPr/>
        <p:txBody>
          <a:bodyPr/>
          <a:lstStyle/>
          <a:p>
            <a:fld id="{B2BEE165-B28E-43DD-AD9B-C38514D778C8}" type="slidenum">
              <a:rPr lang="fr-FR" smtClean="0"/>
              <a:pPr/>
              <a:t>41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50845D-6148-3242-B285-4B7042069587}" type="slidenum">
              <a:rPr lang="en-US" sz="1200">
                <a:latin typeface="Calibri" charset="0"/>
              </a:rPr>
              <a:pPr eaLnBrk="1" hangingPunct="1"/>
              <a:t>16</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A2079D4F-6679-034F-95DB-63706DBEFFB2}" type="slidenum">
              <a:rPr lang="en-US"/>
              <a:pPr/>
              <a:t>28</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947" name="Rectangle 3"/>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Click to edit Master subtitle style</a:t>
            </a:r>
            <a:endParaRPr lang="en-US"/>
          </a:p>
        </p:txBody>
      </p:sp>
      <p:sp>
        <p:nvSpPr>
          <p:cNvPr id="4" name="Date Placeholder 3"/>
          <p:cNvSpPr>
            <a:spLocks noGrp="1"/>
          </p:cNvSpPr>
          <p:nvPr>
            <p:ph type="dt" sz="half" idx="10"/>
          </p:nvPr>
        </p:nvSpPr>
        <p:spPr/>
        <p:txBody>
          <a:bodyPr/>
          <a:lstStyle/>
          <a:p>
            <a:fld id="{49EB9C53-24DA-734B-8E14-EECF080619A1}" type="datetimeFigureOut">
              <a:rPr lang="en-US" smtClean="0"/>
              <a:t>01/09/2014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102665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fld id="{49EB9C53-24DA-734B-8E14-EECF080619A1}" type="datetimeFigureOut">
              <a:rPr lang="en-US" smtClean="0"/>
              <a:t>01/09/2014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112270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fld id="{49EB9C53-24DA-734B-8E14-EECF080619A1}" type="datetimeFigureOut">
              <a:rPr lang="en-US" smtClean="0"/>
              <a:t>01/09/2014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318452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1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idx="1"/>
          </p:nvPr>
        </p:nvSpPr>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10"/>
          </p:nvPr>
        </p:nvSpPr>
        <p:spPr/>
        <p:txBody>
          <a:bodyPr/>
          <a:lstStyle/>
          <a:p>
            <a:fld id="{49EB9C53-24DA-734B-8E14-EECF080619A1}" type="datetimeFigureOut">
              <a:rPr lang="en-US" smtClean="0"/>
              <a:t>01/09/2014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381373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Click to edit Master text styles</a:t>
            </a:r>
          </a:p>
        </p:txBody>
      </p:sp>
      <p:sp>
        <p:nvSpPr>
          <p:cNvPr id="4" name="Date Placeholder 3"/>
          <p:cNvSpPr>
            <a:spLocks noGrp="1"/>
          </p:cNvSpPr>
          <p:nvPr>
            <p:ph type="dt" sz="half" idx="10"/>
          </p:nvPr>
        </p:nvSpPr>
        <p:spPr/>
        <p:txBody>
          <a:bodyPr/>
          <a:lstStyle/>
          <a:p>
            <a:fld id="{49EB9C53-24DA-734B-8E14-EECF080619A1}" type="datetimeFigureOut">
              <a:rPr lang="en-US" smtClean="0"/>
              <a:t>01/09/2014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120718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Date Placeholder 4"/>
          <p:cNvSpPr>
            <a:spLocks noGrp="1"/>
          </p:cNvSpPr>
          <p:nvPr>
            <p:ph type="dt" sz="half" idx="10"/>
          </p:nvPr>
        </p:nvSpPr>
        <p:spPr/>
        <p:txBody>
          <a:bodyPr/>
          <a:lstStyle/>
          <a:p>
            <a:fld id="{49EB9C53-24DA-734B-8E14-EECF080619A1}" type="datetimeFigureOut">
              <a:rPr lang="en-US" smtClean="0"/>
              <a:t>01/09/2014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507743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7" name="Date Placeholder 6"/>
          <p:cNvSpPr>
            <a:spLocks noGrp="1"/>
          </p:cNvSpPr>
          <p:nvPr>
            <p:ph type="dt" sz="half" idx="10"/>
          </p:nvPr>
        </p:nvSpPr>
        <p:spPr/>
        <p:txBody>
          <a:bodyPr/>
          <a:lstStyle/>
          <a:p>
            <a:fld id="{49EB9C53-24DA-734B-8E14-EECF080619A1}" type="datetimeFigureOut">
              <a:rPr lang="en-US" smtClean="0"/>
              <a:t>01/09/2014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4130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Click to edit Master title style</a:t>
            </a:r>
            <a:endParaRPr lang="en-US"/>
          </a:p>
        </p:txBody>
      </p:sp>
      <p:sp>
        <p:nvSpPr>
          <p:cNvPr id="3" name="Date Placeholder 2"/>
          <p:cNvSpPr>
            <a:spLocks noGrp="1"/>
          </p:cNvSpPr>
          <p:nvPr>
            <p:ph type="dt" sz="half" idx="10"/>
          </p:nvPr>
        </p:nvSpPr>
        <p:spPr/>
        <p:txBody>
          <a:bodyPr/>
          <a:lstStyle/>
          <a:p>
            <a:fld id="{49EB9C53-24DA-734B-8E14-EECF080619A1}" type="datetimeFigureOut">
              <a:rPr lang="en-US" smtClean="0"/>
              <a:t>01/09/2014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232482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B9C53-24DA-734B-8E14-EECF080619A1}" type="datetimeFigureOut">
              <a:rPr lang="en-US" smtClean="0"/>
              <a:t>01/09/2014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176902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fld id="{49EB9C53-24DA-734B-8E14-EECF080619A1}" type="datetimeFigureOut">
              <a:rPr lang="en-US" smtClean="0"/>
              <a:t>01/09/2014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4010280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Click to edit Master text styles</a:t>
            </a:r>
          </a:p>
        </p:txBody>
      </p:sp>
      <p:sp>
        <p:nvSpPr>
          <p:cNvPr id="5" name="Date Placeholder 4"/>
          <p:cNvSpPr>
            <a:spLocks noGrp="1"/>
          </p:cNvSpPr>
          <p:nvPr>
            <p:ph type="dt" sz="half" idx="10"/>
          </p:nvPr>
        </p:nvSpPr>
        <p:spPr/>
        <p:txBody>
          <a:bodyPr/>
          <a:lstStyle/>
          <a:p>
            <a:fld id="{49EB9C53-24DA-734B-8E14-EECF080619A1}" type="datetimeFigureOut">
              <a:rPr lang="en-US" smtClean="0"/>
              <a:t>01/09/2014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AD73F-576E-3848-B4D4-822273C53C0F}" type="slidenum">
              <a:rPr lang="en-US" smtClean="0"/>
              <a:t>‹#›</a:t>
            </a:fld>
            <a:endParaRPr lang="en-US"/>
          </a:p>
        </p:txBody>
      </p:sp>
    </p:spTree>
    <p:extLst>
      <p:ext uri="{BB962C8B-B14F-4D97-AF65-F5344CB8AC3E}">
        <p14:creationId xmlns:p14="http://schemas.microsoft.com/office/powerpoint/2010/main" val="11323139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B9C53-24DA-734B-8E14-EECF080619A1}" type="datetimeFigureOut">
              <a:rPr lang="en-US" smtClean="0"/>
              <a:t>01/09/2014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AD73F-576E-3848-B4D4-822273C53C0F}" type="slidenum">
              <a:rPr lang="en-US" smtClean="0"/>
              <a:t>‹#›</a:t>
            </a:fld>
            <a:endParaRPr lang="en-US"/>
          </a:p>
        </p:txBody>
      </p:sp>
    </p:spTree>
    <p:extLst>
      <p:ext uri="{BB962C8B-B14F-4D97-AF65-F5344CB8AC3E}">
        <p14:creationId xmlns:p14="http://schemas.microsoft.com/office/powerpoint/2010/main" val="1539853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hyperlink" Target="http://go2.wordpress.com/?id=725X1342&amp;site=saberlibre.wordpress.com&amp;url=http://saberlibre.files.wordpress.com/2008/10/threemileislandreactor.jpg&amp;sref=http://saberlibre.wordpress.com/2008/10/06/la-caja-de-pandora-de-la-energia-nuclear-%C2%BFtambien-en-venezuela/" TargetMode="External"/><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png"/><Relationship Id="rId9"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1" Type="http://schemas.openxmlformats.org/officeDocument/2006/relationships/image" Target="../media/image35.wmf"/><Relationship Id="rId12" Type="http://schemas.openxmlformats.org/officeDocument/2006/relationships/oleObject" Target="../embeddings/oleObject6.bin"/><Relationship Id="rId13" Type="http://schemas.openxmlformats.org/officeDocument/2006/relationships/image" Target="../media/image36.wmf"/><Relationship Id="rId14" Type="http://schemas.openxmlformats.org/officeDocument/2006/relationships/oleObject" Target="../embeddings/oleObject7.bin"/><Relationship Id="rId15" Type="http://schemas.openxmlformats.org/officeDocument/2006/relationships/image" Target="../media/image37.wmf"/><Relationship Id="rId16" Type="http://schemas.openxmlformats.org/officeDocument/2006/relationships/image" Target="../media/image38.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32.wmf"/><Relationship Id="rId5" Type="http://schemas.openxmlformats.org/officeDocument/2006/relationships/oleObject" Target="../embeddings/oleObject2.bin"/><Relationship Id="rId6" Type="http://schemas.openxmlformats.org/officeDocument/2006/relationships/image" Target="../media/image33.wmf"/><Relationship Id="rId7" Type="http://schemas.openxmlformats.org/officeDocument/2006/relationships/oleObject" Target="../embeddings/oleObject3.bin"/><Relationship Id="rId8" Type="http://schemas.openxmlformats.org/officeDocument/2006/relationships/oleObject" Target="../embeddings/oleObject4.bin"/><Relationship Id="rId9" Type="http://schemas.openxmlformats.org/officeDocument/2006/relationships/image" Target="../media/image34.wmf"/><Relationship Id="rId10"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emf"/><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openxmlformats.org/officeDocument/2006/relationships/hyperlink" Target="http://www.theverge.com/2014/8/13/5999933/robots-taking-jobs-video"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
            </a:r>
            <a:br>
              <a:rPr lang="en-US" dirty="0" smtClean="0">
                <a:solidFill>
                  <a:srgbClr val="0000FF"/>
                </a:solidFill>
              </a:rPr>
            </a:br>
            <a:r>
              <a:rPr lang="en-US" dirty="0">
                <a:solidFill>
                  <a:srgbClr val="0000FF"/>
                </a:solidFill>
              </a:rPr>
              <a:t/>
            </a:r>
            <a:br>
              <a:rPr lang="en-US" dirty="0">
                <a:solidFill>
                  <a:srgbClr val="0000FF"/>
                </a:solidFill>
              </a:rPr>
            </a:br>
            <a:r>
              <a:rPr lang="en-US" dirty="0" smtClean="0">
                <a:solidFill>
                  <a:srgbClr val="0000FF"/>
                </a:solidFill>
              </a:rPr>
              <a:t>3 “Game Changers”</a:t>
            </a:r>
            <a:endParaRPr lang="en-US" dirty="0">
              <a:solidFill>
                <a:srgbClr val="0000FF"/>
              </a:solidFill>
            </a:endParaRPr>
          </a:p>
        </p:txBody>
      </p:sp>
      <p:sp>
        <p:nvSpPr>
          <p:cNvPr id="3" name="Content Placeholder 2"/>
          <p:cNvSpPr>
            <a:spLocks noGrp="1"/>
          </p:cNvSpPr>
          <p:nvPr>
            <p:ph idx="1"/>
          </p:nvPr>
        </p:nvSpPr>
        <p:spPr>
          <a:xfrm>
            <a:off x="457200" y="2207618"/>
            <a:ext cx="8229600" cy="4525963"/>
          </a:xfrm>
        </p:spPr>
        <p:txBody>
          <a:bodyPr/>
          <a:lstStyle/>
          <a:p>
            <a:pPr marL="0" indent="0">
              <a:buNone/>
            </a:pPr>
            <a:r>
              <a:rPr lang="en-US" dirty="0" smtClean="0"/>
              <a:t>1- </a:t>
            </a:r>
            <a:r>
              <a:rPr lang="en-US" dirty="0" smtClean="0"/>
              <a:t>Change </a:t>
            </a:r>
            <a:r>
              <a:rPr lang="en-US" dirty="0" smtClean="0"/>
              <a:t>in </a:t>
            </a:r>
            <a:r>
              <a:rPr lang="en-US" dirty="0" smtClean="0">
                <a:solidFill>
                  <a:srgbClr val="0000FF"/>
                </a:solidFill>
              </a:rPr>
              <a:t>Demography</a:t>
            </a:r>
            <a:r>
              <a:rPr lang="en-US" dirty="0" smtClean="0"/>
              <a:t> (we are getting older)</a:t>
            </a:r>
          </a:p>
          <a:p>
            <a:pPr marL="0" indent="0">
              <a:buNone/>
            </a:pPr>
            <a:endParaRPr lang="en-US" dirty="0"/>
          </a:p>
          <a:p>
            <a:pPr marL="0" indent="0">
              <a:buNone/>
            </a:pPr>
            <a:r>
              <a:rPr lang="en-US" dirty="0"/>
              <a:t>2- The </a:t>
            </a:r>
            <a:r>
              <a:rPr lang="en-US" dirty="0">
                <a:solidFill>
                  <a:srgbClr val="0000FF"/>
                </a:solidFill>
              </a:rPr>
              <a:t>S</a:t>
            </a:r>
            <a:r>
              <a:rPr lang="en-US" dirty="0" smtClean="0">
                <a:solidFill>
                  <a:srgbClr val="0000FF"/>
                </a:solidFill>
              </a:rPr>
              <a:t>cientific and Technological </a:t>
            </a:r>
            <a:r>
              <a:rPr lang="en-US" dirty="0" smtClean="0"/>
              <a:t>revolution</a:t>
            </a:r>
          </a:p>
          <a:p>
            <a:pPr marL="0" indent="0">
              <a:buNone/>
            </a:pPr>
            <a:endParaRPr lang="en-US" dirty="0" smtClean="0"/>
          </a:p>
          <a:p>
            <a:pPr marL="0" indent="0">
              <a:buNone/>
            </a:pPr>
            <a:r>
              <a:rPr lang="en-US" dirty="0"/>
              <a:t>3- </a:t>
            </a:r>
            <a:r>
              <a:rPr lang="en-US" dirty="0" smtClean="0"/>
              <a:t>Environmental </a:t>
            </a:r>
            <a:r>
              <a:rPr lang="en-US" dirty="0"/>
              <a:t>disruption, namely </a:t>
            </a:r>
            <a:r>
              <a:rPr lang="en-US" dirty="0">
                <a:solidFill>
                  <a:srgbClr val="FF0000"/>
                </a:solidFill>
              </a:rPr>
              <a:t>Climate Change</a:t>
            </a:r>
            <a:r>
              <a:rPr lang="en-US" dirty="0"/>
              <a:t>, loss of </a:t>
            </a:r>
            <a:r>
              <a:rPr lang="en-US" dirty="0">
                <a:solidFill>
                  <a:srgbClr val="FF0000"/>
                </a:solidFill>
              </a:rPr>
              <a:t>Biodiversity</a:t>
            </a:r>
            <a:r>
              <a:rPr lang="en-US" dirty="0"/>
              <a:t>, pollution of the </a:t>
            </a:r>
            <a:r>
              <a:rPr lang="en-US" dirty="0">
                <a:solidFill>
                  <a:srgbClr val="FF0000"/>
                </a:solidFill>
              </a:rPr>
              <a:t>Sea</a:t>
            </a:r>
          </a:p>
          <a:p>
            <a:pPr marL="0" indent="0">
              <a:buNone/>
            </a:pPr>
            <a:endParaRPr lang="en-US" dirty="0"/>
          </a:p>
          <a:p>
            <a:pPr marL="0" indent="0">
              <a:buNone/>
            </a:pPr>
            <a:endParaRPr lang="en-US" dirty="0" smtClean="0"/>
          </a:p>
        </p:txBody>
      </p:sp>
      <p:pic>
        <p:nvPicPr>
          <p:cNvPr id="4" name="Picture 3" descr="imgLoa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944" y="0"/>
            <a:ext cx="2416055" cy="1220971"/>
          </a:xfrm>
          <a:prstGeom prst="rect">
            <a:avLst/>
          </a:prstGeom>
        </p:spPr>
      </p:pic>
      <p:sp>
        <p:nvSpPr>
          <p:cNvPr id="6" name="TextBox 5"/>
          <p:cNvSpPr txBox="1"/>
          <p:nvPr/>
        </p:nvSpPr>
        <p:spPr>
          <a:xfrm>
            <a:off x="6319430" y="6384364"/>
            <a:ext cx="2367370" cy="307777"/>
          </a:xfrm>
          <a:prstGeom prst="rect">
            <a:avLst/>
          </a:prstGeom>
          <a:noFill/>
        </p:spPr>
        <p:txBody>
          <a:bodyPr wrap="square" rtlCol="0">
            <a:spAutoFit/>
          </a:bodyPr>
          <a:lstStyle/>
          <a:p>
            <a:r>
              <a:rPr lang="en-US" sz="1400" dirty="0" smtClean="0">
                <a:latin typeface="Bookman Old Style"/>
                <a:cs typeface="Bookman Old Style"/>
              </a:rPr>
              <a:t>Carlos Pimenta</a:t>
            </a:r>
            <a:endParaRPr lang="en-US" sz="1400" dirty="0">
              <a:latin typeface="Bookman Old Style"/>
              <a:cs typeface="Bookman Old Style"/>
            </a:endParaRPr>
          </a:p>
        </p:txBody>
      </p:sp>
    </p:spTree>
    <p:extLst>
      <p:ext uri="{BB962C8B-B14F-4D97-AF65-F5344CB8AC3E}">
        <p14:creationId xmlns:p14="http://schemas.microsoft.com/office/powerpoint/2010/main" val="212114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267" y="281689"/>
            <a:ext cx="8229600" cy="792097"/>
          </a:xfrm>
          <a:prstGeom prst="rect">
            <a:avLst/>
          </a:prstGeom>
        </p:spPr>
        <p:txBody>
          <a:bodyPr vert="horz" wrap="square" lIns="0" tIns="0" rIns="0" bIns="0" rtlCol="0">
            <a:spAutoFit/>
          </a:bodyPr>
          <a:lstStyle/>
          <a:p>
            <a:pPr marL="118745" marR="5080">
              <a:lnSpc>
                <a:spcPts val="3020"/>
              </a:lnSpc>
            </a:pPr>
            <a:r>
              <a:rPr sz="3200" dirty="0"/>
              <a:t>A</a:t>
            </a:r>
            <a:r>
              <a:rPr sz="3200" spc="-10" dirty="0"/>
              <a:t> </a:t>
            </a:r>
            <a:r>
              <a:rPr sz="3200" dirty="0"/>
              <a:t>po</a:t>
            </a:r>
            <a:r>
              <a:rPr sz="3200" spc="-10" dirty="0"/>
              <a:t>l</a:t>
            </a:r>
            <a:r>
              <a:rPr sz="3200" dirty="0"/>
              <a:t>í</a:t>
            </a:r>
            <a:r>
              <a:rPr sz="3200" spc="-10" dirty="0"/>
              <a:t>t</a:t>
            </a:r>
            <a:r>
              <a:rPr sz="3200" dirty="0"/>
              <a:t>ica </a:t>
            </a:r>
            <a:r>
              <a:rPr sz="3200" spc="-5" dirty="0"/>
              <a:t>e</a:t>
            </a:r>
            <a:r>
              <a:rPr sz="3200" spc="-10" dirty="0"/>
              <a:t>n</a:t>
            </a:r>
            <a:r>
              <a:rPr sz="3200" spc="-5" dirty="0"/>
              <a:t>ergét</a:t>
            </a:r>
            <a:r>
              <a:rPr sz="3200" spc="-10" dirty="0"/>
              <a:t>i</a:t>
            </a:r>
            <a:r>
              <a:rPr sz="3200" spc="-5" dirty="0"/>
              <a:t>c</a:t>
            </a:r>
            <a:r>
              <a:rPr sz="3200" dirty="0"/>
              <a:t>a</a:t>
            </a:r>
            <a:r>
              <a:rPr sz="3200" spc="20" dirty="0"/>
              <a:t> </a:t>
            </a:r>
            <a:r>
              <a:rPr sz="3200" dirty="0" smtClean="0"/>
              <a:t>tem</a:t>
            </a:r>
            <a:r>
              <a:rPr lang="pt-PT" sz="3200" dirty="0" smtClean="0"/>
              <a:t> </a:t>
            </a:r>
            <a:r>
              <a:rPr sz="3200" dirty="0" smtClean="0"/>
              <a:t>de</a:t>
            </a:r>
            <a:r>
              <a:rPr sz="3200" spc="20" dirty="0" smtClean="0"/>
              <a:t> </a:t>
            </a:r>
            <a:r>
              <a:rPr sz="3200" spc="-5" dirty="0"/>
              <a:t>conside</a:t>
            </a:r>
            <a:r>
              <a:rPr sz="3200" dirty="0"/>
              <a:t>rar </a:t>
            </a:r>
            <a:r>
              <a:rPr lang="pt-PT" sz="3200" dirty="0" smtClean="0"/>
              <a:t>vários </a:t>
            </a:r>
            <a:r>
              <a:rPr lang="pt-PT" sz="3200" spc="-5" dirty="0" smtClean="0"/>
              <a:t>objectivos</a:t>
            </a:r>
            <a:endParaRPr sz="3200" dirty="0"/>
          </a:p>
        </p:txBody>
      </p:sp>
      <p:sp>
        <p:nvSpPr>
          <p:cNvPr id="3" name="object 3"/>
          <p:cNvSpPr/>
          <p:nvPr/>
        </p:nvSpPr>
        <p:spPr>
          <a:xfrm>
            <a:off x="5417703" y="4255514"/>
            <a:ext cx="3445411" cy="1277561"/>
          </a:xfrm>
          <a:custGeom>
            <a:avLst/>
            <a:gdLst/>
            <a:ahLst/>
            <a:cxnLst/>
            <a:rect l="l" t="t" r="r" b="b"/>
            <a:pathLst>
              <a:path w="3732529" h="1127760">
                <a:moveTo>
                  <a:pt x="3545078" y="0"/>
                </a:moveTo>
                <a:lnTo>
                  <a:pt x="186944" y="0"/>
                </a:lnTo>
                <a:lnTo>
                  <a:pt x="171611" y="619"/>
                </a:lnTo>
                <a:lnTo>
                  <a:pt x="127853" y="9530"/>
                </a:lnTo>
                <a:lnTo>
                  <a:pt x="88467" y="28007"/>
                </a:lnTo>
                <a:lnTo>
                  <a:pt x="54752" y="54752"/>
                </a:lnTo>
                <a:lnTo>
                  <a:pt x="28007" y="88467"/>
                </a:lnTo>
                <a:lnTo>
                  <a:pt x="9530" y="127853"/>
                </a:lnTo>
                <a:lnTo>
                  <a:pt x="619" y="171611"/>
                </a:lnTo>
                <a:lnTo>
                  <a:pt x="0" y="186943"/>
                </a:lnTo>
                <a:lnTo>
                  <a:pt x="0" y="940434"/>
                </a:lnTo>
                <a:lnTo>
                  <a:pt x="5432" y="985361"/>
                </a:lnTo>
                <a:lnTo>
                  <a:pt x="20865" y="1026348"/>
                </a:lnTo>
                <a:lnTo>
                  <a:pt x="44999" y="1062098"/>
                </a:lnTo>
                <a:lnTo>
                  <a:pt x="76535" y="1091310"/>
                </a:lnTo>
                <a:lnTo>
                  <a:pt x="114174" y="1112688"/>
                </a:lnTo>
                <a:lnTo>
                  <a:pt x="156619" y="1124932"/>
                </a:lnTo>
                <a:lnTo>
                  <a:pt x="186944" y="1127378"/>
                </a:lnTo>
                <a:lnTo>
                  <a:pt x="3545078" y="1127378"/>
                </a:lnTo>
                <a:lnTo>
                  <a:pt x="3590004" y="1121946"/>
                </a:lnTo>
                <a:lnTo>
                  <a:pt x="3630991" y="1106513"/>
                </a:lnTo>
                <a:lnTo>
                  <a:pt x="3666741" y="1082379"/>
                </a:lnTo>
                <a:lnTo>
                  <a:pt x="3695954" y="1050843"/>
                </a:lnTo>
                <a:lnTo>
                  <a:pt x="3717331" y="1013204"/>
                </a:lnTo>
                <a:lnTo>
                  <a:pt x="3729575" y="970759"/>
                </a:lnTo>
                <a:lnTo>
                  <a:pt x="3732022" y="940434"/>
                </a:lnTo>
                <a:lnTo>
                  <a:pt x="3732022" y="186943"/>
                </a:lnTo>
                <a:lnTo>
                  <a:pt x="3726589" y="142017"/>
                </a:lnTo>
                <a:lnTo>
                  <a:pt x="3711156" y="101030"/>
                </a:lnTo>
                <a:lnTo>
                  <a:pt x="3687022" y="65280"/>
                </a:lnTo>
                <a:lnTo>
                  <a:pt x="3655486" y="36067"/>
                </a:lnTo>
                <a:lnTo>
                  <a:pt x="3617847" y="14690"/>
                </a:lnTo>
                <a:lnTo>
                  <a:pt x="3575402" y="2446"/>
                </a:lnTo>
                <a:lnTo>
                  <a:pt x="3545078" y="0"/>
                </a:lnTo>
                <a:close/>
              </a:path>
            </a:pathLst>
          </a:custGeom>
          <a:solidFill>
            <a:srgbClr val="F1F1F1"/>
          </a:solidFill>
        </p:spPr>
        <p:txBody>
          <a:bodyPr wrap="square" lIns="0" tIns="0" rIns="0" bIns="0" rtlCol="0"/>
          <a:lstStyle/>
          <a:p>
            <a:endParaRPr/>
          </a:p>
        </p:txBody>
      </p:sp>
      <p:sp>
        <p:nvSpPr>
          <p:cNvPr id="4" name="object 4"/>
          <p:cNvSpPr txBox="1"/>
          <p:nvPr/>
        </p:nvSpPr>
        <p:spPr>
          <a:xfrm>
            <a:off x="5503542" y="4212843"/>
            <a:ext cx="3087272" cy="1320233"/>
          </a:xfrm>
          <a:prstGeom prst="rect">
            <a:avLst/>
          </a:prstGeom>
        </p:spPr>
        <p:txBody>
          <a:bodyPr vert="horz" wrap="square" lIns="0" tIns="0" rIns="0" bIns="0" rtlCol="0">
            <a:spAutoFit/>
          </a:bodyPr>
          <a:lstStyle/>
          <a:p>
            <a:pPr marL="193675" indent="-180975">
              <a:lnSpc>
                <a:spcPct val="100000"/>
              </a:lnSpc>
              <a:buFont typeface="Calibri"/>
              <a:buChar char="•"/>
              <a:tabLst>
                <a:tab pos="194310" algn="l"/>
              </a:tabLst>
            </a:pPr>
            <a:r>
              <a:rPr sz="1300" spc="-30" dirty="0">
                <a:latin typeface="Calibri"/>
                <a:cs typeface="Calibri"/>
              </a:rPr>
              <a:t>R</a:t>
            </a:r>
            <a:r>
              <a:rPr sz="1300" spc="-10" dirty="0">
                <a:latin typeface="Calibri"/>
                <a:cs typeface="Calibri"/>
              </a:rPr>
              <a:t>ed</a:t>
            </a:r>
            <a:r>
              <a:rPr sz="1300" spc="-15" dirty="0">
                <a:latin typeface="Calibri"/>
                <a:cs typeface="Calibri"/>
              </a:rPr>
              <a:t>u</a:t>
            </a:r>
            <a:r>
              <a:rPr sz="1300" spc="-5" dirty="0">
                <a:latin typeface="Calibri"/>
                <a:cs typeface="Calibri"/>
              </a:rPr>
              <a:t>zir </a:t>
            </a:r>
            <a:r>
              <a:rPr sz="1300" spc="-15" dirty="0">
                <a:latin typeface="Calibri"/>
                <a:cs typeface="Calibri"/>
              </a:rPr>
              <a:t>d</a:t>
            </a:r>
            <a:r>
              <a:rPr sz="1300" spc="-5" dirty="0">
                <a:latin typeface="Calibri"/>
                <a:cs typeface="Calibri"/>
              </a:rPr>
              <a:t>e</a:t>
            </a:r>
            <a:r>
              <a:rPr sz="1300" spc="-15" dirty="0">
                <a:latin typeface="Calibri"/>
                <a:cs typeface="Calibri"/>
              </a:rPr>
              <a:t>p</a:t>
            </a:r>
            <a:r>
              <a:rPr sz="1300" spc="-5" dirty="0">
                <a:latin typeface="Calibri"/>
                <a:cs typeface="Calibri"/>
              </a:rPr>
              <a:t>e</a:t>
            </a:r>
            <a:r>
              <a:rPr sz="1300" spc="-15" dirty="0">
                <a:latin typeface="Calibri"/>
                <a:cs typeface="Calibri"/>
              </a:rPr>
              <a:t>n</a:t>
            </a:r>
            <a:r>
              <a:rPr sz="1300" spc="-5" dirty="0">
                <a:latin typeface="Calibri"/>
                <a:cs typeface="Calibri"/>
              </a:rPr>
              <a:t>d</a:t>
            </a:r>
            <a:r>
              <a:rPr sz="1300" spc="-10" dirty="0">
                <a:latin typeface="Calibri"/>
                <a:cs typeface="Calibri"/>
              </a:rPr>
              <a:t>ência</a:t>
            </a:r>
            <a:r>
              <a:rPr sz="1300" spc="30" dirty="0">
                <a:latin typeface="Calibri"/>
                <a:cs typeface="Calibri"/>
              </a:rPr>
              <a:t> </a:t>
            </a:r>
            <a:r>
              <a:rPr sz="1300" spc="-10" dirty="0">
                <a:latin typeface="Calibri"/>
                <a:cs typeface="Calibri"/>
              </a:rPr>
              <a:t>ener</a:t>
            </a:r>
            <a:r>
              <a:rPr sz="1300" spc="-20" dirty="0">
                <a:latin typeface="Calibri"/>
                <a:cs typeface="Calibri"/>
              </a:rPr>
              <a:t>gé</a:t>
            </a:r>
            <a:r>
              <a:rPr sz="1300" spc="-5" dirty="0">
                <a:latin typeface="Calibri"/>
                <a:cs typeface="Calibri"/>
              </a:rPr>
              <a:t>ti</a:t>
            </a:r>
            <a:r>
              <a:rPr sz="1300" spc="-20" dirty="0">
                <a:latin typeface="Calibri"/>
                <a:cs typeface="Calibri"/>
              </a:rPr>
              <a:t>c</a:t>
            </a:r>
            <a:r>
              <a:rPr sz="1300" spc="-10" dirty="0">
                <a:latin typeface="Calibri"/>
                <a:cs typeface="Calibri"/>
              </a:rPr>
              <a:t>a</a:t>
            </a:r>
            <a:endParaRPr sz="1300" dirty="0">
              <a:latin typeface="Calibri"/>
              <a:cs typeface="Calibri"/>
            </a:endParaRPr>
          </a:p>
          <a:p>
            <a:pPr marL="193675" indent="-180975">
              <a:lnSpc>
                <a:spcPct val="100000"/>
              </a:lnSpc>
              <a:spcBef>
                <a:spcPts val="315"/>
              </a:spcBef>
              <a:buFont typeface="Calibri"/>
              <a:buChar char="•"/>
              <a:tabLst>
                <a:tab pos="194310" algn="l"/>
              </a:tabLst>
            </a:pPr>
            <a:r>
              <a:rPr sz="1300" spc="-20" dirty="0">
                <a:latin typeface="Calibri"/>
                <a:cs typeface="Calibri"/>
              </a:rPr>
              <a:t>D</a:t>
            </a:r>
            <a:r>
              <a:rPr sz="1300" spc="-5" dirty="0">
                <a:latin typeface="Calibri"/>
                <a:cs typeface="Calibri"/>
              </a:rPr>
              <a:t>i</a:t>
            </a:r>
            <a:r>
              <a:rPr sz="1300" spc="-20" dirty="0">
                <a:latin typeface="Calibri"/>
                <a:cs typeface="Calibri"/>
              </a:rPr>
              <a:t>v</a:t>
            </a:r>
            <a:r>
              <a:rPr sz="1300" spc="-10" dirty="0">
                <a:latin typeface="Calibri"/>
                <a:cs typeface="Calibri"/>
              </a:rPr>
              <a:t>e</a:t>
            </a:r>
            <a:r>
              <a:rPr sz="1300" spc="-25" dirty="0">
                <a:latin typeface="Calibri"/>
                <a:cs typeface="Calibri"/>
              </a:rPr>
              <a:t>r</a:t>
            </a:r>
            <a:r>
              <a:rPr sz="1300" spc="-10" dirty="0">
                <a:latin typeface="Calibri"/>
                <a:cs typeface="Calibri"/>
              </a:rPr>
              <a:t>sificar</a:t>
            </a:r>
            <a:r>
              <a:rPr sz="1300" spc="25" dirty="0">
                <a:latin typeface="Calibri"/>
                <a:cs typeface="Calibri"/>
              </a:rPr>
              <a:t> </a:t>
            </a:r>
            <a:r>
              <a:rPr sz="1300" spc="-10" dirty="0">
                <a:latin typeface="Calibri"/>
                <a:cs typeface="Calibri"/>
              </a:rPr>
              <a:t>mix</a:t>
            </a:r>
            <a:r>
              <a:rPr sz="1300" spc="5" dirty="0">
                <a:latin typeface="Calibri"/>
                <a:cs typeface="Calibri"/>
              </a:rPr>
              <a:t> </a:t>
            </a:r>
            <a:r>
              <a:rPr sz="1300" spc="-10" dirty="0">
                <a:latin typeface="Calibri"/>
                <a:cs typeface="Calibri"/>
              </a:rPr>
              <a:t>ener</a:t>
            </a:r>
            <a:r>
              <a:rPr sz="1300" spc="-20" dirty="0">
                <a:latin typeface="Calibri"/>
                <a:cs typeface="Calibri"/>
              </a:rPr>
              <a:t>gé</a:t>
            </a:r>
            <a:r>
              <a:rPr sz="1300" spc="-5" dirty="0">
                <a:latin typeface="Calibri"/>
                <a:cs typeface="Calibri"/>
              </a:rPr>
              <a:t>ti</a:t>
            </a:r>
            <a:r>
              <a:rPr sz="1300" spc="-20" dirty="0">
                <a:latin typeface="Calibri"/>
                <a:cs typeface="Calibri"/>
              </a:rPr>
              <a:t>c</a:t>
            </a:r>
            <a:r>
              <a:rPr sz="1300" spc="-10" dirty="0">
                <a:latin typeface="Calibri"/>
                <a:cs typeface="Calibri"/>
              </a:rPr>
              <a:t>o</a:t>
            </a:r>
            <a:endParaRPr sz="1300" dirty="0">
              <a:latin typeface="Calibri"/>
              <a:cs typeface="Calibri"/>
            </a:endParaRPr>
          </a:p>
          <a:p>
            <a:pPr marL="193675" indent="-180975">
              <a:lnSpc>
                <a:spcPct val="100000"/>
              </a:lnSpc>
              <a:spcBef>
                <a:spcPts val="310"/>
              </a:spcBef>
              <a:buFont typeface="Calibri"/>
              <a:buChar char="•"/>
              <a:tabLst>
                <a:tab pos="194310" algn="l"/>
              </a:tabLst>
            </a:pPr>
            <a:r>
              <a:rPr sz="1300" spc="-5" dirty="0">
                <a:latin typeface="Calibri"/>
                <a:cs typeface="Calibri"/>
              </a:rPr>
              <a:t>Criar</a:t>
            </a:r>
            <a:r>
              <a:rPr sz="1300" spc="-15" dirty="0">
                <a:latin typeface="Calibri"/>
                <a:cs typeface="Calibri"/>
              </a:rPr>
              <a:t> </a:t>
            </a:r>
            <a:r>
              <a:rPr sz="1300" spc="-10" dirty="0">
                <a:latin typeface="Calibri"/>
                <a:cs typeface="Calibri"/>
              </a:rPr>
              <a:t>me</a:t>
            </a:r>
            <a:r>
              <a:rPr sz="1300" spc="-20" dirty="0">
                <a:latin typeface="Calibri"/>
                <a:cs typeface="Calibri"/>
              </a:rPr>
              <a:t>c</a:t>
            </a:r>
            <a:r>
              <a:rPr sz="1300" spc="-10" dirty="0">
                <a:latin typeface="Calibri"/>
                <a:cs typeface="Calibri"/>
              </a:rPr>
              <a:t>anis</a:t>
            </a:r>
            <a:r>
              <a:rPr sz="1300" spc="-15" dirty="0">
                <a:latin typeface="Calibri"/>
                <a:cs typeface="Calibri"/>
              </a:rPr>
              <a:t>mo</a:t>
            </a:r>
            <a:r>
              <a:rPr sz="1300" spc="-5" dirty="0">
                <a:latin typeface="Calibri"/>
                <a:cs typeface="Calibri"/>
              </a:rPr>
              <a:t>s</a:t>
            </a:r>
            <a:r>
              <a:rPr sz="1300" spc="35" dirty="0">
                <a:latin typeface="Calibri"/>
                <a:cs typeface="Calibri"/>
              </a:rPr>
              <a:t> </a:t>
            </a:r>
            <a:r>
              <a:rPr sz="1300" spc="-15" dirty="0">
                <a:latin typeface="Calibri"/>
                <a:cs typeface="Calibri"/>
              </a:rPr>
              <a:t>p</a:t>
            </a:r>
            <a:r>
              <a:rPr sz="1300" spc="-5" dirty="0">
                <a:latin typeface="Calibri"/>
                <a:cs typeface="Calibri"/>
              </a:rPr>
              <a:t>a</a:t>
            </a:r>
            <a:r>
              <a:rPr sz="1300" spc="-30" dirty="0">
                <a:latin typeface="Calibri"/>
                <a:cs typeface="Calibri"/>
              </a:rPr>
              <a:t>r</a:t>
            </a:r>
            <a:r>
              <a:rPr sz="1300" spc="-10" dirty="0">
                <a:latin typeface="Calibri"/>
                <a:cs typeface="Calibri"/>
              </a:rPr>
              <a:t>a</a:t>
            </a:r>
            <a:r>
              <a:rPr sz="1300" spc="5" dirty="0">
                <a:latin typeface="Calibri"/>
                <a:cs typeface="Calibri"/>
              </a:rPr>
              <a:t> </a:t>
            </a:r>
            <a:r>
              <a:rPr sz="1300" spc="-15" dirty="0">
                <a:latin typeface="Calibri"/>
                <a:cs typeface="Calibri"/>
              </a:rPr>
              <a:t>p</a:t>
            </a:r>
            <a:r>
              <a:rPr sz="1300" spc="-25" dirty="0">
                <a:latin typeface="Calibri"/>
                <a:cs typeface="Calibri"/>
              </a:rPr>
              <a:t>r</a:t>
            </a:r>
            <a:r>
              <a:rPr sz="1300" spc="-15" dirty="0">
                <a:latin typeface="Calibri"/>
                <a:cs typeface="Calibri"/>
              </a:rPr>
              <a:t>omo</a:t>
            </a:r>
            <a:r>
              <a:rPr sz="1300" spc="-25" dirty="0">
                <a:latin typeface="Calibri"/>
                <a:cs typeface="Calibri"/>
              </a:rPr>
              <a:t>v</a:t>
            </a:r>
            <a:r>
              <a:rPr sz="1300" spc="-10" dirty="0">
                <a:latin typeface="Calibri"/>
                <a:cs typeface="Calibri"/>
              </a:rPr>
              <a:t>er</a:t>
            </a:r>
            <a:r>
              <a:rPr sz="1300" spc="10" dirty="0">
                <a:latin typeface="Calibri"/>
                <a:cs typeface="Calibri"/>
              </a:rPr>
              <a:t> </a:t>
            </a:r>
            <a:r>
              <a:rPr sz="1300" spc="-5" dirty="0">
                <a:latin typeface="Calibri"/>
                <a:cs typeface="Calibri"/>
              </a:rPr>
              <a:t>i</a:t>
            </a:r>
            <a:r>
              <a:rPr sz="1300" spc="-30" dirty="0">
                <a:latin typeface="Calibri"/>
                <a:cs typeface="Calibri"/>
              </a:rPr>
              <a:t>n</a:t>
            </a:r>
            <a:r>
              <a:rPr sz="1300" spc="-20" dirty="0">
                <a:latin typeface="Calibri"/>
                <a:cs typeface="Calibri"/>
              </a:rPr>
              <a:t>v</a:t>
            </a:r>
            <a:r>
              <a:rPr sz="1300" spc="-10" dirty="0">
                <a:latin typeface="Calibri"/>
                <a:cs typeface="Calibri"/>
              </a:rPr>
              <a:t>e</a:t>
            </a:r>
            <a:r>
              <a:rPr sz="1300" spc="-20" dirty="0">
                <a:latin typeface="Calibri"/>
                <a:cs typeface="Calibri"/>
              </a:rPr>
              <a:t>s</a:t>
            </a:r>
            <a:r>
              <a:rPr sz="1300" spc="-10" dirty="0">
                <a:latin typeface="Calibri"/>
                <a:cs typeface="Calibri"/>
              </a:rPr>
              <a:t>time</a:t>
            </a:r>
            <a:r>
              <a:rPr sz="1300" spc="-20" dirty="0">
                <a:latin typeface="Calibri"/>
                <a:cs typeface="Calibri"/>
              </a:rPr>
              <a:t>nt</a:t>
            </a:r>
            <a:r>
              <a:rPr sz="1300" spc="-10" dirty="0">
                <a:latin typeface="Calibri"/>
                <a:cs typeface="Calibri"/>
              </a:rPr>
              <a:t>o</a:t>
            </a:r>
            <a:endParaRPr sz="1300" dirty="0">
              <a:latin typeface="Calibri"/>
              <a:cs typeface="Calibri"/>
            </a:endParaRPr>
          </a:p>
          <a:p>
            <a:pPr marL="193675" indent="-180975">
              <a:lnSpc>
                <a:spcPct val="100000"/>
              </a:lnSpc>
              <a:spcBef>
                <a:spcPts val="310"/>
              </a:spcBef>
              <a:buFont typeface="Calibri"/>
              <a:buChar char="•"/>
              <a:tabLst>
                <a:tab pos="194310" algn="l"/>
              </a:tabLst>
            </a:pPr>
            <a:r>
              <a:rPr sz="1300" spc="-10" dirty="0">
                <a:latin typeface="Calibri"/>
                <a:cs typeface="Calibri"/>
              </a:rPr>
              <a:t>P</a:t>
            </a:r>
            <a:r>
              <a:rPr sz="1300" spc="-25" dirty="0">
                <a:latin typeface="Calibri"/>
                <a:cs typeface="Calibri"/>
              </a:rPr>
              <a:t>r</a:t>
            </a:r>
            <a:r>
              <a:rPr sz="1300" spc="-15" dirty="0">
                <a:latin typeface="Calibri"/>
                <a:cs typeface="Calibri"/>
              </a:rPr>
              <a:t>omo</a:t>
            </a:r>
            <a:r>
              <a:rPr sz="1300" spc="-25" dirty="0">
                <a:latin typeface="Calibri"/>
                <a:cs typeface="Calibri"/>
              </a:rPr>
              <a:t>v</a:t>
            </a:r>
            <a:r>
              <a:rPr sz="1300" spc="-10" dirty="0">
                <a:latin typeface="Calibri"/>
                <a:cs typeface="Calibri"/>
              </a:rPr>
              <a:t>er</a:t>
            </a:r>
            <a:r>
              <a:rPr sz="1300" spc="10" dirty="0">
                <a:latin typeface="Calibri"/>
                <a:cs typeface="Calibri"/>
              </a:rPr>
              <a:t> </a:t>
            </a:r>
            <a:r>
              <a:rPr sz="1300" spc="-10" dirty="0">
                <a:latin typeface="Calibri"/>
                <a:cs typeface="Calibri"/>
              </a:rPr>
              <a:t>a</a:t>
            </a:r>
            <a:r>
              <a:rPr sz="1300" spc="5" dirty="0">
                <a:latin typeface="Calibri"/>
                <a:cs typeface="Calibri"/>
              </a:rPr>
              <a:t> </a:t>
            </a:r>
            <a:r>
              <a:rPr sz="1300" spc="-10" dirty="0">
                <a:latin typeface="Calibri"/>
                <a:cs typeface="Calibri"/>
              </a:rPr>
              <a:t>uti</a:t>
            </a:r>
            <a:r>
              <a:rPr sz="1300" dirty="0">
                <a:latin typeface="Calibri"/>
                <a:cs typeface="Calibri"/>
              </a:rPr>
              <a:t>l</a:t>
            </a:r>
            <a:r>
              <a:rPr sz="1300" spc="-5" dirty="0">
                <a:latin typeface="Calibri"/>
                <a:cs typeface="Calibri"/>
              </a:rPr>
              <a:t>i</a:t>
            </a:r>
            <a:r>
              <a:rPr sz="1300" spc="-30" dirty="0">
                <a:latin typeface="Calibri"/>
                <a:cs typeface="Calibri"/>
              </a:rPr>
              <a:t>z</a:t>
            </a:r>
            <a:r>
              <a:rPr sz="1300" spc="-10" dirty="0">
                <a:latin typeface="Calibri"/>
                <a:cs typeface="Calibri"/>
              </a:rPr>
              <a:t>a</a:t>
            </a:r>
            <a:r>
              <a:rPr sz="1300" spc="-15" dirty="0">
                <a:latin typeface="Calibri"/>
                <a:cs typeface="Calibri"/>
              </a:rPr>
              <a:t>ç</a:t>
            </a:r>
            <a:r>
              <a:rPr sz="1300" spc="-10" dirty="0">
                <a:latin typeface="Calibri"/>
                <a:cs typeface="Calibri"/>
              </a:rPr>
              <a:t>ão</a:t>
            </a:r>
            <a:r>
              <a:rPr sz="1300" spc="15" dirty="0">
                <a:latin typeface="Calibri"/>
                <a:cs typeface="Calibri"/>
              </a:rPr>
              <a:t> </a:t>
            </a:r>
            <a:r>
              <a:rPr sz="1300" spc="-15" dirty="0">
                <a:latin typeface="Calibri"/>
                <a:cs typeface="Calibri"/>
              </a:rPr>
              <a:t>d</a:t>
            </a:r>
            <a:r>
              <a:rPr sz="1300" spc="-10" dirty="0">
                <a:latin typeface="Calibri"/>
                <a:cs typeface="Calibri"/>
              </a:rPr>
              <a:t>e</a:t>
            </a:r>
            <a:r>
              <a:rPr sz="1300" spc="20" dirty="0">
                <a:latin typeface="Calibri"/>
                <a:cs typeface="Calibri"/>
              </a:rPr>
              <a:t> </a:t>
            </a:r>
            <a:r>
              <a:rPr sz="1300" spc="-15" dirty="0">
                <a:latin typeface="Calibri"/>
                <a:cs typeface="Calibri"/>
              </a:rPr>
              <a:t>r</a:t>
            </a:r>
            <a:r>
              <a:rPr sz="1300" spc="-10" dirty="0">
                <a:latin typeface="Calibri"/>
                <a:cs typeface="Calibri"/>
              </a:rPr>
              <a:t>e</a:t>
            </a:r>
            <a:r>
              <a:rPr sz="1300" spc="-5" dirty="0">
                <a:latin typeface="Calibri"/>
                <a:cs typeface="Calibri"/>
              </a:rPr>
              <a:t>c</a:t>
            </a:r>
            <a:r>
              <a:rPr sz="1300" spc="-15" dirty="0">
                <a:latin typeface="Calibri"/>
                <a:cs typeface="Calibri"/>
              </a:rPr>
              <a:t>u</a:t>
            </a:r>
            <a:r>
              <a:rPr sz="1300" spc="-25" dirty="0">
                <a:latin typeface="Calibri"/>
                <a:cs typeface="Calibri"/>
              </a:rPr>
              <a:t>r</a:t>
            </a:r>
            <a:r>
              <a:rPr sz="1300" spc="-15" dirty="0">
                <a:latin typeface="Calibri"/>
                <a:cs typeface="Calibri"/>
              </a:rPr>
              <a:t>so</a:t>
            </a:r>
            <a:r>
              <a:rPr sz="1300" spc="-5" dirty="0">
                <a:latin typeface="Calibri"/>
                <a:cs typeface="Calibri"/>
              </a:rPr>
              <a:t>s</a:t>
            </a:r>
            <a:r>
              <a:rPr sz="1300" spc="10" dirty="0">
                <a:latin typeface="Calibri"/>
                <a:cs typeface="Calibri"/>
              </a:rPr>
              <a:t> </a:t>
            </a:r>
            <a:r>
              <a:rPr sz="1300" spc="-10" dirty="0">
                <a:latin typeface="Calibri"/>
                <a:cs typeface="Calibri"/>
              </a:rPr>
              <a:t>en</a:t>
            </a:r>
            <a:r>
              <a:rPr sz="1300" spc="-15" dirty="0">
                <a:latin typeface="Calibri"/>
                <a:cs typeface="Calibri"/>
              </a:rPr>
              <a:t>d</a:t>
            </a:r>
            <a:r>
              <a:rPr sz="1300" spc="-10" dirty="0">
                <a:latin typeface="Calibri"/>
                <a:cs typeface="Calibri"/>
              </a:rPr>
              <a:t>ó</a:t>
            </a:r>
            <a:r>
              <a:rPr sz="1300" spc="-20" dirty="0">
                <a:latin typeface="Calibri"/>
                <a:cs typeface="Calibri"/>
              </a:rPr>
              <a:t>g</a:t>
            </a:r>
            <a:r>
              <a:rPr sz="1300" spc="-10" dirty="0">
                <a:latin typeface="Calibri"/>
                <a:cs typeface="Calibri"/>
              </a:rPr>
              <a:t>en</a:t>
            </a:r>
            <a:r>
              <a:rPr sz="1300" spc="-15" dirty="0">
                <a:latin typeface="Calibri"/>
                <a:cs typeface="Calibri"/>
              </a:rPr>
              <a:t>os</a:t>
            </a:r>
            <a:endParaRPr sz="1300" dirty="0">
              <a:latin typeface="Calibri"/>
              <a:cs typeface="Calibri"/>
            </a:endParaRPr>
          </a:p>
        </p:txBody>
      </p:sp>
      <p:sp>
        <p:nvSpPr>
          <p:cNvPr id="5" name="object 5"/>
          <p:cNvSpPr/>
          <p:nvPr/>
        </p:nvSpPr>
        <p:spPr>
          <a:xfrm>
            <a:off x="2577787" y="1163273"/>
            <a:ext cx="3825240" cy="1127949"/>
          </a:xfrm>
          <a:custGeom>
            <a:avLst/>
            <a:gdLst/>
            <a:ahLst/>
            <a:cxnLst/>
            <a:rect l="l" t="t" r="r" b="b"/>
            <a:pathLst>
              <a:path w="4144009" h="861694">
                <a:moveTo>
                  <a:pt x="4001134" y="0"/>
                </a:moveTo>
                <a:lnTo>
                  <a:pt x="129479" y="617"/>
                </a:lnTo>
                <a:lnTo>
                  <a:pt x="88098" y="10850"/>
                </a:lnTo>
                <a:lnTo>
                  <a:pt x="52497" y="32154"/>
                </a:lnTo>
                <a:lnTo>
                  <a:pt x="24640" y="62567"/>
                </a:lnTo>
                <a:lnTo>
                  <a:pt x="6487" y="100128"/>
                </a:lnTo>
                <a:lnTo>
                  <a:pt x="0" y="142875"/>
                </a:lnTo>
                <a:lnTo>
                  <a:pt x="617" y="732196"/>
                </a:lnTo>
                <a:lnTo>
                  <a:pt x="10850" y="773543"/>
                </a:lnTo>
                <a:lnTo>
                  <a:pt x="32154" y="809144"/>
                </a:lnTo>
                <a:lnTo>
                  <a:pt x="62567" y="837021"/>
                </a:lnTo>
                <a:lnTo>
                  <a:pt x="100128" y="855196"/>
                </a:lnTo>
                <a:lnTo>
                  <a:pt x="142875" y="861694"/>
                </a:lnTo>
                <a:lnTo>
                  <a:pt x="4014511" y="861076"/>
                </a:lnTo>
                <a:lnTo>
                  <a:pt x="4055858" y="850827"/>
                </a:lnTo>
                <a:lnTo>
                  <a:pt x="4091459" y="829500"/>
                </a:lnTo>
                <a:lnTo>
                  <a:pt x="4119336" y="799071"/>
                </a:lnTo>
                <a:lnTo>
                  <a:pt x="4137511" y="761519"/>
                </a:lnTo>
                <a:lnTo>
                  <a:pt x="4144009" y="718819"/>
                </a:lnTo>
                <a:lnTo>
                  <a:pt x="4143391" y="129479"/>
                </a:lnTo>
                <a:lnTo>
                  <a:pt x="4133142" y="88098"/>
                </a:lnTo>
                <a:lnTo>
                  <a:pt x="4111815" y="52497"/>
                </a:lnTo>
                <a:lnTo>
                  <a:pt x="4081386" y="24640"/>
                </a:lnTo>
                <a:lnTo>
                  <a:pt x="4043834" y="6487"/>
                </a:lnTo>
                <a:lnTo>
                  <a:pt x="4001134" y="0"/>
                </a:lnTo>
                <a:close/>
              </a:path>
            </a:pathLst>
          </a:custGeom>
          <a:solidFill>
            <a:srgbClr val="F1F1F1"/>
          </a:solidFill>
        </p:spPr>
        <p:txBody>
          <a:bodyPr wrap="square" lIns="0" tIns="0" rIns="0" bIns="0" rtlCol="0"/>
          <a:lstStyle/>
          <a:p>
            <a:endParaRPr/>
          </a:p>
        </p:txBody>
      </p:sp>
      <p:sp>
        <p:nvSpPr>
          <p:cNvPr id="6" name="object 6"/>
          <p:cNvSpPr txBox="1"/>
          <p:nvPr/>
        </p:nvSpPr>
        <p:spPr>
          <a:xfrm>
            <a:off x="2769694" y="1189736"/>
            <a:ext cx="3363350" cy="1079783"/>
          </a:xfrm>
          <a:prstGeom prst="rect">
            <a:avLst/>
          </a:prstGeom>
        </p:spPr>
        <p:txBody>
          <a:bodyPr vert="horz" wrap="square" lIns="0" tIns="0" rIns="0" bIns="0" rtlCol="0">
            <a:spAutoFit/>
          </a:bodyPr>
          <a:lstStyle/>
          <a:p>
            <a:pPr marL="193675" indent="-180975">
              <a:lnSpc>
                <a:spcPct val="100000"/>
              </a:lnSpc>
              <a:buFont typeface="Calibri"/>
              <a:buChar char="•"/>
              <a:tabLst>
                <a:tab pos="194310" algn="l"/>
              </a:tabLst>
            </a:pPr>
            <a:r>
              <a:rPr sz="1300" spc="-20" dirty="0">
                <a:latin typeface="Calibri"/>
                <a:cs typeface="Calibri"/>
              </a:rPr>
              <a:t>A</a:t>
            </a:r>
            <a:r>
              <a:rPr sz="1300" spc="-15" dirty="0">
                <a:latin typeface="Calibri"/>
                <a:cs typeface="Calibri"/>
              </a:rPr>
              <a:t>b</a:t>
            </a:r>
            <a:r>
              <a:rPr sz="1300" dirty="0">
                <a:latin typeface="Calibri"/>
                <a:cs typeface="Calibri"/>
              </a:rPr>
              <a:t>r</a:t>
            </a:r>
            <a:r>
              <a:rPr sz="1300" spc="-5" dirty="0">
                <a:latin typeface="Calibri"/>
                <a:cs typeface="Calibri"/>
              </a:rPr>
              <a:t>ir</a:t>
            </a:r>
            <a:r>
              <a:rPr sz="1300" spc="5" dirty="0">
                <a:latin typeface="Calibri"/>
                <a:cs typeface="Calibri"/>
              </a:rPr>
              <a:t> </a:t>
            </a:r>
            <a:r>
              <a:rPr sz="1300" spc="-10" dirty="0">
                <a:latin typeface="Calibri"/>
                <a:cs typeface="Calibri"/>
              </a:rPr>
              <a:t>me</a:t>
            </a:r>
            <a:r>
              <a:rPr sz="1300" spc="-25" dirty="0">
                <a:latin typeface="Calibri"/>
                <a:cs typeface="Calibri"/>
              </a:rPr>
              <a:t>r</a:t>
            </a:r>
            <a:r>
              <a:rPr sz="1300" spc="-20" dirty="0">
                <a:latin typeface="Calibri"/>
                <a:cs typeface="Calibri"/>
              </a:rPr>
              <a:t>c</a:t>
            </a:r>
            <a:r>
              <a:rPr sz="1300" spc="-10" dirty="0">
                <a:latin typeface="Calibri"/>
                <a:cs typeface="Calibri"/>
              </a:rPr>
              <a:t>ad</a:t>
            </a:r>
            <a:r>
              <a:rPr sz="1300" spc="-15" dirty="0">
                <a:latin typeface="Calibri"/>
                <a:cs typeface="Calibri"/>
              </a:rPr>
              <a:t>o</a:t>
            </a:r>
            <a:r>
              <a:rPr sz="1300" spc="-5" dirty="0">
                <a:latin typeface="Calibri"/>
                <a:cs typeface="Calibri"/>
              </a:rPr>
              <a:t>s</a:t>
            </a:r>
            <a:r>
              <a:rPr sz="1300" spc="25" dirty="0">
                <a:latin typeface="Calibri"/>
                <a:cs typeface="Calibri"/>
              </a:rPr>
              <a:t> </a:t>
            </a:r>
            <a:r>
              <a:rPr sz="1300" spc="-10" dirty="0">
                <a:latin typeface="Calibri"/>
                <a:cs typeface="Calibri"/>
              </a:rPr>
              <a:t>ener</a:t>
            </a:r>
            <a:r>
              <a:rPr sz="1300" spc="-20" dirty="0">
                <a:latin typeface="Calibri"/>
                <a:cs typeface="Calibri"/>
              </a:rPr>
              <a:t>gé</a:t>
            </a:r>
            <a:r>
              <a:rPr sz="1300" spc="-5" dirty="0">
                <a:latin typeface="Calibri"/>
                <a:cs typeface="Calibri"/>
              </a:rPr>
              <a:t>ti</a:t>
            </a:r>
            <a:r>
              <a:rPr sz="1300" spc="-20" dirty="0">
                <a:latin typeface="Calibri"/>
                <a:cs typeface="Calibri"/>
              </a:rPr>
              <a:t>c</a:t>
            </a:r>
            <a:r>
              <a:rPr sz="1300" spc="-15" dirty="0">
                <a:latin typeface="Calibri"/>
                <a:cs typeface="Calibri"/>
              </a:rPr>
              <a:t>o</a:t>
            </a:r>
            <a:r>
              <a:rPr sz="1300" spc="-5" dirty="0">
                <a:latin typeface="Calibri"/>
                <a:cs typeface="Calibri"/>
              </a:rPr>
              <a:t>s</a:t>
            </a:r>
            <a:r>
              <a:rPr sz="1300" spc="15" dirty="0">
                <a:latin typeface="Calibri"/>
                <a:cs typeface="Calibri"/>
              </a:rPr>
              <a:t> </a:t>
            </a:r>
            <a:r>
              <a:rPr sz="1300" spc="-10" dirty="0">
                <a:latin typeface="Calibri"/>
                <a:cs typeface="Calibri"/>
              </a:rPr>
              <a:t>eu</a:t>
            </a:r>
            <a:r>
              <a:rPr sz="1300" spc="-30" dirty="0">
                <a:latin typeface="Calibri"/>
                <a:cs typeface="Calibri"/>
              </a:rPr>
              <a:t>r</a:t>
            </a:r>
            <a:r>
              <a:rPr sz="1300" spc="-15" dirty="0">
                <a:latin typeface="Calibri"/>
                <a:cs typeface="Calibri"/>
              </a:rPr>
              <a:t>o</a:t>
            </a:r>
            <a:r>
              <a:rPr sz="1300" spc="-10" dirty="0">
                <a:latin typeface="Calibri"/>
                <a:cs typeface="Calibri"/>
              </a:rPr>
              <a:t>peus</a:t>
            </a:r>
            <a:endParaRPr sz="1300" dirty="0">
              <a:latin typeface="Calibri"/>
              <a:cs typeface="Calibri"/>
            </a:endParaRPr>
          </a:p>
          <a:p>
            <a:pPr marL="193675" indent="-180975">
              <a:lnSpc>
                <a:spcPct val="100000"/>
              </a:lnSpc>
              <a:spcBef>
                <a:spcPts val="310"/>
              </a:spcBef>
              <a:buFont typeface="Calibri"/>
              <a:buChar char="•"/>
              <a:tabLst>
                <a:tab pos="194310" algn="l"/>
              </a:tabLst>
            </a:pPr>
            <a:r>
              <a:rPr sz="1300" spc="-20" dirty="0">
                <a:latin typeface="Calibri"/>
                <a:cs typeface="Calibri"/>
              </a:rPr>
              <a:t>M</a:t>
            </a:r>
            <a:r>
              <a:rPr sz="1300" spc="-5" dirty="0">
                <a:latin typeface="Calibri"/>
                <a:cs typeface="Calibri"/>
              </a:rPr>
              <a:t>iti</a:t>
            </a:r>
            <a:r>
              <a:rPr sz="1300" spc="-35" dirty="0">
                <a:latin typeface="Calibri"/>
                <a:cs typeface="Calibri"/>
              </a:rPr>
              <a:t>g</a:t>
            </a:r>
            <a:r>
              <a:rPr sz="1300" spc="-10" dirty="0">
                <a:latin typeface="Calibri"/>
                <a:cs typeface="Calibri"/>
              </a:rPr>
              <a:t>ar</a:t>
            </a:r>
            <a:r>
              <a:rPr sz="1300" spc="20" dirty="0">
                <a:latin typeface="Calibri"/>
                <a:cs typeface="Calibri"/>
              </a:rPr>
              <a:t> </a:t>
            </a:r>
            <a:r>
              <a:rPr sz="1300" spc="-10" dirty="0">
                <a:latin typeface="Calibri"/>
                <a:cs typeface="Calibri"/>
              </a:rPr>
              <a:t>impac</a:t>
            </a:r>
            <a:r>
              <a:rPr sz="1300" spc="-20" dirty="0">
                <a:latin typeface="Calibri"/>
                <a:cs typeface="Calibri"/>
              </a:rPr>
              <a:t>t</a:t>
            </a:r>
            <a:r>
              <a:rPr sz="1300" spc="-10" dirty="0">
                <a:latin typeface="Calibri"/>
                <a:cs typeface="Calibri"/>
              </a:rPr>
              <a:t>o</a:t>
            </a:r>
            <a:r>
              <a:rPr sz="1300" spc="15" dirty="0">
                <a:latin typeface="Calibri"/>
                <a:cs typeface="Calibri"/>
              </a:rPr>
              <a:t> </a:t>
            </a:r>
            <a:r>
              <a:rPr sz="1300" spc="-15" dirty="0">
                <a:latin typeface="Calibri"/>
                <a:cs typeface="Calibri"/>
              </a:rPr>
              <a:t>d</a:t>
            </a:r>
            <a:r>
              <a:rPr sz="1300" spc="-10" dirty="0">
                <a:latin typeface="Calibri"/>
                <a:cs typeface="Calibri"/>
              </a:rPr>
              <a:t>o</a:t>
            </a:r>
            <a:r>
              <a:rPr sz="1300" spc="20" dirty="0">
                <a:latin typeface="Calibri"/>
                <a:cs typeface="Calibri"/>
              </a:rPr>
              <a:t> </a:t>
            </a:r>
            <a:r>
              <a:rPr sz="1300" spc="-10" dirty="0">
                <a:latin typeface="Calibri"/>
                <a:cs typeface="Calibri"/>
              </a:rPr>
              <a:t>aume</a:t>
            </a:r>
            <a:r>
              <a:rPr sz="1300" spc="-20" dirty="0">
                <a:latin typeface="Calibri"/>
                <a:cs typeface="Calibri"/>
              </a:rPr>
              <a:t>nt</a:t>
            </a:r>
            <a:r>
              <a:rPr sz="1300" spc="-10" dirty="0">
                <a:latin typeface="Calibri"/>
                <a:cs typeface="Calibri"/>
              </a:rPr>
              <a:t>o</a:t>
            </a:r>
            <a:r>
              <a:rPr sz="1300" spc="25" dirty="0">
                <a:latin typeface="Calibri"/>
                <a:cs typeface="Calibri"/>
              </a:rPr>
              <a:t> </a:t>
            </a:r>
            <a:r>
              <a:rPr sz="1300" spc="-15" dirty="0">
                <a:latin typeface="Calibri"/>
                <a:cs typeface="Calibri"/>
              </a:rPr>
              <a:t>d</a:t>
            </a:r>
            <a:r>
              <a:rPr sz="1300" spc="-10" dirty="0">
                <a:latin typeface="Calibri"/>
                <a:cs typeface="Calibri"/>
              </a:rPr>
              <a:t>os</a:t>
            </a:r>
            <a:r>
              <a:rPr sz="1300" spc="10" dirty="0">
                <a:latin typeface="Calibri"/>
                <a:cs typeface="Calibri"/>
              </a:rPr>
              <a:t> </a:t>
            </a:r>
            <a:r>
              <a:rPr sz="1300" spc="-15" dirty="0">
                <a:latin typeface="Calibri"/>
                <a:cs typeface="Calibri"/>
              </a:rPr>
              <a:t>pr</a:t>
            </a:r>
            <a:r>
              <a:rPr sz="1300" spc="-10" dirty="0">
                <a:latin typeface="Calibri"/>
                <a:cs typeface="Calibri"/>
              </a:rPr>
              <a:t>e</a:t>
            </a:r>
            <a:r>
              <a:rPr sz="1300" spc="-15" dirty="0">
                <a:latin typeface="Calibri"/>
                <a:cs typeface="Calibri"/>
              </a:rPr>
              <a:t>ço</a:t>
            </a:r>
            <a:r>
              <a:rPr sz="1300" spc="-5" dirty="0">
                <a:latin typeface="Calibri"/>
                <a:cs typeface="Calibri"/>
              </a:rPr>
              <a:t>s</a:t>
            </a:r>
            <a:r>
              <a:rPr sz="1300" spc="15" dirty="0">
                <a:latin typeface="Calibri"/>
                <a:cs typeface="Calibri"/>
              </a:rPr>
              <a:t> </a:t>
            </a:r>
            <a:r>
              <a:rPr sz="1300" spc="-15" dirty="0">
                <a:latin typeface="Calibri"/>
                <a:cs typeface="Calibri"/>
              </a:rPr>
              <a:t>d</a:t>
            </a:r>
            <a:r>
              <a:rPr sz="1300" spc="-10" dirty="0">
                <a:latin typeface="Calibri"/>
                <a:cs typeface="Calibri"/>
              </a:rPr>
              <a:t>e</a:t>
            </a:r>
            <a:r>
              <a:rPr sz="1300" spc="10" dirty="0">
                <a:latin typeface="Calibri"/>
                <a:cs typeface="Calibri"/>
              </a:rPr>
              <a:t> </a:t>
            </a:r>
            <a:r>
              <a:rPr sz="1300" spc="-10" dirty="0">
                <a:latin typeface="Calibri"/>
                <a:cs typeface="Calibri"/>
              </a:rPr>
              <a:t>energia</a:t>
            </a:r>
            <a:endParaRPr sz="1300" dirty="0">
              <a:latin typeface="Calibri"/>
              <a:cs typeface="Calibri"/>
            </a:endParaRPr>
          </a:p>
          <a:p>
            <a:pPr marL="193675" indent="-180975">
              <a:lnSpc>
                <a:spcPct val="100000"/>
              </a:lnSpc>
              <a:spcBef>
                <a:spcPts val="310"/>
              </a:spcBef>
              <a:buFont typeface="Calibri"/>
              <a:buChar char="•"/>
              <a:tabLst>
                <a:tab pos="194310" algn="l"/>
              </a:tabLst>
            </a:pPr>
            <a:r>
              <a:rPr sz="1300" spc="-20" dirty="0">
                <a:latin typeface="Calibri"/>
                <a:cs typeface="Calibri"/>
              </a:rPr>
              <a:t>M</a:t>
            </a:r>
            <a:r>
              <a:rPr sz="1300" spc="-10" dirty="0">
                <a:latin typeface="Calibri"/>
                <a:cs typeface="Calibri"/>
              </a:rPr>
              <a:t>a</a:t>
            </a:r>
            <a:r>
              <a:rPr sz="1300" spc="-20" dirty="0">
                <a:latin typeface="Calibri"/>
                <a:cs typeface="Calibri"/>
              </a:rPr>
              <a:t>nt</a:t>
            </a:r>
            <a:r>
              <a:rPr sz="1300" spc="-10" dirty="0">
                <a:latin typeface="Calibri"/>
                <a:cs typeface="Calibri"/>
              </a:rPr>
              <a:t>er</a:t>
            </a:r>
            <a:r>
              <a:rPr sz="1300" spc="20" dirty="0">
                <a:latin typeface="Calibri"/>
                <a:cs typeface="Calibri"/>
              </a:rPr>
              <a:t> </a:t>
            </a:r>
            <a:r>
              <a:rPr sz="1300" spc="-15" dirty="0">
                <a:latin typeface="Calibri"/>
                <a:cs typeface="Calibri"/>
              </a:rPr>
              <a:t>E</a:t>
            </a:r>
            <a:r>
              <a:rPr sz="1300" spc="-5" dirty="0">
                <a:latin typeface="Calibri"/>
                <a:cs typeface="Calibri"/>
              </a:rPr>
              <a:t>u</a:t>
            </a:r>
            <a:r>
              <a:rPr sz="1300" spc="-30" dirty="0">
                <a:latin typeface="Calibri"/>
                <a:cs typeface="Calibri"/>
              </a:rPr>
              <a:t>r</a:t>
            </a:r>
            <a:r>
              <a:rPr sz="1300" spc="-15" dirty="0">
                <a:latin typeface="Calibri"/>
                <a:cs typeface="Calibri"/>
              </a:rPr>
              <a:t>o</a:t>
            </a:r>
            <a:r>
              <a:rPr sz="1300" spc="-10" dirty="0">
                <a:latin typeface="Calibri"/>
                <a:cs typeface="Calibri"/>
              </a:rPr>
              <a:t>pa</a:t>
            </a:r>
            <a:r>
              <a:rPr sz="1300" spc="15" dirty="0">
                <a:latin typeface="Calibri"/>
                <a:cs typeface="Calibri"/>
              </a:rPr>
              <a:t> </a:t>
            </a:r>
            <a:r>
              <a:rPr sz="1300" spc="-15" dirty="0">
                <a:latin typeface="Calibri"/>
                <a:cs typeface="Calibri"/>
              </a:rPr>
              <a:t>n</a:t>
            </a:r>
            <a:r>
              <a:rPr sz="1300" spc="-10" dirty="0">
                <a:latin typeface="Calibri"/>
                <a:cs typeface="Calibri"/>
              </a:rPr>
              <a:t>a</a:t>
            </a:r>
            <a:r>
              <a:rPr sz="1300" spc="5" dirty="0">
                <a:latin typeface="Calibri"/>
                <a:cs typeface="Calibri"/>
              </a:rPr>
              <a:t> </a:t>
            </a:r>
            <a:r>
              <a:rPr sz="1300" spc="-10" dirty="0">
                <a:latin typeface="Calibri"/>
                <a:cs typeface="Calibri"/>
              </a:rPr>
              <a:t>f</a:t>
            </a:r>
            <a:r>
              <a:rPr sz="1300" spc="-15" dirty="0">
                <a:latin typeface="Calibri"/>
                <a:cs typeface="Calibri"/>
              </a:rPr>
              <a:t>r</a:t>
            </a:r>
            <a:r>
              <a:rPr sz="1300" spc="-10" dirty="0">
                <a:latin typeface="Calibri"/>
                <a:cs typeface="Calibri"/>
              </a:rPr>
              <a:t>e</a:t>
            </a:r>
            <a:r>
              <a:rPr sz="1300" spc="-20" dirty="0">
                <a:latin typeface="Calibri"/>
                <a:cs typeface="Calibri"/>
              </a:rPr>
              <a:t>nt</a:t>
            </a:r>
            <a:r>
              <a:rPr sz="1300" spc="-10" dirty="0">
                <a:latin typeface="Calibri"/>
                <a:cs typeface="Calibri"/>
              </a:rPr>
              <a:t>e</a:t>
            </a:r>
            <a:r>
              <a:rPr sz="1300" spc="20" dirty="0">
                <a:latin typeface="Calibri"/>
                <a:cs typeface="Calibri"/>
              </a:rPr>
              <a:t> </a:t>
            </a:r>
            <a:r>
              <a:rPr sz="1300" spc="-15" dirty="0">
                <a:latin typeface="Calibri"/>
                <a:cs typeface="Calibri"/>
              </a:rPr>
              <a:t>d</a:t>
            </a:r>
            <a:r>
              <a:rPr sz="1300" spc="-10" dirty="0">
                <a:latin typeface="Calibri"/>
                <a:cs typeface="Calibri"/>
              </a:rPr>
              <a:t>a</a:t>
            </a:r>
            <a:r>
              <a:rPr sz="1300" spc="5" dirty="0">
                <a:latin typeface="Calibri"/>
                <a:cs typeface="Calibri"/>
              </a:rPr>
              <a:t> </a:t>
            </a:r>
            <a:r>
              <a:rPr sz="1300" spc="-5" dirty="0">
                <a:latin typeface="Calibri"/>
                <a:cs typeface="Calibri"/>
              </a:rPr>
              <a:t>in</a:t>
            </a:r>
            <a:r>
              <a:rPr sz="1300" spc="-15" dirty="0">
                <a:latin typeface="Calibri"/>
                <a:cs typeface="Calibri"/>
              </a:rPr>
              <a:t>o</a:t>
            </a:r>
            <a:r>
              <a:rPr sz="1300" spc="-35" dirty="0">
                <a:latin typeface="Calibri"/>
                <a:cs typeface="Calibri"/>
              </a:rPr>
              <a:t>v</a:t>
            </a:r>
            <a:r>
              <a:rPr sz="1300" spc="-10" dirty="0">
                <a:latin typeface="Calibri"/>
                <a:cs typeface="Calibri"/>
              </a:rPr>
              <a:t>a</a:t>
            </a:r>
            <a:r>
              <a:rPr sz="1300" spc="-15" dirty="0">
                <a:latin typeface="Calibri"/>
                <a:cs typeface="Calibri"/>
              </a:rPr>
              <a:t>ç</a:t>
            </a:r>
            <a:r>
              <a:rPr sz="1300" spc="-10" dirty="0">
                <a:latin typeface="Calibri"/>
                <a:cs typeface="Calibri"/>
              </a:rPr>
              <a:t>ão</a:t>
            </a:r>
            <a:r>
              <a:rPr sz="1300" spc="15" dirty="0">
                <a:latin typeface="Calibri"/>
                <a:cs typeface="Calibri"/>
              </a:rPr>
              <a:t> </a:t>
            </a:r>
            <a:r>
              <a:rPr sz="1300" spc="-20" dirty="0">
                <a:latin typeface="Calibri"/>
                <a:cs typeface="Calibri"/>
              </a:rPr>
              <a:t>t</a:t>
            </a:r>
            <a:r>
              <a:rPr sz="1300" spc="-10" dirty="0">
                <a:latin typeface="Calibri"/>
                <a:cs typeface="Calibri"/>
              </a:rPr>
              <a:t>e</a:t>
            </a:r>
            <a:r>
              <a:rPr sz="1300" spc="-5" dirty="0">
                <a:latin typeface="Calibri"/>
                <a:cs typeface="Calibri"/>
              </a:rPr>
              <a:t>c</a:t>
            </a:r>
            <a:r>
              <a:rPr sz="1300" spc="-15" dirty="0">
                <a:latin typeface="Calibri"/>
                <a:cs typeface="Calibri"/>
              </a:rPr>
              <a:t>n</a:t>
            </a:r>
            <a:r>
              <a:rPr sz="1300" spc="-10" dirty="0">
                <a:latin typeface="Calibri"/>
                <a:cs typeface="Calibri"/>
              </a:rPr>
              <a:t>ológi</a:t>
            </a:r>
            <a:r>
              <a:rPr sz="1300" spc="-20" dirty="0">
                <a:latin typeface="Calibri"/>
                <a:cs typeface="Calibri"/>
              </a:rPr>
              <a:t>c</a:t>
            </a:r>
            <a:r>
              <a:rPr sz="1300" spc="-10" dirty="0">
                <a:latin typeface="Calibri"/>
                <a:cs typeface="Calibri"/>
              </a:rPr>
              <a:t>a</a:t>
            </a:r>
            <a:endParaRPr sz="1300" dirty="0">
              <a:latin typeface="Calibri"/>
              <a:cs typeface="Calibri"/>
            </a:endParaRPr>
          </a:p>
        </p:txBody>
      </p:sp>
      <p:sp>
        <p:nvSpPr>
          <p:cNvPr id="7" name="object 7"/>
          <p:cNvSpPr/>
          <p:nvPr/>
        </p:nvSpPr>
        <p:spPr>
          <a:xfrm>
            <a:off x="296430" y="4255515"/>
            <a:ext cx="3489960" cy="1277560"/>
          </a:xfrm>
          <a:custGeom>
            <a:avLst/>
            <a:gdLst/>
            <a:ahLst/>
            <a:cxnLst/>
            <a:rect l="l" t="t" r="r" b="b"/>
            <a:pathLst>
              <a:path w="3780790" h="1083310">
                <a:moveTo>
                  <a:pt x="3600627" y="0"/>
                </a:moveTo>
                <a:lnTo>
                  <a:pt x="164887" y="595"/>
                </a:lnTo>
                <a:lnTo>
                  <a:pt x="122837" y="9156"/>
                </a:lnTo>
                <a:lnTo>
                  <a:pt x="84990" y="26910"/>
                </a:lnTo>
                <a:lnTo>
                  <a:pt x="52594" y="52608"/>
                </a:lnTo>
                <a:lnTo>
                  <a:pt x="26897" y="85003"/>
                </a:lnTo>
                <a:lnTo>
                  <a:pt x="9147" y="122846"/>
                </a:lnTo>
                <a:lnTo>
                  <a:pt x="593" y="164890"/>
                </a:lnTo>
                <a:lnTo>
                  <a:pt x="0" y="179577"/>
                </a:lnTo>
                <a:lnTo>
                  <a:pt x="596" y="918209"/>
                </a:lnTo>
                <a:lnTo>
                  <a:pt x="9160" y="960250"/>
                </a:lnTo>
                <a:lnTo>
                  <a:pt x="26919" y="998088"/>
                </a:lnTo>
                <a:lnTo>
                  <a:pt x="52624" y="1030476"/>
                </a:lnTo>
                <a:lnTo>
                  <a:pt x="85027" y="1056167"/>
                </a:lnTo>
                <a:lnTo>
                  <a:pt x="122880" y="1073912"/>
                </a:lnTo>
                <a:lnTo>
                  <a:pt x="164969" y="1082464"/>
                </a:lnTo>
                <a:lnTo>
                  <a:pt x="179616" y="1083055"/>
                </a:lnTo>
                <a:lnTo>
                  <a:pt x="3615343" y="1082460"/>
                </a:lnTo>
                <a:lnTo>
                  <a:pt x="3657390" y="1073901"/>
                </a:lnTo>
                <a:lnTo>
                  <a:pt x="3695227" y="1056150"/>
                </a:lnTo>
                <a:lnTo>
                  <a:pt x="3727614" y="1030457"/>
                </a:lnTo>
                <a:lnTo>
                  <a:pt x="3753306" y="998069"/>
                </a:lnTo>
                <a:lnTo>
                  <a:pt x="3771054" y="960232"/>
                </a:lnTo>
                <a:lnTo>
                  <a:pt x="3779610" y="918194"/>
                </a:lnTo>
                <a:lnTo>
                  <a:pt x="3780205" y="903477"/>
                </a:lnTo>
                <a:lnTo>
                  <a:pt x="3779608" y="164847"/>
                </a:lnTo>
                <a:lnTo>
                  <a:pt x="3771049" y="122811"/>
                </a:lnTo>
                <a:lnTo>
                  <a:pt x="3753299" y="84976"/>
                </a:lnTo>
                <a:lnTo>
                  <a:pt x="3727606" y="52589"/>
                </a:lnTo>
                <a:lnTo>
                  <a:pt x="3695217" y="26898"/>
                </a:lnTo>
                <a:lnTo>
                  <a:pt x="3657379" y="9150"/>
                </a:lnTo>
                <a:lnTo>
                  <a:pt x="3615329" y="594"/>
                </a:lnTo>
                <a:lnTo>
                  <a:pt x="3600627" y="0"/>
                </a:lnTo>
                <a:close/>
              </a:path>
            </a:pathLst>
          </a:custGeom>
          <a:solidFill>
            <a:srgbClr val="F1F1F1"/>
          </a:solidFill>
        </p:spPr>
        <p:txBody>
          <a:bodyPr wrap="square" lIns="0" tIns="0" rIns="0" bIns="0" rtlCol="0"/>
          <a:lstStyle/>
          <a:p>
            <a:endParaRPr/>
          </a:p>
        </p:txBody>
      </p:sp>
      <p:sp>
        <p:nvSpPr>
          <p:cNvPr id="8" name="object 8"/>
          <p:cNvSpPr txBox="1"/>
          <p:nvPr/>
        </p:nvSpPr>
        <p:spPr>
          <a:xfrm>
            <a:off x="423531" y="4380103"/>
            <a:ext cx="3070273" cy="879728"/>
          </a:xfrm>
          <a:prstGeom prst="rect">
            <a:avLst/>
          </a:prstGeom>
        </p:spPr>
        <p:txBody>
          <a:bodyPr vert="horz" wrap="square" lIns="0" tIns="0" rIns="0" bIns="0" rtlCol="0">
            <a:spAutoFit/>
          </a:bodyPr>
          <a:lstStyle/>
          <a:p>
            <a:pPr marL="193675" marR="5080" indent="-180975">
              <a:lnSpc>
                <a:spcPct val="100000"/>
              </a:lnSpc>
              <a:buFont typeface="Calibri"/>
              <a:buChar char="•"/>
              <a:tabLst>
                <a:tab pos="194310" algn="l"/>
              </a:tabLst>
            </a:pPr>
            <a:r>
              <a:rPr sz="1300" spc="-10" dirty="0">
                <a:latin typeface="Calibri"/>
                <a:cs typeface="Calibri"/>
              </a:rPr>
              <a:t>P</a:t>
            </a:r>
            <a:r>
              <a:rPr sz="1300" spc="-25" dirty="0">
                <a:latin typeface="Calibri"/>
                <a:cs typeface="Calibri"/>
              </a:rPr>
              <a:t>r</a:t>
            </a:r>
            <a:r>
              <a:rPr sz="1300" spc="-15" dirty="0">
                <a:latin typeface="Calibri"/>
                <a:cs typeface="Calibri"/>
              </a:rPr>
              <a:t>omo</a:t>
            </a:r>
            <a:r>
              <a:rPr sz="1300" spc="-25" dirty="0">
                <a:latin typeface="Calibri"/>
                <a:cs typeface="Calibri"/>
              </a:rPr>
              <a:t>v</a:t>
            </a:r>
            <a:r>
              <a:rPr sz="1300" spc="-10" dirty="0">
                <a:latin typeface="Calibri"/>
                <a:cs typeface="Calibri"/>
              </a:rPr>
              <a:t>er</a:t>
            </a:r>
            <a:r>
              <a:rPr sz="1300" spc="10" dirty="0">
                <a:latin typeface="Calibri"/>
                <a:cs typeface="Calibri"/>
              </a:rPr>
              <a:t> </a:t>
            </a:r>
            <a:r>
              <a:rPr sz="1300" spc="-15" dirty="0">
                <a:latin typeface="Calibri"/>
                <a:cs typeface="Calibri"/>
              </a:rPr>
              <a:t>r</a:t>
            </a:r>
            <a:r>
              <a:rPr sz="1300" spc="-10" dirty="0">
                <a:latin typeface="Calibri"/>
                <a:cs typeface="Calibri"/>
              </a:rPr>
              <a:t>en</a:t>
            </a:r>
            <a:r>
              <a:rPr sz="1300" spc="-15" dirty="0">
                <a:latin typeface="Calibri"/>
                <a:cs typeface="Calibri"/>
              </a:rPr>
              <a:t>o</a:t>
            </a:r>
            <a:r>
              <a:rPr sz="1300" spc="-35" dirty="0">
                <a:latin typeface="Calibri"/>
                <a:cs typeface="Calibri"/>
              </a:rPr>
              <a:t>vá</a:t>
            </a:r>
            <a:r>
              <a:rPr sz="1300" spc="-20" dirty="0">
                <a:latin typeface="Calibri"/>
                <a:cs typeface="Calibri"/>
              </a:rPr>
              <a:t>v</a:t>
            </a:r>
            <a:r>
              <a:rPr sz="1300" spc="-5" dirty="0">
                <a:latin typeface="Calibri"/>
                <a:cs typeface="Calibri"/>
              </a:rPr>
              <a:t>eis</a:t>
            </a:r>
            <a:r>
              <a:rPr sz="1300" spc="10" dirty="0">
                <a:latin typeface="Calibri"/>
                <a:cs typeface="Calibri"/>
              </a:rPr>
              <a:t> </a:t>
            </a:r>
            <a:r>
              <a:rPr sz="1300" spc="-10" dirty="0">
                <a:latin typeface="Calibri"/>
                <a:cs typeface="Calibri"/>
              </a:rPr>
              <a:t>e</a:t>
            </a:r>
            <a:r>
              <a:rPr sz="1300" spc="5" dirty="0">
                <a:latin typeface="Calibri"/>
                <a:cs typeface="Calibri"/>
              </a:rPr>
              <a:t> </a:t>
            </a:r>
            <a:r>
              <a:rPr sz="1300" spc="-20" dirty="0">
                <a:latin typeface="Calibri"/>
                <a:cs typeface="Calibri"/>
              </a:rPr>
              <a:t>t</a:t>
            </a:r>
            <a:r>
              <a:rPr sz="1300" spc="-10" dirty="0">
                <a:latin typeface="Calibri"/>
                <a:cs typeface="Calibri"/>
              </a:rPr>
              <a:t>e</a:t>
            </a:r>
            <a:r>
              <a:rPr sz="1300" spc="-5" dirty="0">
                <a:latin typeface="Calibri"/>
                <a:cs typeface="Calibri"/>
              </a:rPr>
              <a:t>c</a:t>
            </a:r>
            <a:r>
              <a:rPr sz="1300" spc="-15" dirty="0">
                <a:latin typeface="Calibri"/>
                <a:cs typeface="Calibri"/>
              </a:rPr>
              <a:t>n</a:t>
            </a:r>
            <a:r>
              <a:rPr sz="1300" spc="-10" dirty="0">
                <a:latin typeface="Calibri"/>
                <a:cs typeface="Calibri"/>
              </a:rPr>
              <a:t>ologias</a:t>
            </a:r>
            <a:r>
              <a:rPr sz="1300" spc="25" dirty="0">
                <a:latin typeface="Calibri"/>
                <a:cs typeface="Calibri"/>
              </a:rPr>
              <a:t> </a:t>
            </a:r>
            <a:r>
              <a:rPr sz="1300" spc="-20" dirty="0">
                <a:latin typeface="Calibri"/>
                <a:cs typeface="Calibri"/>
              </a:rPr>
              <a:t>c</a:t>
            </a:r>
            <a:r>
              <a:rPr sz="1300" spc="-15" dirty="0">
                <a:latin typeface="Calibri"/>
                <a:cs typeface="Calibri"/>
              </a:rPr>
              <a:t>om</a:t>
            </a:r>
            <a:r>
              <a:rPr sz="1300" spc="15" dirty="0">
                <a:latin typeface="Calibri"/>
                <a:cs typeface="Calibri"/>
              </a:rPr>
              <a:t> </a:t>
            </a:r>
            <a:r>
              <a:rPr sz="1300" spc="-15" dirty="0">
                <a:latin typeface="Calibri"/>
                <a:cs typeface="Calibri"/>
              </a:rPr>
              <a:t>b</a:t>
            </a:r>
            <a:r>
              <a:rPr sz="1300" spc="-5" dirty="0">
                <a:latin typeface="Calibri"/>
                <a:cs typeface="Calibri"/>
              </a:rPr>
              <a:t>ai</a:t>
            </a:r>
            <a:r>
              <a:rPr sz="1300" spc="-30" dirty="0">
                <a:latin typeface="Calibri"/>
                <a:cs typeface="Calibri"/>
              </a:rPr>
              <a:t>x</a:t>
            </a:r>
            <a:r>
              <a:rPr sz="1300" spc="-10" dirty="0">
                <a:latin typeface="Calibri"/>
                <a:cs typeface="Calibri"/>
              </a:rPr>
              <a:t>as </a:t>
            </a:r>
            <a:r>
              <a:rPr sz="1300" spc="-10" dirty="0" smtClean="0">
                <a:latin typeface="Calibri"/>
                <a:cs typeface="Calibri"/>
              </a:rPr>
              <a:t>emis</a:t>
            </a:r>
            <a:r>
              <a:rPr sz="1300" spc="-15" dirty="0" smtClean="0">
                <a:latin typeface="Calibri"/>
                <a:cs typeface="Calibri"/>
              </a:rPr>
              <a:t>sões</a:t>
            </a:r>
            <a:endParaRPr sz="1300" dirty="0">
              <a:latin typeface="Calibri"/>
              <a:cs typeface="Calibri"/>
            </a:endParaRPr>
          </a:p>
          <a:p>
            <a:pPr marL="193675" indent="-180975">
              <a:lnSpc>
                <a:spcPct val="100000"/>
              </a:lnSpc>
              <a:spcBef>
                <a:spcPts val="310"/>
              </a:spcBef>
              <a:buFont typeface="Calibri"/>
              <a:buChar char="•"/>
              <a:tabLst>
                <a:tab pos="194310" algn="l"/>
              </a:tabLst>
            </a:pPr>
            <a:r>
              <a:rPr sz="1300" spc="-20" dirty="0">
                <a:latin typeface="Calibri"/>
                <a:cs typeface="Calibri"/>
              </a:rPr>
              <a:t>A</a:t>
            </a:r>
            <a:r>
              <a:rPr sz="1300" spc="-15" dirty="0">
                <a:latin typeface="Calibri"/>
                <a:cs typeface="Calibri"/>
              </a:rPr>
              <a:t>umen</a:t>
            </a:r>
            <a:r>
              <a:rPr sz="1300" spc="-20" dirty="0">
                <a:latin typeface="Calibri"/>
                <a:cs typeface="Calibri"/>
              </a:rPr>
              <a:t>t</a:t>
            </a:r>
            <a:r>
              <a:rPr sz="1300" spc="-10" dirty="0">
                <a:latin typeface="Calibri"/>
                <a:cs typeface="Calibri"/>
              </a:rPr>
              <a:t>o</a:t>
            </a:r>
            <a:r>
              <a:rPr sz="1300" spc="25" dirty="0">
                <a:latin typeface="Calibri"/>
                <a:cs typeface="Calibri"/>
              </a:rPr>
              <a:t> </a:t>
            </a:r>
            <a:r>
              <a:rPr sz="1300" spc="-15" dirty="0">
                <a:latin typeface="Calibri"/>
                <a:cs typeface="Calibri"/>
              </a:rPr>
              <a:t>d</a:t>
            </a:r>
            <a:r>
              <a:rPr sz="1300" spc="-10" dirty="0">
                <a:latin typeface="Calibri"/>
                <a:cs typeface="Calibri"/>
              </a:rPr>
              <a:t>a</a:t>
            </a:r>
            <a:r>
              <a:rPr sz="1300" spc="20" dirty="0">
                <a:latin typeface="Calibri"/>
                <a:cs typeface="Calibri"/>
              </a:rPr>
              <a:t> </a:t>
            </a:r>
            <a:r>
              <a:rPr sz="1300" spc="-20" dirty="0">
                <a:latin typeface="Calibri"/>
                <a:cs typeface="Calibri"/>
              </a:rPr>
              <a:t>e</a:t>
            </a:r>
            <a:r>
              <a:rPr sz="1300" spc="-10" dirty="0">
                <a:latin typeface="Calibri"/>
                <a:cs typeface="Calibri"/>
              </a:rPr>
              <a:t>fi</a:t>
            </a:r>
            <a:r>
              <a:rPr sz="1300" spc="-5" dirty="0">
                <a:latin typeface="Calibri"/>
                <a:cs typeface="Calibri"/>
              </a:rPr>
              <a:t>ciê</a:t>
            </a:r>
            <a:r>
              <a:rPr sz="1300" spc="-15" dirty="0">
                <a:latin typeface="Calibri"/>
                <a:cs typeface="Calibri"/>
              </a:rPr>
              <a:t>n</a:t>
            </a:r>
            <a:r>
              <a:rPr sz="1300" spc="-5" dirty="0">
                <a:latin typeface="Calibri"/>
                <a:cs typeface="Calibri"/>
              </a:rPr>
              <a:t>cia</a:t>
            </a:r>
            <a:r>
              <a:rPr sz="1300" spc="20" dirty="0">
                <a:latin typeface="Calibri"/>
                <a:cs typeface="Calibri"/>
              </a:rPr>
              <a:t> </a:t>
            </a:r>
            <a:r>
              <a:rPr sz="1300" spc="-10" dirty="0">
                <a:latin typeface="Calibri"/>
                <a:cs typeface="Calibri"/>
              </a:rPr>
              <a:t>ener</a:t>
            </a:r>
            <a:r>
              <a:rPr sz="1300" spc="-20" dirty="0">
                <a:latin typeface="Calibri"/>
                <a:cs typeface="Calibri"/>
              </a:rPr>
              <a:t>gé</a:t>
            </a:r>
            <a:r>
              <a:rPr sz="1300" spc="-5" dirty="0">
                <a:latin typeface="Calibri"/>
                <a:cs typeface="Calibri"/>
              </a:rPr>
              <a:t>ti</a:t>
            </a:r>
            <a:r>
              <a:rPr sz="1300" spc="-20" dirty="0">
                <a:latin typeface="Calibri"/>
                <a:cs typeface="Calibri"/>
              </a:rPr>
              <a:t>c</a:t>
            </a:r>
            <a:r>
              <a:rPr sz="1300" spc="-10" dirty="0">
                <a:latin typeface="Calibri"/>
                <a:cs typeface="Calibri"/>
              </a:rPr>
              <a:t>a</a:t>
            </a:r>
            <a:endParaRPr sz="1300" dirty="0">
              <a:latin typeface="Calibri"/>
              <a:cs typeface="Calibri"/>
            </a:endParaRPr>
          </a:p>
          <a:p>
            <a:pPr marL="193675" indent="-180975">
              <a:lnSpc>
                <a:spcPct val="100000"/>
              </a:lnSpc>
              <a:spcBef>
                <a:spcPts val="310"/>
              </a:spcBef>
              <a:buFont typeface="Calibri"/>
              <a:buChar char="•"/>
              <a:tabLst>
                <a:tab pos="194310" algn="l"/>
              </a:tabLst>
            </a:pPr>
            <a:r>
              <a:rPr sz="1300" spc="-30" dirty="0">
                <a:latin typeface="Calibri"/>
                <a:cs typeface="Calibri"/>
              </a:rPr>
              <a:t>R</a:t>
            </a:r>
            <a:r>
              <a:rPr sz="1300" spc="-10" dirty="0">
                <a:latin typeface="Calibri"/>
                <a:cs typeface="Calibri"/>
              </a:rPr>
              <a:t>ed</a:t>
            </a:r>
            <a:r>
              <a:rPr sz="1300" spc="-15" dirty="0">
                <a:latin typeface="Calibri"/>
                <a:cs typeface="Calibri"/>
              </a:rPr>
              <a:t>u</a:t>
            </a:r>
            <a:r>
              <a:rPr sz="1300" spc="-5" dirty="0">
                <a:latin typeface="Calibri"/>
                <a:cs typeface="Calibri"/>
              </a:rPr>
              <a:t>zir </a:t>
            </a:r>
            <a:r>
              <a:rPr sz="1300" spc="-10" dirty="0">
                <a:latin typeface="Calibri"/>
                <a:cs typeface="Calibri"/>
              </a:rPr>
              <a:t>emis</a:t>
            </a:r>
            <a:r>
              <a:rPr sz="1300" spc="-15" dirty="0">
                <a:latin typeface="Calibri"/>
                <a:cs typeface="Calibri"/>
              </a:rPr>
              <a:t>sões</a:t>
            </a:r>
            <a:endParaRPr sz="1300" dirty="0">
              <a:latin typeface="Calibri"/>
              <a:cs typeface="Calibri"/>
            </a:endParaRPr>
          </a:p>
        </p:txBody>
      </p:sp>
      <p:sp>
        <p:nvSpPr>
          <p:cNvPr id="9" name="object 9"/>
          <p:cNvSpPr/>
          <p:nvPr/>
        </p:nvSpPr>
        <p:spPr>
          <a:xfrm>
            <a:off x="2577787" y="2935223"/>
            <a:ext cx="2097845" cy="1277620"/>
          </a:xfrm>
          <a:custGeom>
            <a:avLst/>
            <a:gdLst/>
            <a:ahLst/>
            <a:cxnLst/>
            <a:rect l="l" t="t" r="r" b="b"/>
            <a:pathLst>
              <a:path w="2148204" h="1277620">
                <a:moveTo>
                  <a:pt x="1074039" y="0"/>
                </a:moveTo>
                <a:lnTo>
                  <a:pt x="985945" y="2117"/>
                </a:lnTo>
                <a:lnTo>
                  <a:pt x="899814" y="8360"/>
                </a:lnTo>
                <a:lnTo>
                  <a:pt x="815921" y="18565"/>
                </a:lnTo>
                <a:lnTo>
                  <a:pt x="734543" y="32565"/>
                </a:lnTo>
                <a:lnTo>
                  <a:pt x="655956" y="50198"/>
                </a:lnTo>
                <a:lnTo>
                  <a:pt x="580437" y="71299"/>
                </a:lnTo>
                <a:lnTo>
                  <a:pt x="508262" y="95702"/>
                </a:lnTo>
                <a:lnTo>
                  <a:pt x="439707" y="123244"/>
                </a:lnTo>
                <a:lnTo>
                  <a:pt x="375048" y="153761"/>
                </a:lnTo>
                <a:lnTo>
                  <a:pt x="314563" y="187086"/>
                </a:lnTo>
                <a:lnTo>
                  <a:pt x="258526" y="223057"/>
                </a:lnTo>
                <a:lnTo>
                  <a:pt x="207215" y="261509"/>
                </a:lnTo>
                <a:lnTo>
                  <a:pt x="160905" y="302276"/>
                </a:lnTo>
                <a:lnTo>
                  <a:pt x="119874" y="345196"/>
                </a:lnTo>
                <a:lnTo>
                  <a:pt x="84397" y="390102"/>
                </a:lnTo>
                <a:lnTo>
                  <a:pt x="54751" y="436831"/>
                </a:lnTo>
                <a:lnTo>
                  <a:pt x="31212" y="485218"/>
                </a:lnTo>
                <a:lnTo>
                  <a:pt x="14056" y="535098"/>
                </a:lnTo>
                <a:lnTo>
                  <a:pt x="3560" y="586308"/>
                </a:lnTo>
                <a:lnTo>
                  <a:pt x="0" y="638683"/>
                </a:lnTo>
                <a:lnTo>
                  <a:pt x="3560" y="691057"/>
                </a:lnTo>
                <a:lnTo>
                  <a:pt x="14056" y="742267"/>
                </a:lnTo>
                <a:lnTo>
                  <a:pt x="31212" y="792147"/>
                </a:lnTo>
                <a:lnTo>
                  <a:pt x="54751" y="840534"/>
                </a:lnTo>
                <a:lnTo>
                  <a:pt x="84397" y="887263"/>
                </a:lnTo>
                <a:lnTo>
                  <a:pt x="119874" y="932169"/>
                </a:lnTo>
                <a:lnTo>
                  <a:pt x="160905" y="975089"/>
                </a:lnTo>
                <a:lnTo>
                  <a:pt x="207215" y="1015856"/>
                </a:lnTo>
                <a:lnTo>
                  <a:pt x="258526" y="1054308"/>
                </a:lnTo>
                <a:lnTo>
                  <a:pt x="314563" y="1090279"/>
                </a:lnTo>
                <a:lnTo>
                  <a:pt x="375048" y="1123604"/>
                </a:lnTo>
                <a:lnTo>
                  <a:pt x="439707" y="1154121"/>
                </a:lnTo>
                <a:lnTo>
                  <a:pt x="508262" y="1181663"/>
                </a:lnTo>
                <a:lnTo>
                  <a:pt x="580437" y="1206066"/>
                </a:lnTo>
                <a:lnTo>
                  <a:pt x="655956" y="1227167"/>
                </a:lnTo>
                <a:lnTo>
                  <a:pt x="734543" y="1244800"/>
                </a:lnTo>
                <a:lnTo>
                  <a:pt x="815921" y="1258800"/>
                </a:lnTo>
                <a:lnTo>
                  <a:pt x="899814" y="1269005"/>
                </a:lnTo>
                <a:lnTo>
                  <a:pt x="985945" y="1275248"/>
                </a:lnTo>
                <a:lnTo>
                  <a:pt x="1074039" y="1277365"/>
                </a:lnTo>
                <a:lnTo>
                  <a:pt x="1162114" y="1275248"/>
                </a:lnTo>
                <a:lnTo>
                  <a:pt x="1248229" y="1269005"/>
                </a:lnTo>
                <a:lnTo>
                  <a:pt x="1332107" y="1258800"/>
                </a:lnTo>
                <a:lnTo>
                  <a:pt x="1413472" y="1244800"/>
                </a:lnTo>
                <a:lnTo>
                  <a:pt x="1492047" y="1227167"/>
                </a:lnTo>
                <a:lnTo>
                  <a:pt x="1567556" y="1206066"/>
                </a:lnTo>
                <a:lnTo>
                  <a:pt x="1639723" y="1181663"/>
                </a:lnTo>
                <a:lnTo>
                  <a:pt x="1708270" y="1154121"/>
                </a:lnTo>
                <a:lnTo>
                  <a:pt x="1772923" y="1123604"/>
                </a:lnTo>
                <a:lnTo>
                  <a:pt x="1833403" y="1090279"/>
                </a:lnTo>
                <a:lnTo>
                  <a:pt x="1889436" y="1054308"/>
                </a:lnTo>
                <a:lnTo>
                  <a:pt x="1940743" y="1015856"/>
                </a:lnTo>
                <a:lnTo>
                  <a:pt x="1987050" y="975089"/>
                </a:lnTo>
                <a:lnTo>
                  <a:pt x="2028080" y="932169"/>
                </a:lnTo>
                <a:lnTo>
                  <a:pt x="2063555" y="887263"/>
                </a:lnTo>
                <a:lnTo>
                  <a:pt x="2093200" y="840534"/>
                </a:lnTo>
                <a:lnTo>
                  <a:pt x="2116739" y="792147"/>
                </a:lnTo>
                <a:lnTo>
                  <a:pt x="2133894" y="742267"/>
                </a:lnTo>
                <a:lnTo>
                  <a:pt x="2144390" y="691057"/>
                </a:lnTo>
                <a:lnTo>
                  <a:pt x="2147951" y="638683"/>
                </a:lnTo>
                <a:lnTo>
                  <a:pt x="2144390" y="586308"/>
                </a:lnTo>
                <a:lnTo>
                  <a:pt x="2133894" y="535098"/>
                </a:lnTo>
                <a:lnTo>
                  <a:pt x="2116739" y="485218"/>
                </a:lnTo>
                <a:lnTo>
                  <a:pt x="2093200" y="436831"/>
                </a:lnTo>
                <a:lnTo>
                  <a:pt x="2063555" y="390102"/>
                </a:lnTo>
                <a:lnTo>
                  <a:pt x="2028080" y="345196"/>
                </a:lnTo>
                <a:lnTo>
                  <a:pt x="1987050" y="302276"/>
                </a:lnTo>
                <a:lnTo>
                  <a:pt x="1940743" y="261509"/>
                </a:lnTo>
                <a:lnTo>
                  <a:pt x="1889436" y="223057"/>
                </a:lnTo>
                <a:lnTo>
                  <a:pt x="1833403" y="187086"/>
                </a:lnTo>
                <a:lnTo>
                  <a:pt x="1772923" y="153761"/>
                </a:lnTo>
                <a:lnTo>
                  <a:pt x="1708270" y="123244"/>
                </a:lnTo>
                <a:lnTo>
                  <a:pt x="1639723" y="95702"/>
                </a:lnTo>
                <a:lnTo>
                  <a:pt x="1567556" y="71299"/>
                </a:lnTo>
                <a:lnTo>
                  <a:pt x="1492047" y="50198"/>
                </a:lnTo>
                <a:lnTo>
                  <a:pt x="1413472" y="32565"/>
                </a:lnTo>
                <a:lnTo>
                  <a:pt x="1332107" y="18565"/>
                </a:lnTo>
                <a:lnTo>
                  <a:pt x="1248229" y="8360"/>
                </a:lnTo>
                <a:lnTo>
                  <a:pt x="1162114" y="2117"/>
                </a:lnTo>
                <a:lnTo>
                  <a:pt x="1074039" y="0"/>
                </a:lnTo>
                <a:close/>
              </a:path>
            </a:pathLst>
          </a:custGeom>
          <a:solidFill>
            <a:srgbClr val="DE0000"/>
          </a:solidFill>
        </p:spPr>
        <p:txBody>
          <a:bodyPr wrap="square" lIns="0" tIns="0" rIns="0" bIns="0" rtlCol="0"/>
          <a:lstStyle/>
          <a:p>
            <a:endParaRPr/>
          </a:p>
        </p:txBody>
      </p:sp>
      <p:sp>
        <p:nvSpPr>
          <p:cNvPr id="10" name="object 10"/>
          <p:cNvSpPr txBox="1"/>
          <p:nvPr/>
        </p:nvSpPr>
        <p:spPr>
          <a:xfrm>
            <a:off x="2961015" y="3463189"/>
            <a:ext cx="1446628" cy="246221"/>
          </a:xfrm>
          <a:prstGeom prst="rect">
            <a:avLst/>
          </a:prstGeom>
        </p:spPr>
        <p:txBody>
          <a:bodyPr vert="horz" wrap="square" lIns="0" tIns="0" rIns="0" bIns="0" rtlCol="0">
            <a:spAutoFit/>
          </a:bodyPr>
          <a:lstStyle/>
          <a:p>
            <a:pPr marL="12700">
              <a:lnSpc>
                <a:spcPct val="100000"/>
              </a:lnSpc>
            </a:pPr>
            <a:r>
              <a:rPr sz="1600" spc="-5" dirty="0">
                <a:solidFill>
                  <a:srgbClr val="FFFFFF"/>
                </a:solidFill>
                <a:latin typeface="Calibri"/>
                <a:cs typeface="Calibri"/>
              </a:rPr>
              <a:t>Su</a:t>
            </a:r>
            <a:r>
              <a:rPr sz="1600" spc="-20" dirty="0">
                <a:solidFill>
                  <a:srgbClr val="FFFFFF"/>
                </a:solidFill>
                <a:latin typeface="Calibri"/>
                <a:cs typeface="Calibri"/>
              </a:rPr>
              <a:t>s</a:t>
            </a:r>
            <a:r>
              <a:rPr sz="1600" spc="-30" dirty="0">
                <a:solidFill>
                  <a:srgbClr val="FFFFFF"/>
                </a:solidFill>
                <a:latin typeface="Calibri"/>
                <a:cs typeface="Calibri"/>
              </a:rPr>
              <a:t>t</a:t>
            </a:r>
            <a:r>
              <a:rPr sz="1600" dirty="0">
                <a:solidFill>
                  <a:srgbClr val="FFFFFF"/>
                </a:solidFill>
                <a:latin typeface="Calibri"/>
                <a:cs typeface="Calibri"/>
              </a:rPr>
              <a:t>e</a:t>
            </a:r>
            <a:r>
              <a:rPr sz="1600" spc="-10" dirty="0">
                <a:solidFill>
                  <a:srgbClr val="FFFFFF"/>
                </a:solidFill>
                <a:latin typeface="Calibri"/>
                <a:cs typeface="Calibri"/>
              </a:rPr>
              <a:t>n</a:t>
            </a:r>
            <a:r>
              <a:rPr sz="1600" spc="-30" dirty="0">
                <a:solidFill>
                  <a:srgbClr val="FFFFFF"/>
                </a:solidFill>
                <a:latin typeface="Calibri"/>
                <a:cs typeface="Calibri"/>
              </a:rPr>
              <a:t>t</a:t>
            </a:r>
            <a:r>
              <a:rPr sz="1600" dirty="0">
                <a:solidFill>
                  <a:srgbClr val="FFFFFF"/>
                </a:solidFill>
                <a:latin typeface="Calibri"/>
                <a:cs typeface="Calibri"/>
              </a:rPr>
              <a:t>abi</a:t>
            </a:r>
            <a:r>
              <a:rPr sz="1600" spc="-10" dirty="0">
                <a:solidFill>
                  <a:srgbClr val="FFFFFF"/>
                </a:solidFill>
                <a:latin typeface="Calibri"/>
                <a:cs typeface="Calibri"/>
              </a:rPr>
              <a:t>li</a:t>
            </a:r>
            <a:r>
              <a:rPr sz="1600" spc="-5" dirty="0">
                <a:solidFill>
                  <a:srgbClr val="FFFFFF"/>
                </a:solidFill>
                <a:latin typeface="Calibri"/>
                <a:cs typeface="Calibri"/>
              </a:rPr>
              <a:t>dade</a:t>
            </a:r>
            <a:endParaRPr sz="1600" dirty="0">
              <a:latin typeface="Calibri"/>
              <a:cs typeface="Calibri"/>
            </a:endParaRPr>
          </a:p>
        </p:txBody>
      </p:sp>
      <p:sp>
        <p:nvSpPr>
          <p:cNvPr id="11" name="object 11"/>
          <p:cNvSpPr/>
          <p:nvPr/>
        </p:nvSpPr>
        <p:spPr>
          <a:xfrm>
            <a:off x="4521473" y="2935223"/>
            <a:ext cx="2067980" cy="1277620"/>
          </a:xfrm>
          <a:custGeom>
            <a:avLst/>
            <a:gdLst/>
            <a:ahLst/>
            <a:cxnLst/>
            <a:rect l="l" t="t" r="r" b="b"/>
            <a:pathLst>
              <a:path w="2038350" h="1277620">
                <a:moveTo>
                  <a:pt x="1019175" y="0"/>
                </a:moveTo>
                <a:lnTo>
                  <a:pt x="935588" y="2117"/>
                </a:lnTo>
                <a:lnTo>
                  <a:pt x="853862" y="8360"/>
                </a:lnTo>
                <a:lnTo>
                  <a:pt x="774258" y="18565"/>
                </a:lnTo>
                <a:lnTo>
                  <a:pt x="697041" y="32565"/>
                </a:lnTo>
                <a:lnTo>
                  <a:pt x="622470" y="50198"/>
                </a:lnTo>
                <a:lnTo>
                  <a:pt x="550810" y="71299"/>
                </a:lnTo>
                <a:lnTo>
                  <a:pt x="482321" y="95702"/>
                </a:lnTo>
                <a:lnTo>
                  <a:pt x="417268" y="123244"/>
                </a:lnTo>
                <a:lnTo>
                  <a:pt x="355911" y="153761"/>
                </a:lnTo>
                <a:lnTo>
                  <a:pt x="298513" y="187086"/>
                </a:lnTo>
                <a:lnTo>
                  <a:pt x="245337" y="223057"/>
                </a:lnTo>
                <a:lnTo>
                  <a:pt x="196644" y="261509"/>
                </a:lnTo>
                <a:lnTo>
                  <a:pt x="152698" y="302276"/>
                </a:lnTo>
                <a:lnTo>
                  <a:pt x="113760" y="345196"/>
                </a:lnTo>
                <a:lnTo>
                  <a:pt x="80093" y="390102"/>
                </a:lnTo>
                <a:lnTo>
                  <a:pt x="51959" y="436831"/>
                </a:lnTo>
                <a:lnTo>
                  <a:pt x="29620" y="485218"/>
                </a:lnTo>
                <a:lnTo>
                  <a:pt x="13339" y="535098"/>
                </a:lnTo>
                <a:lnTo>
                  <a:pt x="3378" y="586308"/>
                </a:lnTo>
                <a:lnTo>
                  <a:pt x="0" y="638683"/>
                </a:lnTo>
                <a:lnTo>
                  <a:pt x="3378" y="691057"/>
                </a:lnTo>
                <a:lnTo>
                  <a:pt x="13339" y="742267"/>
                </a:lnTo>
                <a:lnTo>
                  <a:pt x="29620" y="792147"/>
                </a:lnTo>
                <a:lnTo>
                  <a:pt x="51959" y="840534"/>
                </a:lnTo>
                <a:lnTo>
                  <a:pt x="80093" y="887263"/>
                </a:lnTo>
                <a:lnTo>
                  <a:pt x="113760" y="932169"/>
                </a:lnTo>
                <a:lnTo>
                  <a:pt x="152698" y="975089"/>
                </a:lnTo>
                <a:lnTo>
                  <a:pt x="196644" y="1015856"/>
                </a:lnTo>
                <a:lnTo>
                  <a:pt x="245337" y="1054308"/>
                </a:lnTo>
                <a:lnTo>
                  <a:pt x="298513" y="1090279"/>
                </a:lnTo>
                <a:lnTo>
                  <a:pt x="355911" y="1123604"/>
                </a:lnTo>
                <a:lnTo>
                  <a:pt x="417268" y="1154121"/>
                </a:lnTo>
                <a:lnTo>
                  <a:pt x="482321" y="1181663"/>
                </a:lnTo>
                <a:lnTo>
                  <a:pt x="550810" y="1206066"/>
                </a:lnTo>
                <a:lnTo>
                  <a:pt x="622470" y="1227167"/>
                </a:lnTo>
                <a:lnTo>
                  <a:pt x="697041" y="1244800"/>
                </a:lnTo>
                <a:lnTo>
                  <a:pt x="774258" y="1258800"/>
                </a:lnTo>
                <a:lnTo>
                  <a:pt x="853862" y="1269005"/>
                </a:lnTo>
                <a:lnTo>
                  <a:pt x="935588" y="1275248"/>
                </a:lnTo>
                <a:lnTo>
                  <a:pt x="1019175" y="1277365"/>
                </a:lnTo>
                <a:lnTo>
                  <a:pt x="1102761" y="1275248"/>
                </a:lnTo>
                <a:lnTo>
                  <a:pt x="1184487" y="1269005"/>
                </a:lnTo>
                <a:lnTo>
                  <a:pt x="1264091" y="1258800"/>
                </a:lnTo>
                <a:lnTo>
                  <a:pt x="1341308" y="1244800"/>
                </a:lnTo>
                <a:lnTo>
                  <a:pt x="1415879" y="1227167"/>
                </a:lnTo>
                <a:lnTo>
                  <a:pt x="1487539" y="1206066"/>
                </a:lnTo>
                <a:lnTo>
                  <a:pt x="1556028" y="1181663"/>
                </a:lnTo>
                <a:lnTo>
                  <a:pt x="1621081" y="1154121"/>
                </a:lnTo>
                <a:lnTo>
                  <a:pt x="1682438" y="1123604"/>
                </a:lnTo>
                <a:lnTo>
                  <a:pt x="1739836" y="1090279"/>
                </a:lnTo>
                <a:lnTo>
                  <a:pt x="1793012" y="1054308"/>
                </a:lnTo>
                <a:lnTo>
                  <a:pt x="1841705" y="1015856"/>
                </a:lnTo>
                <a:lnTo>
                  <a:pt x="1885651" y="975089"/>
                </a:lnTo>
                <a:lnTo>
                  <a:pt x="1924589" y="932169"/>
                </a:lnTo>
                <a:lnTo>
                  <a:pt x="1958256" y="887263"/>
                </a:lnTo>
                <a:lnTo>
                  <a:pt x="1986390" y="840534"/>
                </a:lnTo>
                <a:lnTo>
                  <a:pt x="2008729" y="792147"/>
                </a:lnTo>
                <a:lnTo>
                  <a:pt x="2025010" y="742267"/>
                </a:lnTo>
                <a:lnTo>
                  <a:pt x="2034971" y="691057"/>
                </a:lnTo>
                <a:lnTo>
                  <a:pt x="2038350" y="638683"/>
                </a:lnTo>
                <a:lnTo>
                  <a:pt x="2034971" y="586308"/>
                </a:lnTo>
                <a:lnTo>
                  <a:pt x="2025010" y="535098"/>
                </a:lnTo>
                <a:lnTo>
                  <a:pt x="2008729" y="485218"/>
                </a:lnTo>
                <a:lnTo>
                  <a:pt x="1986390" y="436831"/>
                </a:lnTo>
                <a:lnTo>
                  <a:pt x="1958256" y="390102"/>
                </a:lnTo>
                <a:lnTo>
                  <a:pt x="1924589" y="345196"/>
                </a:lnTo>
                <a:lnTo>
                  <a:pt x="1885651" y="302276"/>
                </a:lnTo>
                <a:lnTo>
                  <a:pt x="1841705" y="261509"/>
                </a:lnTo>
                <a:lnTo>
                  <a:pt x="1793012" y="223057"/>
                </a:lnTo>
                <a:lnTo>
                  <a:pt x="1739836" y="187086"/>
                </a:lnTo>
                <a:lnTo>
                  <a:pt x="1682438" y="153761"/>
                </a:lnTo>
                <a:lnTo>
                  <a:pt x="1621081" y="123244"/>
                </a:lnTo>
                <a:lnTo>
                  <a:pt x="1556028" y="95702"/>
                </a:lnTo>
                <a:lnTo>
                  <a:pt x="1487539" y="71299"/>
                </a:lnTo>
                <a:lnTo>
                  <a:pt x="1415879" y="50198"/>
                </a:lnTo>
                <a:lnTo>
                  <a:pt x="1341308" y="32565"/>
                </a:lnTo>
                <a:lnTo>
                  <a:pt x="1264091" y="18565"/>
                </a:lnTo>
                <a:lnTo>
                  <a:pt x="1184487" y="8360"/>
                </a:lnTo>
                <a:lnTo>
                  <a:pt x="1102761" y="2117"/>
                </a:lnTo>
                <a:lnTo>
                  <a:pt x="1019175" y="0"/>
                </a:lnTo>
                <a:close/>
              </a:path>
            </a:pathLst>
          </a:custGeom>
          <a:solidFill>
            <a:srgbClr val="DE0000"/>
          </a:solidFill>
        </p:spPr>
        <p:txBody>
          <a:bodyPr wrap="square" lIns="0" tIns="0" rIns="0" bIns="0" rtlCol="0"/>
          <a:lstStyle/>
          <a:p>
            <a:endParaRPr/>
          </a:p>
        </p:txBody>
      </p:sp>
      <p:sp>
        <p:nvSpPr>
          <p:cNvPr id="12" name="object 12"/>
          <p:cNvSpPr txBox="1"/>
          <p:nvPr/>
        </p:nvSpPr>
        <p:spPr>
          <a:xfrm>
            <a:off x="4817482" y="3330194"/>
            <a:ext cx="1291297" cy="534762"/>
          </a:xfrm>
          <a:prstGeom prst="rect">
            <a:avLst/>
          </a:prstGeom>
        </p:spPr>
        <p:txBody>
          <a:bodyPr vert="horz" wrap="square" lIns="0" tIns="0" rIns="0" bIns="0" rtlCol="0">
            <a:spAutoFit/>
          </a:bodyPr>
          <a:lstStyle/>
          <a:p>
            <a:pPr marL="12700" marR="5080" indent="63500">
              <a:lnSpc>
                <a:spcPts val="2100"/>
              </a:lnSpc>
            </a:pPr>
            <a:r>
              <a:rPr sz="1600" spc="-15" dirty="0">
                <a:solidFill>
                  <a:srgbClr val="FFFFFF"/>
                </a:solidFill>
                <a:latin typeface="Calibri"/>
                <a:cs typeface="Calibri"/>
              </a:rPr>
              <a:t>Se</a:t>
            </a:r>
            <a:r>
              <a:rPr sz="1600" spc="-5" dirty="0">
                <a:solidFill>
                  <a:srgbClr val="FFFFFF"/>
                </a:solidFill>
                <a:latin typeface="Calibri"/>
                <a:cs typeface="Calibri"/>
              </a:rPr>
              <a:t>gu</a:t>
            </a:r>
            <a:r>
              <a:rPr sz="1600" spc="-40" dirty="0">
                <a:solidFill>
                  <a:srgbClr val="FFFFFF"/>
                </a:solidFill>
                <a:latin typeface="Calibri"/>
                <a:cs typeface="Calibri"/>
              </a:rPr>
              <a:t>r</a:t>
            </a:r>
            <a:r>
              <a:rPr sz="1600" dirty="0">
                <a:solidFill>
                  <a:srgbClr val="FFFFFF"/>
                </a:solidFill>
                <a:latin typeface="Calibri"/>
                <a:cs typeface="Calibri"/>
              </a:rPr>
              <a:t>an</a:t>
            </a:r>
            <a:r>
              <a:rPr sz="1600" spc="-15" dirty="0">
                <a:solidFill>
                  <a:srgbClr val="FFFFFF"/>
                </a:solidFill>
                <a:latin typeface="Calibri"/>
                <a:cs typeface="Calibri"/>
              </a:rPr>
              <a:t>ç</a:t>
            </a:r>
            <a:r>
              <a:rPr sz="1600" dirty="0">
                <a:solidFill>
                  <a:srgbClr val="FFFFFF"/>
                </a:solidFill>
                <a:latin typeface="Calibri"/>
                <a:cs typeface="Calibri"/>
              </a:rPr>
              <a:t>a d</a:t>
            </a:r>
            <a:r>
              <a:rPr sz="1600" spc="-10" dirty="0">
                <a:solidFill>
                  <a:srgbClr val="FFFFFF"/>
                </a:solidFill>
                <a:latin typeface="Calibri"/>
                <a:cs typeface="Calibri"/>
              </a:rPr>
              <a:t>e</a:t>
            </a:r>
            <a:r>
              <a:rPr sz="1600" spc="-5" dirty="0">
                <a:solidFill>
                  <a:srgbClr val="FFFFFF"/>
                </a:solidFill>
                <a:latin typeface="Calibri"/>
                <a:cs typeface="Calibri"/>
              </a:rPr>
              <a:t> </a:t>
            </a:r>
            <a:r>
              <a:rPr sz="1600" dirty="0">
                <a:solidFill>
                  <a:srgbClr val="FFFFFF"/>
                </a:solidFill>
                <a:latin typeface="Calibri"/>
                <a:cs typeface="Calibri"/>
              </a:rPr>
              <a:t>aba</a:t>
            </a:r>
            <a:r>
              <a:rPr sz="1600" spc="-20" dirty="0">
                <a:solidFill>
                  <a:srgbClr val="FFFFFF"/>
                </a:solidFill>
                <a:latin typeface="Calibri"/>
                <a:cs typeface="Calibri"/>
              </a:rPr>
              <a:t>s</a:t>
            </a:r>
            <a:r>
              <a:rPr sz="1600" spc="-40" dirty="0">
                <a:solidFill>
                  <a:srgbClr val="FFFFFF"/>
                </a:solidFill>
                <a:latin typeface="Calibri"/>
                <a:cs typeface="Calibri"/>
              </a:rPr>
              <a:t>t</a:t>
            </a:r>
            <a:r>
              <a:rPr sz="1600" spc="-10" dirty="0">
                <a:solidFill>
                  <a:srgbClr val="FFFFFF"/>
                </a:solidFill>
                <a:latin typeface="Calibri"/>
                <a:cs typeface="Calibri"/>
              </a:rPr>
              <a:t>ec</a:t>
            </a:r>
            <a:r>
              <a:rPr sz="1600" spc="-15" dirty="0">
                <a:solidFill>
                  <a:srgbClr val="FFFFFF"/>
                </a:solidFill>
                <a:latin typeface="Calibri"/>
                <a:cs typeface="Calibri"/>
              </a:rPr>
              <a:t>imen</a:t>
            </a:r>
            <a:r>
              <a:rPr sz="1600" spc="-30" dirty="0">
                <a:solidFill>
                  <a:srgbClr val="FFFFFF"/>
                </a:solidFill>
                <a:latin typeface="Calibri"/>
                <a:cs typeface="Calibri"/>
              </a:rPr>
              <a:t>t</a:t>
            </a:r>
            <a:r>
              <a:rPr sz="1600" dirty="0">
                <a:solidFill>
                  <a:srgbClr val="FFFFFF"/>
                </a:solidFill>
                <a:latin typeface="Calibri"/>
                <a:cs typeface="Calibri"/>
              </a:rPr>
              <a:t>o</a:t>
            </a:r>
            <a:endParaRPr sz="1600" dirty="0">
              <a:latin typeface="Calibri"/>
              <a:cs typeface="Calibri"/>
            </a:endParaRPr>
          </a:p>
        </p:txBody>
      </p:sp>
      <p:sp>
        <p:nvSpPr>
          <p:cNvPr id="13" name="object 13"/>
          <p:cNvSpPr/>
          <p:nvPr/>
        </p:nvSpPr>
        <p:spPr>
          <a:xfrm>
            <a:off x="3617390" y="2185569"/>
            <a:ext cx="1881554" cy="1277620"/>
          </a:xfrm>
          <a:custGeom>
            <a:avLst/>
            <a:gdLst/>
            <a:ahLst/>
            <a:cxnLst/>
            <a:rect l="l" t="t" r="r" b="b"/>
            <a:pathLst>
              <a:path w="2038350" h="1277620">
                <a:moveTo>
                  <a:pt x="1019175" y="0"/>
                </a:moveTo>
                <a:lnTo>
                  <a:pt x="935588" y="2116"/>
                </a:lnTo>
                <a:lnTo>
                  <a:pt x="853862" y="8357"/>
                </a:lnTo>
                <a:lnTo>
                  <a:pt x="774258" y="18557"/>
                </a:lnTo>
                <a:lnTo>
                  <a:pt x="697041" y="32552"/>
                </a:lnTo>
                <a:lnTo>
                  <a:pt x="622470" y="50178"/>
                </a:lnTo>
                <a:lnTo>
                  <a:pt x="550810" y="71271"/>
                </a:lnTo>
                <a:lnTo>
                  <a:pt x="482321" y="95666"/>
                </a:lnTo>
                <a:lnTo>
                  <a:pt x="417268" y="123200"/>
                </a:lnTo>
                <a:lnTo>
                  <a:pt x="355911" y="153707"/>
                </a:lnTo>
                <a:lnTo>
                  <a:pt x="298513" y="187023"/>
                </a:lnTo>
                <a:lnTo>
                  <a:pt x="245337" y="222984"/>
                </a:lnTo>
                <a:lnTo>
                  <a:pt x="196644" y="261426"/>
                </a:lnTo>
                <a:lnTo>
                  <a:pt x="152698" y="302185"/>
                </a:lnTo>
                <a:lnTo>
                  <a:pt x="113760" y="345096"/>
                </a:lnTo>
                <a:lnTo>
                  <a:pt x="80093" y="389995"/>
                </a:lnTo>
                <a:lnTo>
                  <a:pt x="51959" y="436717"/>
                </a:lnTo>
                <a:lnTo>
                  <a:pt x="29620" y="485098"/>
                </a:lnTo>
                <a:lnTo>
                  <a:pt x="13339" y="534975"/>
                </a:lnTo>
                <a:lnTo>
                  <a:pt x="3378" y="586182"/>
                </a:lnTo>
                <a:lnTo>
                  <a:pt x="0" y="638555"/>
                </a:lnTo>
                <a:lnTo>
                  <a:pt x="3378" y="690947"/>
                </a:lnTo>
                <a:lnTo>
                  <a:pt x="13339" y="742170"/>
                </a:lnTo>
                <a:lnTo>
                  <a:pt x="29620" y="792062"/>
                </a:lnTo>
                <a:lnTo>
                  <a:pt x="51959" y="840456"/>
                </a:lnTo>
                <a:lnTo>
                  <a:pt x="80093" y="887190"/>
                </a:lnTo>
                <a:lnTo>
                  <a:pt x="113760" y="932098"/>
                </a:lnTo>
                <a:lnTo>
                  <a:pt x="152698" y="975018"/>
                </a:lnTo>
                <a:lnTo>
                  <a:pt x="196644" y="1015784"/>
                </a:lnTo>
                <a:lnTo>
                  <a:pt x="245337" y="1054233"/>
                </a:lnTo>
                <a:lnTo>
                  <a:pt x="298513" y="1090199"/>
                </a:lnTo>
                <a:lnTo>
                  <a:pt x="355911" y="1123520"/>
                </a:lnTo>
                <a:lnTo>
                  <a:pt x="417268" y="1154030"/>
                </a:lnTo>
                <a:lnTo>
                  <a:pt x="482321" y="1181566"/>
                </a:lnTo>
                <a:lnTo>
                  <a:pt x="550810" y="1205963"/>
                </a:lnTo>
                <a:lnTo>
                  <a:pt x="622470" y="1227058"/>
                </a:lnTo>
                <a:lnTo>
                  <a:pt x="697041" y="1244685"/>
                </a:lnTo>
                <a:lnTo>
                  <a:pt x="774258" y="1258681"/>
                </a:lnTo>
                <a:lnTo>
                  <a:pt x="853862" y="1268881"/>
                </a:lnTo>
                <a:lnTo>
                  <a:pt x="935588" y="1275122"/>
                </a:lnTo>
                <a:lnTo>
                  <a:pt x="1019175" y="1277239"/>
                </a:lnTo>
                <a:lnTo>
                  <a:pt x="1102761" y="1275122"/>
                </a:lnTo>
                <a:lnTo>
                  <a:pt x="1184487" y="1268881"/>
                </a:lnTo>
                <a:lnTo>
                  <a:pt x="1264091" y="1258681"/>
                </a:lnTo>
                <a:lnTo>
                  <a:pt x="1341308" y="1244685"/>
                </a:lnTo>
                <a:lnTo>
                  <a:pt x="1415879" y="1227058"/>
                </a:lnTo>
                <a:lnTo>
                  <a:pt x="1487539" y="1205963"/>
                </a:lnTo>
                <a:lnTo>
                  <a:pt x="1556028" y="1181566"/>
                </a:lnTo>
                <a:lnTo>
                  <a:pt x="1621081" y="1154030"/>
                </a:lnTo>
                <a:lnTo>
                  <a:pt x="1682438" y="1123520"/>
                </a:lnTo>
                <a:lnTo>
                  <a:pt x="1739836" y="1090199"/>
                </a:lnTo>
                <a:lnTo>
                  <a:pt x="1793012" y="1054233"/>
                </a:lnTo>
                <a:lnTo>
                  <a:pt x="1841705" y="1015784"/>
                </a:lnTo>
                <a:lnTo>
                  <a:pt x="1885651" y="975018"/>
                </a:lnTo>
                <a:lnTo>
                  <a:pt x="1924589" y="932098"/>
                </a:lnTo>
                <a:lnTo>
                  <a:pt x="1958256" y="887190"/>
                </a:lnTo>
                <a:lnTo>
                  <a:pt x="1986390" y="840456"/>
                </a:lnTo>
                <a:lnTo>
                  <a:pt x="2008729" y="792062"/>
                </a:lnTo>
                <a:lnTo>
                  <a:pt x="2025010" y="742170"/>
                </a:lnTo>
                <a:lnTo>
                  <a:pt x="2034971" y="690947"/>
                </a:lnTo>
                <a:lnTo>
                  <a:pt x="2038350" y="638555"/>
                </a:lnTo>
                <a:lnTo>
                  <a:pt x="2034971" y="586182"/>
                </a:lnTo>
                <a:lnTo>
                  <a:pt x="2025010" y="534975"/>
                </a:lnTo>
                <a:lnTo>
                  <a:pt x="2008729" y="485098"/>
                </a:lnTo>
                <a:lnTo>
                  <a:pt x="1986390" y="436717"/>
                </a:lnTo>
                <a:lnTo>
                  <a:pt x="1958256" y="389995"/>
                </a:lnTo>
                <a:lnTo>
                  <a:pt x="1924589" y="345096"/>
                </a:lnTo>
                <a:lnTo>
                  <a:pt x="1885651" y="302185"/>
                </a:lnTo>
                <a:lnTo>
                  <a:pt x="1841705" y="261426"/>
                </a:lnTo>
                <a:lnTo>
                  <a:pt x="1793012" y="222984"/>
                </a:lnTo>
                <a:lnTo>
                  <a:pt x="1739836" y="187023"/>
                </a:lnTo>
                <a:lnTo>
                  <a:pt x="1682438" y="153707"/>
                </a:lnTo>
                <a:lnTo>
                  <a:pt x="1621081" y="123200"/>
                </a:lnTo>
                <a:lnTo>
                  <a:pt x="1556028" y="95666"/>
                </a:lnTo>
                <a:lnTo>
                  <a:pt x="1487539" y="71271"/>
                </a:lnTo>
                <a:lnTo>
                  <a:pt x="1415879" y="50178"/>
                </a:lnTo>
                <a:lnTo>
                  <a:pt x="1341308" y="32552"/>
                </a:lnTo>
                <a:lnTo>
                  <a:pt x="1264091" y="18557"/>
                </a:lnTo>
                <a:lnTo>
                  <a:pt x="1184487" y="8357"/>
                </a:lnTo>
                <a:lnTo>
                  <a:pt x="1102761" y="2116"/>
                </a:lnTo>
                <a:lnTo>
                  <a:pt x="1019175" y="0"/>
                </a:lnTo>
                <a:close/>
              </a:path>
            </a:pathLst>
          </a:custGeom>
          <a:solidFill>
            <a:srgbClr val="DE0000"/>
          </a:solidFill>
        </p:spPr>
        <p:txBody>
          <a:bodyPr wrap="square" lIns="0" tIns="0" rIns="0" bIns="0" rtlCol="0"/>
          <a:lstStyle/>
          <a:p>
            <a:endParaRPr/>
          </a:p>
        </p:txBody>
      </p:sp>
      <p:sp>
        <p:nvSpPr>
          <p:cNvPr id="14" name="object 14"/>
          <p:cNvSpPr txBox="1"/>
          <p:nvPr/>
        </p:nvSpPr>
        <p:spPr>
          <a:xfrm>
            <a:off x="3827585" y="2550948"/>
            <a:ext cx="1440180" cy="246221"/>
          </a:xfrm>
          <a:prstGeom prst="rect">
            <a:avLst/>
          </a:prstGeom>
        </p:spPr>
        <p:txBody>
          <a:bodyPr vert="horz" wrap="square" lIns="0" tIns="0" rIns="0" bIns="0" rtlCol="0">
            <a:spAutoFit/>
          </a:bodyPr>
          <a:lstStyle/>
          <a:p>
            <a:pPr marL="12700">
              <a:lnSpc>
                <a:spcPct val="100000"/>
              </a:lnSpc>
            </a:pPr>
            <a:r>
              <a:rPr sz="1600" spc="-5" dirty="0">
                <a:solidFill>
                  <a:srgbClr val="FFFFFF"/>
                </a:solidFill>
                <a:latin typeface="Calibri"/>
                <a:cs typeface="Calibri"/>
              </a:rPr>
              <a:t>Comp</a:t>
            </a:r>
            <a:r>
              <a:rPr sz="1600" spc="-10" dirty="0">
                <a:solidFill>
                  <a:srgbClr val="FFFFFF"/>
                </a:solidFill>
                <a:latin typeface="Calibri"/>
                <a:cs typeface="Calibri"/>
              </a:rPr>
              <a:t>e</a:t>
            </a:r>
            <a:r>
              <a:rPr sz="1600" dirty="0">
                <a:solidFill>
                  <a:srgbClr val="FFFFFF"/>
                </a:solidFill>
                <a:latin typeface="Calibri"/>
                <a:cs typeface="Calibri"/>
              </a:rPr>
              <a:t>t</a:t>
            </a:r>
            <a:r>
              <a:rPr sz="1600" spc="-10" dirty="0">
                <a:solidFill>
                  <a:srgbClr val="FFFFFF"/>
                </a:solidFill>
                <a:latin typeface="Calibri"/>
                <a:cs typeface="Calibri"/>
              </a:rPr>
              <a:t>i</a:t>
            </a:r>
            <a:r>
              <a:rPr sz="1600" dirty="0">
                <a:solidFill>
                  <a:srgbClr val="FFFFFF"/>
                </a:solidFill>
                <a:latin typeface="Calibri"/>
                <a:cs typeface="Calibri"/>
              </a:rPr>
              <a:t>t</a:t>
            </a:r>
            <a:r>
              <a:rPr sz="1600" spc="-10" dirty="0">
                <a:solidFill>
                  <a:srgbClr val="FFFFFF"/>
                </a:solidFill>
                <a:latin typeface="Calibri"/>
                <a:cs typeface="Calibri"/>
              </a:rPr>
              <a:t>i</a:t>
            </a:r>
            <a:r>
              <a:rPr sz="1600" dirty="0">
                <a:solidFill>
                  <a:srgbClr val="FFFFFF"/>
                </a:solidFill>
                <a:latin typeface="Calibri"/>
                <a:cs typeface="Calibri"/>
              </a:rPr>
              <a:t>vidade</a:t>
            </a:r>
            <a:endParaRPr sz="1600" dirty="0">
              <a:latin typeface="Calibri"/>
              <a:cs typeface="Calibri"/>
            </a:endParaRPr>
          </a:p>
        </p:txBody>
      </p:sp>
      <p:sp>
        <p:nvSpPr>
          <p:cNvPr id="15" name="object 15"/>
          <p:cNvSpPr/>
          <p:nvPr/>
        </p:nvSpPr>
        <p:spPr>
          <a:xfrm>
            <a:off x="289126" y="5739322"/>
            <a:ext cx="8571914" cy="1117273"/>
          </a:xfrm>
          <a:custGeom>
            <a:avLst/>
            <a:gdLst/>
            <a:ahLst/>
            <a:cxnLst/>
            <a:rect l="l" t="t" r="r" b="b"/>
            <a:pathLst>
              <a:path w="9286240" h="816610">
                <a:moveTo>
                  <a:pt x="9150038" y="0"/>
                </a:moveTo>
                <a:lnTo>
                  <a:pt x="133811" y="18"/>
                </a:lnTo>
                <a:lnTo>
                  <a:pt x="91427" y="7492"/>
                </a:lnTo>
                <a:lnTo>
                  <a:pt x="54679" y="27001"/>
                </a:lnTo>
                <a:lnTo>
                  <a:pt x="25739" y="56377"/>
                </a:lnTo>
                <a:lnTo>
                  <a:pt x="6782" y="93452"/>
                </a:lnTo>
                <a:lnTo>
                  <a:pt x="103" y="133746"/>
                </a:lnTo>
                <a:lnTo>
                  <a:pt x="0" y="682843"/>
                </a:lnTo>
                <a:lnTo>
                  <a:pt x="1025" y="697458"/>
                </a:lnTo>
                <a:lnTo>
                  <a:pt x="12770" y="738190"/>
                </a:lnTo>
                <a:lnTo>
                  <a:pt x="35826" y="772564"/>
                </a:lnTo>
                <a:lnTo>
                  <a:pt x="68023" y="798406"/>
                </a:lnTo>
                <a:lnTo>
                  <a:pt x="107189" y="813547"/>
                </a:lnTo>
                <a:lnTo>
                  <a:pt x="136098" y="816622"/>
                </a:lnTo>
                <a:lnTo>
                  <a:pt x="9152398" y="816602"/>
                </a:lnTo>
                <a:lnTo>
                  <a:pt x="9194764" y="809106"/>
                </a:lnTo>
                <a:lnTo>
                  <a:pt x="9231499" y="789577"/>
                </a:lnTo>
                <a:lnTo>
                  <a:pt x="9260429" y="760186"/>
                </a:lnTo>
                <a:lnTo>
                  <a:pt x="9279381" y="723105"/>
                </a:lnTo>
                <a:lnTo>
                  <a:pt x="9286057" y="682843"/>
                </a:lnTo>
                <a:lnTo>
                  <a:pt x="9286163" y="133746"/>
                </a:lnTo>
                <a:lnTo>
                  <a:pt x="9285139" y="119132"/>
                </a:lnTo>
                <a:lnTo>
                  <a:pt x="9273396" y="78404"/>
                </a:lnTo>
                <a:lnTo>
                  <a:pt x="9250334" y="44040"/>
                </a:lnTo>
                <a:lnTo>
                  <a:pt x="9218128" y="18207"/>
                </a:lnTo>
                <a:lnTo>
                  <a:pt x="9178952" y="3073"/>
                </a:lnTo>
                <a:lnTo>
                  <a:pt x="9150038" y="0"/>
                </a:lnTo>
                <a:close/>
              </a:path>
            </a:pathLst>
          </a:custGeom>
          <a:solidFill>
            <a:srgbClr val="FFFFFF"/>
          </a:solidFill>
        </p:spPr>
        <p:txBody>
          <a:bodyPr wrap="square" lIns="0" tIns="0" rIns="0" bIns="0" rtlCol="0"/>
          <a:lstStyle/>
          <a:p>
            <a:endParaRPr/>
          </a:p>
        </p:txBody>
      </p:sp>
      <p:sp>
        <p:nvSpPr>
          <p:cNvPr id="16" name="object 16"/>
          <p:cNvSpPr/>
          <p:nvPr/>
        </p:nvSpPr>
        <p:spPr>
          <a:xfrm>
            <a:off x="296430" y="5664428"/>
            <a:ext cx="8571914" cy="816610"/>
          </a:xfrm>
          <a:custGeom>
            <a:avLst/>
            <a:gdLst/>
            <a:ahLst/>
            <a:cxnLst/>
            <a:rect l="l" t="t" r="r" b="b"/>
            <a:pathLst>
              <a:path w="9286240" h="816610">
                <a:moveTo>
                  <a:pt x="0" y="136055"/>
                </a:moveTo>
                <a:lnTo>
                  <a:pt x="6802" y="93452"/>
                </a:lnTo>
                <a:lnTo>
                  <a:pt x="25759" y="56377"/>
                </a:lnTo>
                <a:lnTo>
                  <a:pt x="54698" y="27001"/>
                </a:lnTo>
                <a:lnTo>
                  <a:pt x="91447" y="7492"/>
                </a:lnTo>
                <a:lnTo>
                  <a:pt x="133830" y="18"/>
                </a:lnTo>
                <a:lnTo>
                  <a:pt x="9150057" y="0"/>
                </a:lnTo>
                <a:lnTo>
                  <a:pt x="9164741" y="781"/>
                </a:lnTo>
                <a:lnTo>
                  <a:pt x="9205756" y="11866"/>
                </a:lnTo>
                <a:lnTo>
                  <a:pt x="9240527" y="34374"/>
                </a:lnTo>
                <a:lnTo>
                  <a:pt x="9266879" y="66136"/>
                </a:lnTo>
                <a:lnTo>
                  <a:pt x="9282637" y="104983"/>
                </a:lnTo>
                <a:lnTo>
                  <a:pt x="9286201" y="680504"/>
                </a:lnTo>
                <a:lnTo>
                  <a:pt x="9285419" y="695183"/>
                </a:lnTo>
                <a:lnTo>
                  <a:pt x="9274327" y="736186"/>
                </a:lnTo>
                <a:lnTo>
                  <a:pt x="9251807" y="770945"/>
                </a:lnTo>
                <a:lnTo>
                  <a:pt x="9220034" y="797290"/>
                </a:lnTo>
                <a:lnTo>
                  <a:pt x="9181180" y="813049"/>
                </a:lnTo>
                <a:lnTo>
                  <a:pt x="136118" y="816622"/>
                </a:lnTo>
                <a:lnTo>
                  <a:pt x="121437" y="815840"/>
                </a:lnTo>
                <a:lnTo>
                  <a:pt x="80431" y="804750"/>
                </a:lnTo>
                <a:lnTo>
                  <a:pt x="45670" y="782233"/>
                </a:lnTo>
                <a:lnTo>
                  <a:pt x="19325" y="750462"/>
                </a:lnTo>
                <a:lnTo>
                  <a:pt x="3569" y="711608"/>
                </a:lnTo>
                <a:lnTo>
                  <a:pt x="0" y="136055"/>
                </a:lnTo>
                <a:close/>
              </a:path>
            </a:pathLst>
          </a:custGeom>
          <a:ln w="9525">
            <a:solidFill>
              <a:srgbClr val="000000"/>
            </a:solidFill>
          </a:ln>
        </p:spPr>
        <p:txBody>
          <a:bodyPr wrap="square" lIns="0" tIns="0" rIns="0" bIns="0" rtlCol="0"/>
          <a:lstStyle/>
          <a:p>
            <a:endParaRPr/>
          </a:p>
        </p:txBody>
      </p:sp>
      <p:sp>
        <p:nvSpPr>
          <p:cNvPr id="17" name="object 17"/>
          <p:cNvSpPr txBox="1"/>
          <p:nvPr/>
        </p:nvSpPr>
        <p:spPr>
          <a:xfrm>
            <a:off x="777755" y="5664428"/>
            <a:ext cx="7600070" cy="528555"/>
          </a:xfrm>
          <a:prstGeom prst="rect">
            <a:avLst/>
          </a:prstGeom>
        </p:spPr>
        <p:txBody>
          <a:bodyPr vert="horz" wrap="square" lIns="0" tIns="0" rIns="0" bIns="0" rtlCol="0">
            <a:spAutoFit/>
          </a:bodyPr>
          <a:lstStyle/>
          <a:p>
            <a:pPr marL="64135" marR="5080" indent="-52069">
              <a:lnSpc>
                <a:spcPct val="108000"/>
              </a:lnSpc>
            </a:pPr>
            <a:r>
              <a:rPr sz="1600" spc="-5" dirty="0">
                <a:latin typeface="Calibri"/>
                <a:cs typeface="Calibri"/>
              </a:rPr>
              <a:t>Da</a:t>
            </a:r>
            <a:r>
              <a:rPr sz="1600" spc="5" dirty="0">
                <a:latin typeface="Calibri"/>
                <a:cs typeface="Calibri"/>
              </a:rPr>
              <a:t>q</a:t>
            </a:r>
            <a:r>
              <a:rPr sz="1600" spc="-5" dirty="0">
                <a:latin typeface="Calibri"/>
                <a:cs typeface="Calibri"/>
              </a:rPr>
              <a:t>u</a:t>
            </a:r>
            <a:r>
              <a:rPr sz="1600" dirty="0">
                <a:latin typeface="Calibri"/>
                <a:cs typeface="Calibri"/>
              </a:rPr>
              <a:t>i</a:t>
            </a:r>
            <a:r>
              <a:rPr sz="1600" spc="-20" dirty="0">
                <a:latin typeface="Calibri"/>
                <a:cs typeface="Calibri"/>
              </a:rPr>
              <a:t> </a:t>
            </a:r>
            <a:r>
              <a:rPr sz="1600" spc="-5" dirty="0">
                <a:latin typeface="Calibri"/>
                <a:cs typeface="Calibri"/>
              </a:rPr>
              <a:t>de</a:t>
            </a:r>
            <a:r>
              <a:rPr sz="1600" spc="5" dirty="0">
                <a:latin typeface="Calibri"/>
                <a:cs typeface="Calibri"/>
              </a:rPr>
              <a:t>c</a:t>
            </a:r>
            <a:r>
              <a:rPr sz="1600" spc="-5" dirty="0">
                <a:latin typeface="Calibri"/>
                <a:cs typeface="Calibri"/>
              </a:rPr>
              <a:t>orr</a:t>
            </a:r>
            <a:r>
              <a:rPr sz="1600" dirty="0">
                <a:latin typeface="Calibri"/>
                <a:cs typeface="Calibri"/>
              </a:rPr>
              <a:t>e </a:t>
            </a:r>
            <a:r>
              <a:rPr sz="1600" spc="-5" dirty="0">
                <a:latin typeface="Calibri"/>
                <a:cs typeface="Calibri"/>
              </a:rPr>
              <a:t>q</a:t>
            </a:r>
            <a:r>
              <a:rPr sz="1600" spc="5" dirty="0">
                <a:latin typeface="Calibri"/>
                <a:cs typeface="Calibri"/>
              </a:rPr>
              <a:t>u</a:t>
            </a:r>
            <a:r>
              <a:rPr sz="1600" dirty="0">
                <a:latin typeface="Calibri"/>
                <a:cs typeface="Calibri"/>
              </a:rPr>
              <a:t>e</a:t>
            </a:r>
            <a:r>
              <a:rPr sz="1600" spc="-10" dirty="0">
                <a:latin typeface="Calibri"/>
                <a:cs typeface="Calibri"/>
              </a:rPr>
              <a:t> </a:t>
            </a:r>
            <a:r>
              <a:rPr sz="1600" spc="-5" dirty="0">
                <a:latin typeface="Calibri"/>
                <a:cs typeface="Calibri"/>
              </a:rPr>
              <a:t>um</a:t>
            </a:r>
            <a:r>
              <a:rPr sz="1600" dirty="0">
                <a:latin typeface="Calibri"/>
                <a:cs typeface="Calibri"/>
              </a:rPr>
              <a:t>a</a:t>
            </a:r>
            <a:r>
              <a:rPr sz="1600" spc="-10" dirty="0">
                <a:latin typeface="Calibri"/>
                <a:cs typeface="Calibri"/>
              </a:rPr>
              <a:t> </a:t>
            </a:r>
            <a:r>
              <a:rPr sz="1600" spc="-5" dirty="0">
                <a:latin typeface="Calibri"/>
                <a:cs typeface="Calibri"/>
              </a:rPr>
              <a:t>polí</a:t>
            </a:r>
            <a:r>
              <a:rPr sz="1600" dirty="0">
                <a:latin typeface="Calibri"/>
                <a:cs typeface="Calibri"/>
              </a:rPr>
              <a:t>tica</a:t>
            </a:r>
            <a:r>
              <a:rPr sz="1600" spc="15" dirty="0">
                <a:latin typeface="Calibri"/>
                <a:cs typeface="Calibri"/>
              </a:rPr>
              <a:t> </a:t>
            </a:r>
            <a:r>
              <a:rPr sz="1600" spc="-5" dirty="0">
                <a:latin typeface="Calibri"/>
                <a:cs typeface="Calibri"/>
              </a:rPr>
              <a:t>q</a:t>
            </a:r>
            <a:r>
              <a:rPr sz="1600" spc="5" dirty="0">
                <a:latin typeface="Calibri"/>
                <a:cs typeface="Calibri"/>
              </a:rPr>
              <a:t>u</a:t>
            </a:r>
            <a:r>
              <a:rPr sz="1600" dirty="0">
                <a:latin typeface="Calibri"/>
                <a:cs typeface="Calibri"/>
              </a:rPr>
              <a:t>e</a:t>
            </a:r>
            <a:r>
              <a:rPr sz="1600" spc="-10" dirty="0">
                <a:latin typeface="Calibri"/>
                <a:cs typeface="Calibri"/>
              </a:rPr>
              <a:t> </a:t>
            </a:r>
            <a:r>
              <a:rPr sz="1600" spc="-5" dirty="0">
                <a:latin typeface="Calibri"/>
                <a:cs typeface="Calibri"/>
              </a:rPr>
              <a:t>nã</a:t>
            </a:r>
            <a:r>
              <a:rPr sz="1600" dirty="0">
                <a:latin typeface="Calibri"/>
                <a:cs typeface="Calibri"/>
              </a:rPr>
              <a:t>o</a:t>
            </a:r>
            <a:r>
              <a:rPr sz="1600" spc="-15" dirty="0">
                <a:latin typeface="Calibri"/>
                <a:cs typeface="Calibri"/>
              </a:rPr>
              <a:t> </a:t>
            </a:r>
            <a:r>
              <a:rPr sz="1600" spc="-5" dirty="0">
                <a:latin typeface="Calibri"/>
                <a:cs typeface="Calibri"/>
              </a:rPr>
              <a:t>defen</a:t>
            </a:r>
            <a:r>
              <a:rPr sz="1600" spc="5" dirty="0">
                <a:latin typeface="Calibri"/>
                <a:cs typeface="Calibri"/>
              </a:rPr>
              <a:t>d</a:t>
            </a:r>
            <a:r>
              <a:rPr sz="1600" dirty="0">
                <a:latin typeface="Calibri"/>
                <a:cs typeface="Calibri"/>
              </a:rPr>
              <a:t>a</a:t>
            </a:r>
            <a:r>
              <a:rPr sz="1600" spc="-10" dirty="0">
                <a:latin typeface="Calibri"/>
                <a:cs typeface="Calibri"/>
              </a:rPr>
              <a:t> </a:t>
            </a:r>
            <a:r>
              <a:rPr sz="1600" dirty="0">
                <a:latin typeface="Calibri"/>
                <a:cs typeface="Calibri"/>
              </a:rPr>
              <a:t>as</a:t>
            </a:r>
            <a:r>
              <a:rPr sz="1600" spc="10" dirty="0">
                <a:latin typeface="Calibri"/>
                <a:cs typeface="Calibri"/>
              </a:rPr>
              <a:t> </a:t>
            </a:r>
            <a:r>
              <a:rPr sz="1600" dirty="0">
                <a:latin typeface="Calibri"/>
                <a:cs typeface="Calibri"/>
              </a:rPr>
              <a:t>reno</a:t>
            </a:r>
            <a:r>
              <a:rPr sz="1600" spc="-15" dirty="0">
                <a:latin typeface="Calibri"/>
                <a:cs typeface="Calibri"/>
              </a:rPr>
              <a:t>v</a:t>
            </a:r>
            <a:r>
              <a:rPr sz="1600" dirty="0">
                <a:latin typeface="Calibri"/>
                <a:cs typeface="Calibri"/>
              </a:rPr>
              <a:t>áv</a:t>
            </a:r>
            <a:r>
              <a:rPr sz="1600" spc="-10" dirty="0">
                <a:latin typeface="Calibri"/>
                <a:cs typeface="Calibri"/>
              </a:rPr>
              <a:t>e</a:t>
            </a:r>
            <a:r>
              <a:rPr sz="1600" dirty="0">
                <a:latin typeface="Calibri"/>
                <a:cs typeface="Calibri"/>
              </a:rPr>
              <a:t>is</a:t>
            </a:r>
            <a:r>
              <a:rPr sz="1600" spc="-10" dirty="0">
                <a:latin typeface="Calibri"/>
                <a:cs typeface="Calibri"/>
              </a:rPr>
              <a:t> </a:t>
            </a:r>
            <a:r>
              <a:rPr sz="1600" dirty="0">
                <a:latin typeface="Calibri"/>
                <a:cs typeface="Calibri"/>
              </a:rPr>
              <a:t>e menospreze</a:t>
            </a:r>
            <a:r>
              <a:rPr sz="1600" spc="10" dirty="0">
                <a:latin typeface="Calibri"/>
                <a:cs typeface="Calibri"/>
              </a:rPr>
              <a:t> </a:t>
            </a:r>
            <a:r>
              <a:rPr sz="1600" dirty="0">
                <a:latin typeface="Calibri"/>
                <a:cs typeface="Calibri"/>
              </a:rPr>
              <a:t>a </a:t>
            </a:r>
            <a:r>
              <a:rPr sz="1600" spc="-5" dirty="0">
                <a:latin typeface="Calibri"/>
                <a:cs typeface="Calibri"/>
              </a:rPr>
              <a:t>depe</a:t>
            </a:r>
            <a:r>
              <a:rPr sz="1600" spc="5" dirty="0">
                <a:latin typeface="Calibri"/>
                <a:cs typeface="Calibri"/>
              </a:rPr>
              <a:t>n</a:t>
            </a:r>
            <a:r>
              <a:rPr sz="1600" spc="-5" dirty="0">
                <a:latin typeface="Calibri"/>
                <a:cs typeface="Calibri"/>
              </a:rPr>
              <a:t>dên</a:t>
            </a:r>
            <a:r>
              <a:rPr sz="1600" spc="10" dirty="0">
                <a:latin typeface="Calibri"/>
                <a:cs typeface="Calibri"/>
              </a:rPr>
              <a:t>c</a:t>
            </a:r>
            <a:r>
              <a:rPr sz="1600" dirty="0">
                <a:latin typeface="Calibri"/>
                <a:cs typeface="Calibri"/>
              </a:rPr>
              <a:t>ia</a:t>
            </a:r>
            <a:r>
              <a:rPr sz="1600" spc="-10" dirty="0">
                <a:latin typeface="Calibri"/>
                <a:cs typeface="Calibri"/>
              </a:rPr>
              <a:t> </a:t>
            </a:r>
            <a:r>
              <a:rPr sz="1600" spc="-5" dirty="0">
                <a:latin typeface="Calibri"/>
                <a:cs typeface="Calibri"/>
              </a:rPr>
              <a:t>do</a:t>
            </a:r>
            <a:r>
              <a:rPr sz="1600" dirty="0">
                <a:latin typeface="Calibri"/>
                <a:cs typeface="Calibri"/>
              </a:rPr>
              <a:t>s</a:t>
            </a:r>
            <a:r>
              <a:rPr sz="1600" spc="-10" dirty="0">
                <a:latin typeface="Calibri"/>
                <a:cs typeface="Calibri"/>
              </a:rPr>
              <a:t> </a:t>
            </a:r>
            <a:r>
              <a:rPr sz="1600" dirty="0">
                <a:latin typeface="Calibri"/>
                <a:cs typeface="Calibri"/>
              </a:rPr>
              <a:t>combu</a:t>
            </a:r>
            <a:r>
              <a:rPr sz="1600" spc="-5" dirty="0">
                <a:latin typeface="Calibri"/>
                <a:cs typeface="Calibri"/>
              </a:rPr>
              <a:t>st</a:t>
            </a:r>
            <a:r>
              <a:rPr sz="1600" spc="-10" dirty="0">
                <a:latin typeface="Calibri"/>
                <a:cs typeface="Calibri"/>
              </a:rPr>
              <a:t>í</a:t>
            </a:r>
            <a:r>
              <a:rPr sz="1600" dirty="0">
                <a:latin typeface="Calibri"/>
                <a:cs typeface="Calibri"/>
              </a:rPr>
              <a:t>v</a:t>
            </a:r>
            <a:r>
              <a:rPr sz="1600" spc="-10" dirty="0">
                <a:latin typeface="Calibri"/>
                <a:cs typeface="Calibri"/>
              </a:rPr>
              <a:t>e</a:t>
            </a:r>
            <a:r>
              <a:rPr sz="1600" dirty="0">
                <a:latin typeface="Calibri"/>
                <a:cs typeface="Calibri"/>
              </a:rPr>
              <a:t>is</a:t>
            </a:r>
            <a:r>
              <a:rPr sz="1600" spc="5" dirty="0">
                <a:latin typeface="Calibri"/>
                <a:cs typeface="Calibri"/>
              </a:rPr>
              <a:t> </a:t>
            </a:r>
            <a:r>
              <a:rPr sz="1600" spc="-5" dirty="0">
                <a:latin typeface="Calibri"/>
                <a:cs typeface="Calibri"/>
              </a:rPr>
              <a:t>fós</a:t>
            </a:r>
            <a:r>
              <a:rPr sz="1600" spc="-10" dirty="0">
                <a:latin typeface="Calibri"/>
                <a:cs typeface="Calibri"/>
              </a:rPr>
              <a:t>s</a:t>
            </a:r>
            <a:r>
              <a:rPr sz="1600" dirty="0">
                <a:latin typeface="Calibri"/>
                <a:cs typeface="Calibri"/>
              </a:rPr>
              <a:t>e</a:t>
            </a:r>
            <a:r>
              <a:rPr sz="1600" spc="-5" dirty="0">
                <a:latin typeface="Calibri"/>
                <a:cs typeface="Calibri"/>
              </a:rPr>
              <a:t>i</a:t>
            </a:r>
            <a:r>
              <a:rPr sz="1600" dirty="0">
                <a:latin typeface="Calibri"/>
                <a:cs typeface="Calibri"/>
              </a:rPr>
              <a:t>s</a:t>
            </a:r>
            <a:r>
              <a:rPr sz="1600" spc="20" dirty="0">
                <a:latin typeface="Calibri"/>
                <a:cs typeface="Calibri"/>
              </a:rPr>
              <a:t> </a:t>
            </a:r>
            <a:r>
              <a:rPr sz="1600" spc="-5" dirty="0">
                <a:latin typeface="Calibri"/>
                <a:cs typeface="Calibri"/>
              </a:rPr>
              <a:t>nã</a:t>
            </a:r>
            <a:r>
              <a:rPr sz="1600" dirty="0">
                <a:latin typeface="Calibri"/>
                <a:cs typeface="Calibri"/>
              </a:rPr>
              <a:t>o</a:t>
            </a:r>
            <a:r>
              <a:rPr sz="1600" spc="-15" dirty="0">
                <a:latin typeface="Calibri"/>
                <a:cs typeface="Calibri"/>
              </a:rPr>
              <a:t> </a:t>
            </a:r>
            <a:r>
              <a:rPr sz="1600" spc="-5" dirty="0">
                <a:latin typeface="Calibri"/>
                <a:cs typeface="Calibri"/>
              </a:rPr>
              <a:t>poss</a:t>
            </a:r>
            <a:r>
              <a:rPr sz="1600" dirty="0">
                <a:latin typeface="Calibri"/>
                <a:cs typeface="Calibri"/>
              </a:rPr>
              <a:t>a</a:t>
            </a:r>
            <a:r>
              <a:rPr sz="1600" spc="5" dirty="0">
                <a:latin typeface="Calibri"/>
                <a:cs typeface="Calibri"/>
              </a:rPr>
              <a:t> </a:t>
            </a:r>
            <a:r>
              <a:rPr sz="1600" dirty="0">
                <a:latin typeface="Calibri"/>
                <a:cs typeface="Calibri"/>
              </a:rPr>
              <a:t>c</a:t>
            </a:r>
            <a:r>
              <a:rPr sz="1600" spc="5" dirty="0">
                <a:latin typeface="Calibri"/>
                <a:cs typeface="Calibri"/>
              </a:rPr>
              <a:t>u</a:t>
            </a:r>
            <a:r>
              <a:rPr sz="1600" dirty="0">
                <a:latin typeface="Calibri"/>
                <a:cs typeface="Calibri"/>
              </a:rPr>
              <a:t>mpr</a:t>
            </a:r>
            <a:r>
              <a:rPr sz="1600" spc="-10" dirty="0">
                <a:latin typeface="Calibri"/>
                <a:cs typeface="Calibri"/>
              </a:rPr>
              <a:t>i</a:t>
            </a:r>
            <a:r>
              <a:rPr sz="1600" dirty="0">
                <a:latin typeface="Calibri"/>
                <a:cs typeface="Calibri"/>
              </a:rPr>
              <a:t>r com</a:t>
            </a:r>
            <a:r>
              <a:rPr sz="1600" spc="-15" dirty="0">
                <a:latin typeface="Calibri"/>
                <a:cs typeface="Calibri"/>
              </a:rPr>
              <a:t> </a:t>
            </a:r>
            <a:r>
              <a:rPr sz="1600" dirty="0">
                <a:latin typeface="Calibri"/>
                <a:cs typeface="Calibri"/>
              </a:rPr>
              <a:t>est</a:t>
            </a:r>
            <a:r>
              <a:rPr sz="1600" spc="-10" dirty="0">
                <a:latin typeface="Calibri"/>
                <a:cs typeface="Calibri"/>
              </a:rPr>
              <a:t>e</a:t>
            </a:r>
            <a:r>
              <a:rPr sz="1600" dirty="0">
                <a:latin typeface="Calibri"/>
                <a:cs typeface="Calibri"/>
              </a:rPr>
              <a:t>s</a:t>
            </a:r>
            <a:r>
              <a:rPr sz="1600" spc="30" dirty="0">
                <a:latin typeface="Calibri"/>
                <a:cs typeface="Calibri"/>
              </a:rPr>
              <a:t> </a:t>
            </a:r>
            <a:r>
              <a:rPr sz="1600" spc="-5" dirty="0">
                <a:latin typeface="Calibri"/>
                <a:cs typeface="Calibri"/>
              </a:rPr>
              <a:t>obje</a:t>
            </a:r>
            <a:r>
              <a:rPr sz="1600" spc="5" dirty="0">
                <a:latin typeface="Calibri"/>
                <a:cs typeface="Calibri"/>
              </a:rPr>
              <a:t>c</a:t>
            </a:r>
            <a:r>
              <a:rPr sz="1600" dirty="0">
                <a:latin typeface="Calibri"/>
                <a:cs typeface="Calibri"/>
              </a:rPr>
              <a:t>ti</a:t>
            </a:r>
            <a:r>
              <a:rPr sz="1600" spc="-10" dirty="0">
                <a:latin typeface="Calibri"/>
                <a:cs typeface="Calibri"/>
              </a:rPr>
              <a:t>v</a:t>
            </a:r>
            <a:r>
              <a:rPr sz="1600" spc="-5" dirty="0">
                <a:latin typeface="Calibri"/>
                <a:cs typeface="Calibri"/>
              </a:rPr>
              <a:t>os</a:t>
            </a:r>
            <a:endParaRPr sz="1600" dirty="0">
              <a:latin typeface="Calibri"/>
              <a:cs typeface="Calibri"/>
            </a:endParaRPr>
          </a:p>
        </p:txBody>
      </p:sp>
      <p:sp>
        <p:nvSpPr>
          <p:cNvPr id="18" name="object 18"/>
          <p:cNvSpPr txBox="1">
            <a:spLocks noGrp="1"/>
          </p:cNvSpPr>
          <p:nvPr>
            <p:ph type="sldNum" sz="quarter" idx="4294967295"/>
          </p:nvPr>
        </p:nvSpPr>
        <p:spPr>
          <a:xfrm>
            <a:off x="8880231" y="6673419"/>
            <a:ext cx="137160" cy="276999"/>
          </a:xfrm>
          <a:prstGeom prst="rect">
            <a:avLst/>
          </a:prstGeom>
        </p:spPr>
        <p:txBody>
          <a:bodyPr vert="horz" wrap="square" lIns="0" tIns="0" rIns="0" bIns="0" rtlCol="0">
            <a:spAutoFit/>
          </a:bodyPr>
          <a:lstStyle/>
          <a:p>
            <a:pPr marL="73660">
              <a:lnSpc>
                <a:spcPct val="100000"/>
              </a:lnSpc>
            </a:pPr>
            <a:fld id="{81D60167-4931-47E6-BA6A-407CBD079E47}" type="slidenum">
              <a:rPr spc="-5" dirty="0"/>
              <a:t>10</a:t>
            </a:fld>
            <a:endParaRPr spc="-5" dirty="0"/>
          </a:p>
        </p:txBody>
      </p:sp>
    </p:spTree>
    <p:extLst>
      <p:ext uri="{BB962C8B-B14F-4D97-AF65-F5344CB8AC3E}">
        <p14:creationId xmlns:p14="http://schemas.microsoft.com/office/powerpoint/2010/main" val="169993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e Conteúdo 1"/>
          <p:cNvSpPr>
            <a:spLocks noGrp="1"/>
          </p:cNvSpPr>
          <p:nvPr>
            <p:ph idx="1"/>
          </p:nvPr>
        </p:nvSpPr>
        <p:spPr>
          <a:xfrm>
            <a:off x="457200" y="1481328"/>
            <a:ext cx="8507288" cy="4525963"/>
          </a:xfrm>
        </p:spPr>
        <p:txBody>
          <a:bodyPr>
            <a:noAutofit/>
          </a:bodyPr>
          <a:lstStyle/>
          <a:p>
            <a:pPr>
              <a:buNone/>
            </a:pPr>
            <a:r>
              <a:rPr lang="pt-PT" sz="2000" b="1" dirty="0" smtClean="0">
                <a:solidFill>
                  <a:schemeClr val="bg2">
                    <a:lumMod val="50000"/>
                  </a:schemeClr>
                </a:solidFill>
              </a:rPr>
              <a:t>Segurança do Abastecimento	</a:t>
            </a:r>
          </a:p>
          <a:p>
            <a:r>
              <a:rPr lang="pt-PT" sz="1800" dirty="0" smtClean="0"/>
              <a:t>Garantir as necessidades finais em termos de quantidade e qualidade</a:t>
            </a:r>
          </a:p>
          <a:p>
            <a:r>
              <a:rPr lang="pt-PT" sz="1800" dirty="0" smtClean="0"/>
              <a:t>Não só </a:t>
            </a:r>
            <a:r>
              <a:rPr lang="pt-PT" sz="1800" dirty="0"/>
              <a:t>pela gestão </a:t>
            </a:r>
            <a:r>
              <a:rPr lang="pt-PT" sz="1800" dirty="0" smtClean="0"/>
              <a:t>da oferta: há escolhas + eficientes ao longo da cadeia</a:t>
            </a:r>
          </a:p>
          <a:p>
            <a:endParaRPr lang="pt-PT" sz="1800" dirty="0" smtClean="0"/>
          </a:p>
          <a:p>
            <a:pPr>
              <a:buNone/>
            </a:pPr>
            <a:r>
              <a:rPr lang="pt-PT" sz="2000" b="1" dirty="0" smtClean="0">
                <a:solidFill>
                  <a:schemeClr val="bg2">
                    <a:lumMod val="50000"/>
                  </a:schemeClr>
                </a:solidFill>
              </a:rPr>
              <a:t>Ambiente e Sustentabilidade </a:t>
            </a:r>
          </a:p>
          <a:p>
            <a:r>
              <a:rPr lang="pt-PT" sz="1800" dirty="0" smtClean="0"/>
              <a:t>Local/regional</a:t>
            </a:r>
          </a:p>
          <a:p>
            <a:r>
              <a:rPr lang="pt-PT" sz="1800" dirty="0" smtClean="0"/>
              <a:t>Global (CO2) – um factor incontornável!</a:t>
            </a:r>
          </a:p>
          <a:p>
            <a:endParaRPr lang="pt-PT" sz="1800" dirty="0" smtClean="0"/>
          </a:p>
          <a:p>
            <a:pPr>
              <a:buNone/>
            </a:pPr>
            <a:r>
              <a:rPr lang="pt-PT" sz="2000" b="1" dirty="0" smtClean="0">
                <a:solidFill>
                  <a:schemeClr val="bg2">
                    <a:lumMod val="50000"/>
                  </a:schemeClr>
                </a:solidFill>
              </a:rPr>
              <a:t>Competitividade da Economia</a:t>
            </a:r>
          </a:p>
          <a:p>
            <a:r>
              <a:rPr lang="pt-PT" sz="1800" dirty="0" smtClean="0"/>
              <a:t>Que contas fazemos? Verdade, transparência, factores de distorção, limitações da regulação... </a:t>
            </a:r>
            <a:r>
              <a:rPr lang="pt-PT" sz="1800" dirty="0"/>
              <a:t> </a:t>
            </a:r>
            <a:r>
              <a:rPr lang="pt-PT" sz="1800" dirty="0" smtClean="0"/>
              <a:t>     Economia do CO2 ?</a:t>
            </a:r>
          </a:p>
          <a:p>
            <a:endParaRPr lang="pt-PT" sz="1800" dirty="0" smtClean="0"/>
          </a:p>
        </p:txBody>
      </p:sp>
      <p:sp>
        <p:nvSpPr>
          <p:cNvPr id="3" name="Título 2"/>
          <p:cNvSpPr>
            <a:spLocks noGrp="1"/>
          </p:cNvSpPr>
          <p:nvPr>
            <p:ph type="title"/>
          </p:nvPr>
        </p:nvSpPr>
        <p:spPr>
          <a:xfrm>
            <a:off x="457200" y="44624"/>
            <a:ext cx="8229600" cy="1143000"/>
          </a:xfrm>
        </p:spPr>
        <p:txBody>
          <a:bodyPr>
            <a:normAutofit/>
          </a:bodyPr>
          <a:lstStyle/>
          <a:p>
            <a:r>
              <a:rPr lang="pt-PT" dirty="0" smtClean="0">
                <a:solidFill>
                  <a:schemeClr val="bg2">
                    <a:lumMod val="50000"/>
                  </a:schemeClr>
                </a:solidFill>
              </a:rPr>
              <a:t>Objectivos de Política Energética</a:t>
            </a:r>
            <a:endParaRPr lang="pt-PT" dirty="0">
              <a:solidFill>
                <a:schemeClr val="bg2">
                  <a:lumMod val="50000"/>
                </a:schemeClr>
              </a:solidFill>
            </a:endParaRPr>
          </a:p>
        </p:txBody>
      </p:sp>
      <p:sp>
        <p:nvSpPr>
          <p:cNvPr id="7"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r>
              <a:rPr lang="pt-PT" dirty="0" smtClean="0"/>
              <a:t>30 Novembro 2010</a:t>
            </a:r>
            <a:endParaRPr lang="pt-PT" dirty="0"/>
          </a:p>
        </p:txBody>
      </p:sp>
      <p:sp>
        <p:nvSpPr>
          <p:cNvPr id="8"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r>
              <a:rPr lang="pt-PT" dirty="0" smtClean="0"/>
              <a:t>Audição PSD</a:t>
            </a:r>
            <a:endParaRPr lang="pt-PT" dirty="0"/>
          </a:p>
        </p:txBody>
      </p:sp>
      <p:sp>
        <p:nvSpPr>
          <p:cNvPr id="9"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11</a:t>
            </a:fld>
            <a:endParaRPr lang="pt-PT" dirty="0"/>
          </a:p>
        </p:txBody>
      </p:sp>
    </p:spTree>
    <p:extLst>
      <p:ext uri="{BB962C8B-B14F-4D97-AF65-F5344CB8AC3E}">
        <p14:creationId xmlns:p14="http://schemas.microsoft.com/office/powerpoint/2010/main" val="6698874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CaixaDeTexto 3"/>
          <p:cNvSpPr txBox="1">
            <a:spLocks noChangeArrowheads="1"/>
          </p:cNvSpPr>
          <p:nvPr/>
        </p:nvSpPr>
        <p:spPr bwMode="auto">
          <a:xfrm>
            <a:off x="9136" y="21709"/>
            <a:ext cx="8429625" cy="107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eaLnBrk="1" hangingPunct="1"/>
            <a:r>
              <a:rPr lang="en-US" sz="2400" b="1" dirty="0">
                <a:solidFill>
                  <a:schemeClr val="tx1"/>
                </a:solidFill>
                <a:latin typeface="+mn-lt"/>
                <a:cs typeface="Calibri"/>
              </a:rPr>
              <a:t>The Resilience Factor: </a:t>
            </a:r>
            <a:r>
              <a:rPr lang="en-US" sz="2400" b="1" dirty="0" smtClean="0">
                <a:solidFill>
                  <a:srgbClr val="FF0000"/>
                </a:solidFill>
                <a:latin typeface="+mn-lt"/>
                <a:cs typeface="Calibri"/>
              </a:rPr>
              <a:t>Conventional </a:t>
            </a:r>
            <a:r>
              <a:rPr lang="en-US" sz="2400" b="1" dirty="0">
                <a:solidFill>
                  <a:srgbClr val="FF0000"/>
                </a:solidFill>
                <a:latin typeface="+mn-lt"/>
                <a:cs typeface="Calibri"/>
              </a:rPr>
              <a:t>energy </a:t>
            </a:r>
            <a:r>
              <a:rPr lang="en-US" sz="2400" b="1" dirty="0" smtClean="0">
                <a:solidFill>
                  <a:srgbClr val="FF0000"/>
                </a:solidFill>
                <a:latin typeface="+mn-lt"/>
                <a:cs typeface="Calibri"/>
              </a:rPr>
              <a:t>systems</a:t>
            </a:r>
          </a:p>
          <a:p>
            <a:pPr eaLnBrk="1" hangingPunct="1"/>
            <a:r>
              <a:rPr lang="en-US" sz="2000" dirty="0" smtClean="0">
                <a:solidFill>
                  <a:srgbClr val="FF0000"/>
                </a:solidFill>
                <a:latin typeface="+mn-lt"/>
                <a:cs typeface="Calibri"/>
              </a:rPr>
              <a:t>accidents</a:t>
            </a:r>
            <a:r>
              <a:rPr lang="en-US" sz="2000" dirty="0">
                <a:solidFill>
                  <a:srgbClr val="FF0000"/>
                </a:solidFill>
                <a:latin typeface="+mn-lt"/>
                <a:cs typeface="Calibri"/>
              </a:rPr>
              <a:t>/incidents that have huge global impacts – environment/health, markets/prices, availability</a:t>
            </a:r>
          </a:p>
        </p:txBody>
      </p:sp>
      <p:pic>
        <p:nvPicPr>
          <p:cNvPr id="425987" name="Picture 2" descr="http://www.treehugger.com/gulf-oil-spi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 y="1222033"/>
            <a:ext cx="3823546" cy="239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89" name="Picture 8" descr="http://www.government-fleet.com/fc_images/articles/Hurricane-Ike-Oil-Rig-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7693"/>
            <a:ext cx="3859835" cy="239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0" name="Picture 10" descr="CHERNOBYL_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059" y="4016127"/>
            <a:ext cx="2102941" cy="284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Picture 12" descr="Destrucción del Reactor Nuclear de Three Mile Islan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1975" y="1213332"/>
            <a:ext cx="2112026" cy="285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2" name="Picture 14" descr="http://gcaptain.com/maritime/blog/wp-content/uploads/2007/05/exxon-valde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9835" y="4922031"/>
            <a:ext cx="2651600" cy="19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93" name="Rectangle 17"/>
          <p:cNvSpPr>
            <a:spLocks noChangeArrowheads="1"/>
          </p:cNvSpPr>
          <p:nvPr/>
        </p:nvSpPr>
        <p:spPr bwMode="auto">
          <a:xfrm>
            <a:off x="9136" y="3645019"/>
            <a:ext cx="5621197" cy="12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nchor="ctr">
            <a:spAutoFit/>
          </a:bodyPr>
          <a:lstStyle/>
          <a:p>
            <a:pPr algn="just" eaLnBrk="0" hangingPunct="0">
              <a:spcAft>
                <a:spcPts val="598"/>
              </a:spcAft>
              <a:tabLst>
                <a:tab pos="2510269" algn="r"/>
              </a:tabLst>
            </a:pPr>
            <a:r>
              <a:rPr lang="ja-JP" altLang="en-US" sz="1200" b="1" dirty="0">
                <a:solidFill>
                  <a:srgbClr val="FF0000"/>
                </a:solidFill>
                <a:cs typeface="Calibri" charset="0"/>
              </a:rPr>
              <a:t>“</a:t>
            </a:r>
            <a:r>
              <a:rPr lang="en-US" sz="1200" b="1" dirty="0">
                <a:solidFill>
                  <a:srgbClr val="FF0000"/>
                </a:solidFill>
                <a:cs typeface="Calibri" charset="0"/>
              </a:rPr>
              <a:t>… The BP oil spill in the Gulf Coast is the worst environmental disaster of its kind in our </a:t>
            </a:r>
            <a:r>
              <a:rPr lang="en-US" sz="1200" b="1" dirty="0" smtClean="0">
                <a:solidFill>
                  <a:srgbClr val="FF0000"/>
                </a:solidFill>
                <a:cs typeface="Calibri" charset="0"/>
              </a:rPr>
              <a:t>nation‘s </a:t>
            </a:r>
            <a:r>
              <a:rPr lang="en-US" sz="1200" b="1" dirty="0">
                <a:solidFill>
                  <a:srgbClr val="FF0000"/>
                </a:solidFill>
                <a:cs typeface="Calibri" charset="0"/>
              </a:rPr>
              <a:t>history(…) We are working to hold BP accountable for the damage to the lands and the livelihoods of the Gulf Coast, and we are taking strong precautions to make certain a spill like this never happens again</a:t>
            </a:r>
            <a:r>
              <a:rPr lang="en-US" sz="1200" b="1" dirty="0" smtClean="0">
                <a:solidFill>
                  <a:srgbClr val="FF0000"/>
                </a:solidFill>
                <a:cs typeface="Calibri" charset="0"/>
              </a:rPr>
              <a:t>.</a:t>
            </a:r>
            <a:r>
              <a:rPr lang="ja-JP" altLang="en-US" sz="1200" b="1" dirty="0" smtClean="0">
                <a:solidFill>
                  <a:srgbClr val="FF0000"/>
                </a:solidFill>
              </a:rPr>
              <a:t>”</a:t>
            </a:r>
            <a:endParaRPr lang="en-US" sz="1200" b="1" dirty="0">
              <a:solidFill>
                <a:srgbClr val="FF0000"/>
              </a:solidFill>
            </a:endParaRPr>
          </a:p>
          <a:p>
            <a:pPr algn="r" eaLnBrk="0" hangingPunct="0">
              <a:tabLst>
                <a:tab pos="2510269" algn="r"/>
              </a:tabLst>
            </a:pPr>
            <a:r>
              <a:rPr lang="en-US" sz="1200" b="1" dirty="0">
                <a:solidFill>
                  <a:srgbClr val="FF0000"/>
                </a:solidFill>
              </a:rPr>
              <a:t>	Barack </a:t>
            </a:r>
            <a:r>
              <a:rPr lang="en-US" sz="1200" b="1" dirty="0" smtClean="0">
                <a:solidFill>
                  <a:srgbClr val="FF0000"/>
                </a:solidFill>
              </a:rPr>
              <a:t>Obama</a:t>
            </a:r>
          </a:p>
          <a:p>
            <a:pPr algn="r" eaLnBrk="0" hangingPunct="0">
              <a:tabLst>
                <a:tab pos="2510269" algn="r"/>
              </a:tabLst>
            </a:pPr>
            <a:r>
              <a:rPr lang="en-US" sz="1200" b="1" dirty="0" smtClean="0">
                <a:solidFill>
                  <a:srgbClr val="FF0000"/>
                </a:solidFill>
              </a:rPr>
              <a:t>14-June</a:t>
            </a:r>
            <a:r>
              <a:rPr lang="en-US" sz="1200" b="1" dirty="0">
                <a:solidFill>
                  <a:srgbClr val="FF0000"/>
                </a:solidFill>
              </a:rPr>
              <a:t>-</a:t>
            </a:r>
            <a:r>
              <a:rPr lang="en-US" sz="1200" b="1" dirty="0" smtClean="0">
                <a:solidFill>
                  <a:srgbClr val="FF0000"/>
                </a:solidFill>
              </a:rPr>
              <a:t>2010</a:t>
            </a:r>
            <a:endParaRPr lang="en-US" sz="1200" b="1" dirty="0">
              <a:solidFill>
                <a:srgbClr val="FF0000"/>
              </a:solidFill>
            </a:endParaRPr>
          </a:p>
        </p:txBody>
      </p:sp>
      <p:sp>
        <p:nvSpPr>
          <p:cNvPr id="2" name="TextBox 1"/>
          <p:cNvSpPr txBox="1"/>
          <p:nvPr/>
        </p:nvSpPr>
        <p:spPr>
          <a:xfrm>
            <a:off x="3104345" y="669044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8"/>
          <a:stretch>
            <a:fillRect/>
          </a:stretch>
        </p:blipFill>
        <p:spPr>
          <a:xfrm>
            <a:off x="3828464" y="1222032"/>
            <a:ext cx="3197156" cy="2393547"/>
          </a:xfrm>
          <a:prstGeom prst="rect">
            <a:avLst/>
          </a:prstGeom>
        </p:spPr>
      </p:pic>
      <p:pic>
        <p:nvPicPr>
          <p:cNvPr id="12" name="Picture 4" descr="http://www.thecolorawards.com/2006presentation/gallery/photoshow/winners/21_year/images/8_03_41_42_Waldie_Ian_Iraq_Oil_Field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3277" y="3606189"/>
            <a:ext cx="868158" cy="12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003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5076"/>
          </a:xfrm>
        </p:spPr>
        <p:txBody>
          <a:bodyPr/>
          <a:lstStyle/>
          <a:p>
            <a:r>
              <a:rPr lang="en-US" sz="2400" b="1" dirty="0">
                <a:solidFill>
                  <a:srgbClr val="FF0612"/>
                </a:solidFill>
              </a:rPr>
              <a:t>B</a:t>
            </a:r>
            <a:r>
              <a:rPr lang="en-US" sz="2400" b="1" dirty="0" smtClean="0">
                <a:solidFill>
                  <a:srgbClr val="FF0612"/>
                </a:solidFill>
              </a:rPr>
              <a:t>iodiversity Loss</a:t>
            </a:r>
            <a:endParaRPr lang="en-US" sz="2400" b="1" dirty="0">
              <a:solidFill>
                <a:srgbClr val="FF0612"/>
              </a:solidFill>
            </a:endParaRPr>
          </a:p>
        </p:txBody>
      </p:sp>
      <p:pic>
        <p:nvPicPr>
          <p:cNvPr id="4" name="Content Placeholder 3" descr="hourglass-earth.jpg"/>
          <p:cNvPicPr>
            <a:picLocks noGrp="1" noChangeAspect="1"/>
          </p:cNvPicPr>
          <p:nvPr>
            <p:ph idx="1"/>
          </p:nvPr>
        </p:nvPicPr>
        <p:blipFill>
          <a:blip r:embed="rId2">
            <a:extLst>
              <a:ext uri="{28A0092B-C50C-407E-A947-70E740481C1C}">
                <a14:useLocalDpi xmlns:a14="http://schemas.microsoft.com/office/drawing/2010/main" val="0"/>
              </a:ext>
            </a:extLst>
          </a:blip>
          <a:srcRect l="-80312" r="-80312"/>
          <a:stretch>
            <a:fillRect/>
          </a:stretch>
        </p:blipFill>
        <p:spPr>
          <a:xfrm>
            <a:off x="2741907" y="1620906"/>
            <a:ext cx="8229600" cy="4525963"/>
          </a:xfrm>
        </p:spPr>
      </p:pic>
      <p:pic>
        <p:nvPicPr>
          <p:cNvPr id="5" name="Picture 4" descr="before_or_after.gif 449×404 pix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0369"/>
            <a:ext cx="4746481" cy="4266500"/>
          </a:xfrm>
          <a:prstGeom prst="rect">
            <a:avLst/>
          </a:prstGeom>
        </p:spPr>
      </p:pic>
    </p:spTree>
    <p:extLst>
      <p:ext uri="{BB962C8B-B14F-4D97-AF65-F5344CB8AC3E}">
        <p14:creationId xmlns:p14="http://schemas.microsoft.com/office/powerpoint/2010/main" val="8354548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 y="20637"/>
            <a:ext cx="9133839" cy="842953"/>
          </a:xfrm>
        </p:spPr>
        <p:txBody>
          <a:bodyPr>
            <a:normAutofit fontScale="90000"/>
          </a:bodyPr>
          <a:lstStyle/>
          <a:p>
            <a:r>
              <a:rPr lang="en-US" sz="2400" b="1" dirty="0" smtClean="0">
                <a:solidFill>
                  <a:srgbClr val="FF0000"/>
                </a:solidFill>
              </a:rPr>
              <a:t>Air pollution and health problems</a:t>
            </a:r>
            <a:br>
              <a:rPr lang="en-US" sz="2400" b="1" dirty="0" smtClean="0">
                <a:solidFill>
                  <a:srgbClr val="FF0000"/>
                </a:solidFill>
              </a:rPr>
            </a:br>
            <a:r>
              <a:rPr lang="en-US" sz="2400" b="1" dirty="0" smtClean="0">
                <a:solidFill>
                  <a:srgbClr val="FF0000"/>
                </a:solidFill>
              </a:rPr>
              <a:t> in emerging economies</a:t>
            </a:r>
            <a:br>
              <a:rPr lang="en-US" sz="2400" b="1" dirty="0" smtClean="0">
                <a:solidFill>
                  <a:srgbClr val="FF0000"/>
                </a:solidFill>
              </a:rPr>
            </a:br>
            <a:endParaRPr lang="en-US" sz="2400" dirty="0"/>
          </a:p>
        </p:txBody>
      </p:sp>
      <p:pic>
        <p:nvPicPr>
          <p:cNvPr id="4" name="Picture 3"/>
          <p:cNvPicPr>
            <a:picLocks noChangeAspect="1"/>
          </p:cNvPicPr>
          <p:nvPr/>
        </p:nvPicPr>
        <p:blipFill>
          <a:blip r:embed="rId2"/>
          <a:stretch>
            <a:fillRect/>
          </a:stretch>
        </p:blipFill>
        <p:spPr>
          <a:xfrm>
            <a:off x="10161" y="885558"/>
            <a:ext cx="9144000" cy="5695444"/>
          </a:xfrm>
          <a:prstGeom prst="rect">
            <a:avLst/>
          </a:prstGeom>
        </p:spPr>
      </p:pic>
      <p:sp>
        <p:nvSpPr>
          <p:cNvPr id="5" name="Rectangle 4"/>
          <p:cNvSpPr/>
          <p:nvPr/>
        </p:nvSpPr>
        <p:spPr>
          <a:xfrm>
            <a:off x="4074161" y="863591"/>
            <a:ext cx="5083284" cy="4524316"/>
          </a:xfrm>
          <a:prstGeom prst="rect">
            <a:avLst/>
          </a:prstGeom>
        </p:spPr>
        <p:txBody>
          <a:bodyPr wrap="square">
            <a:spAutoFit/>
          </a:bodyPr>
          <a:lstStyle/>
          <a:p>
            <a:pPr algn="just"/>
            <a:r>
              <a:rPr lang="en-US" sz="1600" dirty="0">
                <a:solidFill>
                  <a:srgbClr val="000000"/>
                </a:solidFill>
              </a:rPr>
              <a:t>Chinese officials have shut down factories and ordered cars off the roads to try and save their capital city after spending three straight days under a cloud of toxic smog. </a:t>
            </a:r>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chemeClr val="bg1"/>
                </a:solidFill>
              </a:rPr>
              <a:t>Visibility </a:t>
            </a:r>
            <a:r>
              <a:rPr lang="en-US" sz="1600" dirty="0">
                <a:solidFill>
                  <a:schemeClr val="bg1"/>
                </a:solidFill>
              </a:rPr>
              <a:t>has been as low as 100 yards in some parts of the city, as an increase in winter coal burning, combined with low wind conditions pushed the nation's already crushing pollution problems to dangerous levels.</a:t>
            </a:r>
          </a:p>
          <a:p>
            <a:pPr algn="just"/>
            <a:endParaRPr lang="en-US" sz="1600" dirty="0">
              <a:solidFill>
                <a:srgbClr val="000000"/>
              </a:solidFill>
            </a:endParaRPr>
          </a:p>
          <a:p>
            <a:pPr algn="just"/>
            <a:r>
              <a:rPr lang="en-US" sz="1600" dirty="0">
                <a:solidFill>
                  <a:srgbClr val="000000"/>
                </a:solidFill>
              </a:rPr>
              <a:t>To put the current crisis in perspective, the World Health Organization considers an acceptable level of airborne particulates to be 25 micrograms per cubic meter (μg/m3). </a:t>
            </a:r>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rgbClr val="FFFFFF"/>
                </a:solidFill>
              </a:rPr>
              <a:t>On </a:t>
            </a:r>
            <a:r>
              <a:rPr lang="en-US" sz="1600" dirty="0">
                <a:solidFill>
                  <a:srgbClr val="FFFFFF"/>
                </a:solidFill>
              </a:rPr>
              <a:t>Saturday, readings in Beijing reached 993 μg/m3. The head of cardiology at Peking University People’s Hospital said </a:t>
            </a:r>
            <a:r>
              <a:rPr lang="en-US" sz="1600" b="1" dirty="0">
                <a:solidFill>
                  <a:srgbClr val="FFFFFF"/>
                </a:solidFill>
              </a:rPr>
              <a:t>"The number of people coming into our emergency room suffering heart attacks has roughly doubled since Friday."</a:t>
            </a:r>
            <a:r>
              <a:rPr lang="en-US" sz="1600" b="1" dirty="0">
                <a:solidFill>
                  <a:srgbClr val="000000"/>
                </a:solidFill>
              </a:rPr>
              <a:t> </a:t>
            </a:r>
          </a:p>
        </p:txBody>
      </p:sp>
      <p:sp>
        <p:nvSpPr>
          <p:cNvPr id="6" name="Rectangle 5"/>
          <p:cNvSpPr/>
          <p:nvPr/>
        </p:nvSpPr>
        <p:spPr>
          <a:xfrm>
            <a:off x="0" y="6581001"/>
            <a:ext cx="9144000" cy="276999"/>
          </a:xfrm>
          <a:prstGeom prst="rect">
            <a:avLst/>
          </a:prstGeom>
        </p:spPr>
        <p:txBody>
          <a:bodyPr wrap="square">
            <a:spAutoFit/>
          </a:bodyPr>
          <a:lstStyle/>
          <a:p>
            <a:r>
              <a:rPr lang="en-US" sz="1200" dirty="0" smtClean="0"/>
              <a:t>Source: http</a:t>
            </a:r>
            <a:r>
              <a:rPr lang="en-US" sz="1200" dirty="0"/>
              <a:t>://</a:t>
            </a:r>
            <a:r>
              <a:rPr lang="en-US" sz="1200" dirty="0" err="1"/>
              <a:t>www.theatlanticwire.com</a:t>
            </a:r>
            <a:r>
              <a:rPr lang="en-US" sz="1200" dirty="0"/>
              <a:t>/global/2013/01/</a:t>
            </a:r>
            <a:r>
              <a:rPr lang="en-US" sz="1200" dirty="0" err="1"/>
              <a:t>beijings</a:t>
            </a:r>
            <a:r>
              <a:rPr lang="en-US" sz="1200" dirty="0"/>
              <a:t>-pollution-problem-gets-out-hand/60943/</a:t>
            </a:r>
          </a:p>
        </p:txBody>
      </p:sp>
    </p:spTree>
    <p:extLst>
      <p:ext uri="{BB962C8B-B14F-4D97-AF65-F5344CB8AC3E}">
        <p14:creationId xmlns:p14="http://schemas.microsoft.com/office/powerpoint/2010/main" val="5586371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2"/>
          <p:cNvSpPr txBox="1">
            <a:spLocks/>
          </p:cNvSpPr>
          <p:nvPr/>
        </p:nvSpPr>
        <p:spPr>
          <a:xfrm>
            <a:off x="467544" y="116632"/>
            <a:ext cx="8424936"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PT" sz="3200" b="1" i="0" u="none" strike="noStrike" kern="1200" cap="none" spc="0" normalizeH="0" baseline="0" noProof="0" dirty="0" smtClean="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A </a:t>
            </a:r>
            <a:r>
              <a:rPr lang="pt-PT" sz="3200" b="1" dirty="0" smtClean="0">
                <a:solidFill>
                  <a:schemeClr val="bg2">
                    <a:lumMod val="50000"/>
                  </a:schemeClr>
                </a:solidFill>
                <a:effectLst>
                  <a:outerShdw blurRad="31750" dist="25400" dir="5400000" algn="tl" rotWithShape="0">
                    <a:srgbClr val="000000">
                      <a:alpha val="25000"/>
                    </a:srgbClr>
                  </a:outerShdw>
                </a:effectLst>
                <a:latin typeface="+mj-lt"/>
                <a:ea typeface="+mj-ea"/>
                <a:cs typeface="+mj-cs"/>
              </a:rPr>
              <a:t>Energia de que </a:t>
            </a:r>
            <a:r>
              <a:rPr kumimoji="0" lang="pt-PT" sz="3200" b="1" i="0" u="none" strike="noStrike" kern="1200" cap="none" spc="0" normalizeH="0" baseline="0" noProof="0" dirty="0" smtClean="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precisamos</a:t>
            </a:r>
            <a:endParaRPr kumimoji="0" lang="pt-PT" sz="32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endParaRPr>
          </a:p>
        </p:txBody>
      </p:sp>
      <p:sp>
        <p:nvSpPr>
          <p:cNvPr id="11"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r>
              <a:rPr lang="pt-PT" dirty="0" smtClean="0"/>
              <a:t>30 Novembro 2010</a:t>
            </a:r>
            <a:endParaRPr lang="pt-PT" dirty="0"/>
          </a:p>
        </p:txBody>
      </p:sp>
      <p:sp>
        <p:nvSpPr>
          <p:cNvPr id="12"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r>
              <a:rPr lang="pt-PT" dirty="0" smtClean="0"/>
              <a:t>Audição PSD</a:t>
            </a:r>
            <a:endParaRPr lang="pt-PT" dirty="0"/>
          </a:p>
        </p:txBody>
      </p:sp>
      <p:sp>
        <p:nvSpPr>
          <p:cNvPr id="13"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15</a:t>
            </a:fld>
            <a:endParaRPr lang="pt-PT" dirty="0"/>
          </a:p>
        </p:txBody>
      </p:sp>
      <p:sp>
        <p:nvSpPr>
          <p:cNvPr id="15" name="Line 4"/>
          <p:cNvSpPr>
            <a:spLocks noChangeShapeType="1"/>
          </p:cNvSpPr>
          <p:nvPr/>
        </p:nvSpPr>
        <p:spPr bwMode="auto">
          <a:xfrm flipV="1">
            <a:off x="2771801" y="2878300"/>
            <a:ext cx="1660812" cy="2926964"/>
          </a:xfrm>
          <a:prstGeom prst="line">
            <a:avLst/>
          </a:prstGeom>
          <a:noFill/>
          <a:ln w="28575">
            <a:solidFill>
              <a:srgbClr val="FF3300"/>
            </a:solidFill>
            <a:round/>
            <a:headEnd/>
            <a:tailEnd/>
          </a:ln>
        </p:spPr>
        <p:txBody>
          <a:bodyPr wrap="none" anchor="ctr"/>
          <a:lstStyle/>
          <a:p>
            <a:endParaRPr lang="pt-PT" dirty="0"/>
          </a:p>
        </p:txBody>
      </p:sp>
      <p:sp>
        <p:nvSpPr>
          <p:cNvPr id="16" name="Line 5"/>
          <p:cNvSpPr>
            <a:spLocks noChangeShapeType="1"/>
          </p:cNvSpPr>
          <p:nvPr/>
        </p:nvSpPr>
        <p:spPr bwMode="auto">
          <a:xfrm flipV="1">
            <a:off x="2555776" y="2878300"/>
            <a:ext cx="2039092" cy="2422908"/>
          </a:xfrm>
          <a:prstGeom prst="line">
            <a:avLst/>
          </a:prstGeom>
          <a:noFill/>
          <a:ln w="28575">
            <a:solidFill>
              <a:srgbClr val="FF3300"/>
            </a:solidFill>
            <a:round/>
            <a:headEnd/>
            <a:tailEnd/>
          </a:ln>
        </p:spPr>
        <p:txBody>
          <a:bodyPr wrap="none" anchor="ctr"/>
          <a:lstStyle/>
          <a:p>
            <a:endParaRPr lang="pt-PT" dirty="0"/>
          </a:p>
        </p:txBody>
      </p:sp>
      <p:sp>
        <p:nvSpPr>
          <p:cNvPr id="17" name="Line 6"/>
          <p:cNvSpPr>
            <a:spLocks noChangeShapeType="1"/>
          </p:cNvSpPr>
          <p:nvPr/>
        </p:nvSpPr>
        <p:spPr bwMode="auto">
          <a:xfrm flipV="1">
            <a:off x="2963465" y="4581128"/>
            <a:ext cx="3336728" cy="1263393"/>
          </a:xfrm>
          <a:prstGeom prst="line">
            <a:avLst/>
          </a:prstGeom>
          <a:noFill/>
          <a:ln w="28575">
            <a:solidFill>
              <a:srgbClr val="FF3300"/>
            </a:solidFill>
            <a:round/>
            <a:headEnd/>
            <a:tailEnd/>
          </a:ln>
        </p:spPr>
        <p:txBody>
          <a:bodyPr wrap="none" anchor="ctr"/>
          <a:lstStyle/>
          <a:p>
            <a:endParaRPr lang="pt-PT" dirty="0"/>
          </a:p>
        </p:txBody>
      </p:sp>
      <p:sp>
        <p:nvSpPr>
          <p:cNvPr id="18" name="Line 7"/>
          <p:cNvSpPr>
            <a:spLocks noChangeShapeType="1"/>
          </p:cNvSpPr>
          <p:nvPr/>
        </p:nvSpPr>
        <p:spPr bwMode="auto">
          <a:xfrm flipV="1">
            <a:off x="2897086" y="3782976"/>
            <a:ext cx="3411789" cy="2127525"/>
          </a:xfrm>
          <a:prstGeom prst="line">
            <a:avLst/>
          </a:prstGeom>
          <a:noFill/>
          <a:ln w="28575">
            <a:solidFill>
              <a:srgbClr val="FF3300"/>
            </a:solidFill>
            <a:round/>
            <a:headEnd/>
            <a:tailEnd/>
          </a:ln>
        </p:spPr>
        <p:txBody>
          <a:bodyPr wrap="none" anchor="ctr"/>
          <a:lstStyle/>
          <a:p>
            <a:endParaRPr lang="pt-PT" dirty="0"/>
          </a:p>
        </p:txBody>
      </p:sp>
      <p:sp>
        <p:nvSpPr>
          <p:cNvPr id="19" name="Line 8"/>
          <p:cNvSpPr>
            <a:spLocks noChangeShapeType="1"/>
          </p:cNvSpPr>
          <p:nvPr/>
        </p:nvSpPr>
        <p:spPr bwMode="auto">
          <a:xfrm flipV="1">
            <a:off x="2897086" y="2718480"/>
            <a:ext cx="3479641" cy="3192021"/>
          </a:xfrm>
          <a:prstGeom prst="line">
            <a:avLst/>
          </a:prstGeom>
          <a:noFill/>
          <a:ln w="28575">
            <a:solidFill>
              <a:srgbClr val="FF3300"/>
            </a:solidFill>
            <a:round/>
            <a:headEnd/>
            <a:tailEnd/>
          </a:ln>
        </p:spPr>
        <p:txBody>
          <a:bodyPr wrap="none" anchor="ctr"/>
          <a:lstStyle/>
          <a:p>
            <a:endParaRPr lang="pt-PT" dirty="0"/>
          </a:p>
        </p:txBody>
      </p:sp>
      <p:sp>
        <p:nvSpPr>
          <p:cNvPr id="20" name="Line 9"/>
          <p:cNvSpPr>
            <a:spLocks noChangeShapeType="1"/>
          </p:cNvSpPr>
          <p:nvPr/>
        </p:nvSpPr>
        <p:spPr bwMode="auto">
          <a:xfrm flipV="1">
            <a:off x="5075735" y="1988840"/>
            <a:ext cx="1224458" cy="149005"/>
          </a:xfrm>
          <a:prstGeom prst="line">
            <a:avLst/>
          </a:prstGeom>
          <a:noFill/>
          <a:ln w="28575">
            <a:solidFill>
              <a:srgbClr val="FF3300"/>
            </a:solidFill>
            <a:round/>
            <a:headEnd/>
            <a:tailEnd/>
          </a:ln>
        </p:spPr>
        <p:txBody>
          <a:bodyPr wrap="none" anchor="ctr"/>
          <a:lstStyle/>
          <a:p>
            <a:endParaRPr lang="pt-PT" dirty="0"/>
          </a:p>
        </p:txBody>
      </p:sp>
      <p:sp>
        <p:nvSpPr>
          <p:cNvPr id="21" name="Line 10"/>
          <p:cNvSpPr>
            <a:spLocks noChangeShapeType="1"/>
          </p:cNvSpPr>
          <p:nvPr/>
        </p:nvSpPr>
        <p:spPr bwMode="auto">
          <a:xfrm flipH="1" flipV="1">
            <a:off x="2843808" y="1988840"/>
            <a:ext cx="1438350" cy="149005"/>
          </a:xfrm>
          <a:prstGeom prst="line">
            <a:avLst/>
          </a:prstGeom>
          <a:noFill/>
          <a:ln w="28575">
            <a:solidFill>
              <a:srgbClr val="FF3300"/>
            </a:solidFill>
            <a:round/>
            <a:headEnd/>
            <a:tailEnd/>
          </a:ln>
        </p:spPr>
        <p:txBody>
          <a:bodyPr wrap="none" anchor="ctr"/>
          <a:lstStyle/>
          <a:p>
            <a:endParaRPr lang="pt-PT" dirty="0"/>
          </a:p>
        </p:txBody>
      </p:sp>
      <p:sp>
        <p:nvSpPr>
          <p:cNvPr id="22" name="Line 11"/>
          <p:cNvSpPr>
            <a:spLocks noChangeShapeType="1"/>
          </p:cNvSpPr>
          <p:nvPr/>
        </p:nvSpPr>
        <p:spPr bwMode="auto">
          <a:xfrm flipH="1">
            <a:off x="2627784" y="2228753"/>
            <a:ext cx="1654374" cy="192135"/>
          </a:xfrm>
          <a:prstGeom prst="line">
            <a:avLst/>
          </a:prstGeom>
          <a:noFill/>
          <a:ln w="28575">
            <a:solidFill>
              <a:srgbClr val="FF3300"/>
            </a:solidFill>
            <a:round/>
            <a:headEnd/>
            <a:tailEnd/>
          </a:ln>
        </p:spPr>
        <p:txBody>
          <a:bodyPr wrap="none" anchor="ctr"/>
          <a:lstStyle/>
          <a:p>
            <a:endParaRPr lang="pt-PT" dirty="0"/>
          </a:p>
        </p:txBody>
      </p:sp>
      <p:sp>
        <p:nvSpPr>
          <p:cNvPr id="23" name="Line 12"/>
          <p:cNvSpPr>
            <a:spLocks noChangeShapeType="1"/>
          </p:cNvSpPr>
          <p:nvPr/>
        </p:nvSpPr>
        <p:spPr bwMode="auto">
          <a:xfrm flipH="1">
            <a:off x="2627784" y="2590917"/>
            <a:ext cx="1654374" cy="1342140"/>
          </a:xfrm>
          <a:prstGeom prst="line">
            <a:avLst/>
          </a:prstGeom>
          <a:noFill/>
          <a:ln w="28575">
            <a:solidFill>
              <a:srgbClr val="FF3300"/>
            </a:solidFill>
            <a:round/>
            <a:headEnd/>
            <a:tailEnd/>
          </a:ln>
        </p:spPr>
        <p:txBody>
          <a:bodyPr wrap="none" anchor="ctr"/>
          <a:lstStyle/>
          <a:p>
            <a:endParaRPr lang="pt-PT" dirty="0"/>
          </a:p>
        </p:txBody>
      </p:sp>
      <p:sp>
        <p:nvSpPr>
          <p:cNvPr id="24" name="Line 13"/>
          <p:cNvSpPr>
            <a:spLocks noChangeShapeType="1"/>
          </p:cNvSpPr>
          <p:nvPr/>
        </p:nvSpPr>
        <p:spPr bwMode="auto">
          <a:xfrm flipH="1">
            <a:off x="2699792" y="2683290"/>
            <a:ext cx="1582366" cy="1969846"/>
          </a:xfrm>
          <a:prstGeom prst="line">
            <a:avLst/>
          </a:prstGeom>
          <a:noFill/>
          <a:ln w="28575">
            <a:solidFill>
              <a:srgbClr val="FF3300"/>
            </a:solidFill>
            <a:round/>
            <a:headEnd/>
            <a:tailEnd/>
          </a:ln>
        </p:spPr>
        <p:txBody>
          <a:bodyPr wrap="none" anchor="ctr"/>
          <a:lstStyle/>
          <a:p>
            <a:endParaRPr lang="pt-PT" dirty="0"/>
          </a:p>
        </p:txBody>
      </p:sp>
      <p:sp>
        <p:nvSpPr>
          <p:cNvPr id="25" name="Line 14"/>
          <p:cNvSpPr>
            <a:spLocks noChangeShapeType="1"/>
          </p:cNvSpPr>
          <p:nvPr/>
        </p:nvSpPr>
        <p:spPr bwMode="auto">
          <a:xfrm flipV="1">
            <a:off x="2555776" y="2683290"/>
            <a:ext cx="1826685" cy="2401894"/>
          </a:xfrm>
          <a:prstGeom prst="line">
            <a:avLst/>
          </a:prstGeom>
          <a:noFill/>
          <a:ln w="28575">
            <a:solidFill>
              <a:srgbClr val="FF3300"/>
            </a:solidFill>
            <a:round/>
            <a:headEnd/>
            <a:tailEnd/>
          </a:ln>
        </p:spPr>
        <p:txBody>
          <a:bodyPr wrap="none" anchor="ctr"/>
          <a:lstStyle/>
          <a:p>
            <a:endParaRPr lang="pt-PT" dirty="0"/>
          </a:p>
        </p:txBody>
      </p:sp>
      <p:sp>
        <p:nvSpPr>
          <p:cNvPr id="26" name="Line 15"/>
          <p:cNvSpPr>
            <a:spLocks noChangeShapeType="1"/>
          </p:cNvSpPr>
          <p:nvPr/>
        </p:nvSpPr>
        <p:spPr bwMode="auto">
          <a:xfrm flipV="1">
            <a:off x="2843809" y="2409100"/>
            <a:ext cx="1438350" cy="443835"/>
          </a:xfrm>
          <a:prstGeom prst="line">
            <a:avLst/>
          </a:prstGeom>
          <a:noFill/>
          <a:ln w="28575">
            <a:solidFill>
              <a:srgbClr val="FF3300"/>
            </a:solidFill>
            <a:round/>
            <a:headEnd/>
            <a:tailEnd/>
          </a:ln>
        </p:spPr>
        <p:txBody>
          <a:bodyPr wrap="none" anchor="ctr"/>
          <a:lstStyle/>
          <a:p>
            <a:endParaRPr lang="pt-PT" dirty="0"/>
          </a:p>
        </p:txBody>
      </p:sp>
      <p:sp>
        <p:nvSpPr>
          <p:cNvPr id="27" name="Line 16"/>
          <p:cNvSpPr>
            <a:spLocks noChangeShapeType="1"/>
          </p:cNvSpPr>
          <p:nvPr/>
        </p:nvSpPr>
        <p:spPr bwMode="auto">
          <a:xfrm flipH="1">
            <a:off x="5075734" y="2348880"/>
            <a:ext cx="1224458" cy="60221"/>
          </a:xfrm>
          <a:prstGeom prst="line">
            <a:avLst/>
          </a:prstGeom>
          <a:noFill/>
          <a:ln w="28575">
            <a:solidFill>
              <a:srgbClr val="FF3300"/>
            </a:solidFill>
            <a:round/>
            <a:headEnd/>
            <a:tailEnd/>
          </a:ln>
        </p:spPr>
        <p:txBody>
          <a:bodyPr wrap="none" anchor="ctr"/>
          <a:lstStyle/>
          <a:p>
            <a:endParaRPr lang="pt-PT" dirty="0"/>
          </a:p>
        </p:txBody>
      </p:sp>
      <p:sp>
        <p:nvSpPr>
          <p:cNvPr id="28" name="Line 17"/>
          <p:cNvSpPr>
            <a:spLocks noChangeShapeType="1"/>
          </p:cNvSpPr>
          <p:nvPr/>
        </p:nvSpPr>
        <p:spPr bwMode="auto">
          <a:xfrm flipH="1" flipV="1">
            <a:off x="5075733" y="2500008"/>
            <a:ext cx="1296466" cy="136904"/>
          </a:xfrm>
          <a:prstGeom prst="line">
            <a:avLst/>
          </a:prstGeom>
          <a:noFill/>
          <a:ln w="28575">
            <a:solidFill>
              <a:srgbClr val="FF3300"/>
            </a:solidFill>
            <a:round/>
            <a:headEnd/>
            <a:tailEnd/>
          </a:ln>
        </p:spPr>
        <p:txBody>
          <a:bodyPr wrap="none" anchor="ctr"/>
          <a:lstStyle/>
          <a:p>
            <a:endParaRPr lang="pt-PT" dirty="0"/>
          </a:p>
        </p:txBody>
      </p:sp>
      <p:sp>
        <p:nvSpPr>
          <p:cNvPr id="29" name="Line 18"/>
          <p:cNvSpPr>
            <a:spLocks noChangeShapeType="1"/>
          </p:cNvSpPr>
          <p:nvPr/>
        </p:nvSpPr>
        <p:spPr bwMode="auto">
          <a:xfrm flipH="1" flipV="1">
            <a:off x="5075733" y="2590916"/>
            <a:ext cx="1296466" cy="478044"/>
          </a:xfrm>
          <a:prstGeom prst="line">
            <a:avLst/>
          </a:prstGeom>
          <a:noFill/>
          <a:ln w="28575">
            <a:solidFill>
              <a:srgbClr val="FF3300"/>
            </a:solidFill>
            <a:round/>
            <a:headEnd/>
            <a:tailEnd/>
          </a:ln>
        </p:spPr>
        <p:txBody>
          <a:bodyPr wrap="none" anchor="ctr"/>
          <a:lstStyle/>
          <a:p>
            <a:endParaRPr lang="pt-PT" dirty="0"/>
          </a:p>
        </p:txBody>
      </p:sp>
      <p:sp>
        <p:nvSpPr>
          <p:cNvPr id="30" name="Line 19"/>
          <p:cNvSpPr>
            <a:spLocks noChangeShapeType="1"/>
          </p:cNvSpPr>
          <p:nvPr/>
        </p:nvSpPr>
        <p:spPr bwMode="auto">
          <a:xfrm flipH="1" flipV="1">
            <a:off x="4975430" y="2683290"/>
            <a:ext cx="1540785" cy="1033742"/>
          </a:xfrm>
          <a:prstGeom prst="line">
            <a:avLst/>
          </a:prstGeom>
          <a:noFill/>
          <a:ln w="28575">
            <a:solidFill>
              <a:srgbClr val="FF3300"/>
            </a:solidFill>
            <a:round/>
            <a:headEnd/>
            <a:tailEnd/>
          </a:ln>
        </p:spPr>
        <p:txBody>
          <a:bodyPr wrap="none" anchor="ctr"/>
          <a:lstStyle/>
          <a:p>
            <a:endParaRPr lang="pt-PT" dirty="0"/>
          </a:p>
        </p:txBody>
      </p:sp>
      <p:sp>
        <p:nvSpPr>
          <p:cNvPr id="31" name="Line 20"/>
          <p:cNvSpPr>
            <a:spLocks noChangeShapeType="1"/>
          </p:cNvSpPr>
          <p:nvPr/>
        </p:nvSpPr>
        <p:spPr bwMode="auto">
          <a:xfrm flipH="1" flipV="1">
            <a:off x="4878076" y="2683290"/>
            <a:ext cx="1566132" cy="2473902"/>
          </a:xfrm>
          <a:prstGeom prst="line">
            <a:avLst/>
          </a:prstGeom>
          <a:noFill/>
          <a:ln w="28575">
            <a:solidFill>
              <a:srgbClr val="FF3300"/>
            </a:solidFill>
            <a:round/>
            <a:headEnd/>
            <a:tailEnd/>
          </a:ln>
        </p:spPr>
        <p:txBody>
          <a:bodyPr wrap="none" anchor="ctr"/>
          <a:lstStyle/>
          <a:p>
            <a:endParaRPr lang="pt-PT" dirty="0"/>
          </a:p>
        </p:txBody>
      </p:sp>
      <p:sp>
        <p:nvSpPr>
          <p:cNvPr id="32" name="Line 21"/>
          <p:cNvSpPr>
            <a:spLocks noChangeShapeType="1"/>
          </p:cNvSpPr>
          <p:nvPr/>
        </p:nvSpPr>
        <p:spPr bwMode="auto">
          <a:xfrm flipH="1" flipV="1">
            <a:off x="2877911" y="2806455"/>
            <a:ext cx="3485540" cy="2510217"/>
          </a:xfrm>
          <a:prstGeom prst="line">
            <a:avLst/>
          </a:prstGeom>
          <a:noFill/>
          <a:ln w="28575">
            <a:solidFill>
              <a:srgbClr val="FF3300"/>
            </a:solidFill>
            <a:round/>
            <a:headEnd/>
            <a:tailEnd/>
          </a:ln>
        </p:spPr>
        <p:txBody>
          <a:bodyPr wrap="none" anchor="ctr"/>
          <a:lstStyle/>
          <a:p>
            <a:endParaRPr lang="pt-PT" dirty="0"/>
          </a:p>
        </p:txBody>
      </p:sp>
      <p:sp>
        <p:nvSpPr>
          <p:cNvPr id="33" name="Line 22"/>
          <p:cNvSpPr>
            <a:spLocks noChangeShapeType="1"/>
          </p:cNvSpPr>
          <p:nvPr/>
        </p:nvSpPr>
        <p:spPr bwMode="auto">
          <a:xfrm flipH="1" flipV="1">
            <a:off x="2877911" y="3165685"/>
            <a:ext cx="3430964" cy="2611388"/>
          </a:xfrm>
          <a:prstGeom prst="line">
            <a:avLst/>
          </a:prstGeom>
          <a:noFill/>
          <a:ln w="28575">
            <a:solidFill>
              <a:srgbClr val="FF3300"/>
            </a:solidFill>
            <a:round/>
            <a:headEnd/>
            <a:tailEnd/>
          </a:ln>
        </p:spPr>
        <p:txBody>
          <a:bodyPr wrap="none" anchor="ctr"/>
          <a:lstStyle/>
          <a:p>
            <a:endParaRPr lang="pt-PT" dirty="0"/>
          </a:p>
        </p:txBody>
      </p:sp>
      <p:sp>
        <p:nvSpPr>
          <p:cNvPr id="35" name="Line 24"/>
          <p:cNvSpPr>
            <a:spLocks noChangeShapeType="1"/>
          </p:cNvSpPr>
          <p:nvPr/>
        </p:nvSpPr>
        <p:spPr bwMode="auto">
          <a:xfrm flipH="1" flipV="1">
            <a:off x="2948713" y="3598228"/>
            <a:ext cx="3360162" cy="649547"/>
          </a:xfrm>
          <a:prstGeom prst="line">
            <a:avLst/>
          </a:prstGeom>
          <a:noFill/>
          <a:ln w="28575">
            <a:solidFill>
              <a:srgbClr val="FF3300"/>
            </a:solidFill>
            <a:round/>
            <a:headEnd/>
            <a:tailEnd/>
          </a:ln>
        </p:spPr>
        <p:txBody>
          <a:bodyPr wrap="none" anchor="ctr"/>
          <a:lstStyle/>
          <a:p>
            <a:endParaRPr lang="pt-PT" dirty="0"/>
          </a:p>
        </p:txBody>
      </p:sp>
      <p:sp>
        <p:nvSpPr>
          <p:cNvPr id="36" name="Line 25"/>
          <p:cNvSpPr>
            <a:spLocks noChangeShapeType="1"/>
          </p:cNvSpPr>
          <p:nvPr/>
        </p:nvSpPr>
        <p:spPr bwMode="auto">
          <a:xfrm flipH="1" flipV="1">
            <a:off x="2877911" y="3598228"/>
            <a:ext cx="3485540" cy="82110"/>
          </a:xfrm>
          <a:prstGeom prst="line">
            <a:avLst/>
          </a:prstGeom>
          <a:noFill/>
          <a:ln w="28575">
            <a:solidFill>
              <a:srgbClr val="FF3300"/>
            </a:solidFill>
            <a:round/>
            <a:headEnd/>
            <a:tailEnd/>
          </a:ln>
        </p:spPr>
        <p:txBody>
          <a:bodyPr wrap="none" anchor="ctr"/>
          <a:lstStyle/>
          <a:p>
            <a:endParaRPr lang="pt-PT" dirty="0"/>
          </a:p>
        </p:txBody>
      </p:sp>
      <p:sp>
        <p:nvSpPr>
          <p:cNvPr id="37" name="Line 26"/>
          <p:cNvSpPr>
            <a:spLocks noChangeShapeType="1"/>
          </p:cNvSpPr>
          <p:nvPr/>
        </p:nvSpPr>
        <p:spPr bwMode="auto">
          <a:xfrm flipH="1">
            <a:off x="2877911" y="3318175"/>
            <a:ext cx="3485540" cy="280054"/>
          </a:xfrm>
          <a:prstGeom prst="line">
            <a:avLst/>
          </a:prstGeom>
          <a:noFill/>
          <a:ln w="28575">
            <a:solidFill>
              <a:srgbClr val="FF3300"/>
            </a:solidFill>
            <a:round/>
            <a:headEnd/>
            <a:tailEnd/>
          </a:ln>
        </p:spPr>
        <p:txBody>
          <a:bodyPr wrap="none" anchor="ctr"/>
          <a:lstStyle/>
          <a:p>
            <a:endParaRPr lang="pt-PT" dirty="0"/>
          </a:p>
        </p:txBody>
      </p:sp>
      <p:sp>
        <p:nvSpPr>
          <p:cNvPr id="38" name="Text Box 27"/>
          <p:cNvSpPr txBox="1">
            <a:spLocks noChangeArrowheads="1"/>
          </p:cNvSpPr>
          <p:nvPr/>
        </p:nvSpPr>
        <p:spPr bwMode="auto">
          <a:xfrm>
            <a:off x="828799" y="1196515"/>
            <a:ext cx="2615261" cy="584775"/>
          </a:xfrm>
          <a:prstGeom prst="rect">
            <a:avLst/>
          </a:prstGeom>
          <a:noFill/>
          <a:ln w="9525">
            <a:noFill/>
            <a:miter lim="800000"/>
            <a:headEnd/>
            <a:tailEnd/>
          </a:ln>
        </p:spPr>
        <p:txBody>
          <a:bodyPr>
            <a:spAutoFit/>
          </a:bodyPr>
          <a:lstStyle/>
          <a:p>
            <a:pPr algn="ctr" eaLnBrk="0" hangingPunct="0"/>
            <a:r>
              <a:rPr lang="pt-PT" sz="1600" b="1" dirty="0"/>
              <a:t>energia primária </a:t>
            </a:r>
            <a:endParaRPr lang="pt-PT" sz="1600" b="1" dirty="0" smtClean="0"/>
          </a:p>
          <a:p>
            <a:pPr algn="ctr" eaLnBrk="0" hangingPunct="0"/>
            <a:r>
              <a:rPr lang="pt-PT" sz="1600" b="1" dirty="0" smtClean="0"/>
              <a:t>(</a:t>
            </a:r>
            <a:r>
              <a:rPr lang="pt-PT" sz="1600" b="1" dirty="0"/>
              <a:t>oferta)</a:t>
            </a:r>
          </a:p>
        </p:txBody>
      </p:sp>
      <p:sp>
        <p:nvSpPr>
          <p:cNvPr id="39" name="Line 29"/>
          <p:cNvSpPr>
            <a:spLocks noChangeShapeType="1"/>
          </p:cNvSpPr>
          <p:nvPr/>
        </p:nvSpPr>
        <p:spPr bwMode="auto">
          <a:xfrm flipH="1" flipV="1">
            <a:off x="2948712" y="2878300"/>
            <a:ext cx="3567503" cy="2926964"/>
          </a:xfrm>
          <a:prstGeom prst="line">
            <a:avLst/>
          </a:prstGeom>
          <a:noFill/>
          <a:ln w="28575">
            <a:solidFill>
              <a:srgbClr val="FF3300"/>
            </a:solidFill>
            <a:round/>
            <a:headEnd/>
            <a:tailEnd/>
          </a:ln>
        </p:spPr>
        <p:txBody>
          <a:bodyPr wrap="none" anchor="ctr"/>
          <a:lstStyle/>
          <a:p>
            <a:endParaRPr lang="pt-PT" dirty="0"/>
          </a:p>
        </p:txBody>
      </p:sp>
      <p:sp>
        <p:nvSpPr>
          <p:cNvPr id="41" name="Line 31"/>
          <p:cNvSpPr>
            <a:spLocks noChangeShapeType="1"/>
          </p:cNvSpPr>
          <p:nvPr/>
        </p:nvSpPr>
        <p:spPr bwMode="auto">
          <a:xfrm flipH="1" flipV="1">
            <a:off x="4855950" y="2806454"/>
            <a:ext cx="1372234" cy="2854793"/>
          </a:xfrm>
          <a:prstGeom prst="line">
            <a:avLst/>
          </a:prstGeom>
          <a:noFill/>
          <a:ln w="28575">
            <a:solidFill>
              <a:srgbClr val="FF3300"/>
            </a:solidFill>
            <a:round/>
            <a:headEnd/>
            <a:tailEnd/>
          </a:ln>
        </p:spPr>
        <p:txBody>
          <a:bodyPr wrap="none" anchor="ctr"/>
          <a:lstStyle/>
          <a:p>
            <a:endParaRPr lang="pt-PT" dirty="0"/>
          </a:p>
        </p:txBody>
      </p:sp>
      <p:sp>
        <p:nvSpPr>
          <p:cNvPr id="42" name="Text Box 32"/>
          <p:cNvSpPr txBox="1">
            <a:spLocks noChangeArrowheads="1"/>
          </p:cNvSpPr>
          <p:nvPr/>
        </p:nvSpPr>
        <p:spPr bwMode="auto">
          <a:xfrm>
            <a:off x="5913562" y="1187804"/>
            <a:ext cx="2402854" cy="584775"/>
          </a:xfrm>
          <a:prstGeom prst="rect">
            <a:avLst/>
          </a:prstGeom>
          <a:noFill/>
          <a:ln w="9525">
            <a:noFill/>
            <a:miter lim="800000"/>
            <a:headEnd/>
            <a:tailEnd/>
          </a:ln>
        </p:spPr>
        <p:txBody>
          <a:bodyPr>
            <a:spAutoFit/>
          </a:bodyPr>
          <a:lstStyle/>
          <a:p>
            <a:pPr algn="ctr" eaLnBrk="0" hangingPunct="0"/>
            <a:r>
              <a:rPr lang="pt-PT" sz="1600" b="1" dirty="0"/>
              <a:t>energia útil </a:t>
            </a:r>
            <a:endParaRPr lang="pt-PT" sz="1600" b="1" dirty="0" smtClean="0"/>
          </a:p>
          <a:p>
            <a:pPr algn="ctr" eaLnBrk="0" hangingPunct="0"/>
            <a:r>
              <a:rPr lang="pt-PT" sz="1600" b="1" dirty="0" smtClean="0"/>
              <a:t>(</a:t>
            </a:r>
            <a:r>
              <a:rPr lang="pt-PT" sz="1600" b="1" dirty="0"/>
              <a:t>procura)</a:t>
            </a:r>
          </a:p>
        </p:txBody>
      </p:sp>
      <p:sp>
        <p:nvSpPr>
          <p:cNvPr id="43" name="Line 34"/>
          <p:cNvSpPr>
            <a:spLocks noChangeShapeType="1"/>
          </p:cNvSpPr>
          <p:nvPr/>
        </p:nvSpPr>
        <p:spPr bwMode="auto">
          <a:xfrm flipH="1">
            <a:off x="2897086" y="2983870"/>
            <a:ext cx="1606329" cy="1064496"/>
          </a:xfrm>
          <a:prstGeom prst="line">
            <a:avLst/>
          </a:prstGeom>
          <a:noFill/>
          <a:ln w="28575">
            <a:solidFill>
              <a:srgbClr val="FF3300"/>
            </a:solidFill>
            <a:round/>
            <a:headEnd/>
            <a:tailEnd/>
          </a:ln>
        </p:spPr>
        <p:txBody>
          <a:bodyPr wrap="none" anchor="ctr"/>
          <a:lstStyle/>
          <a:p>
            <a:endParaRPr lang="pt-PT" dirty="0"/>
          </a:p>
        </p:txBody>
      </p:sp>
      <p:sp>
        <p:nvSpPr>
          <p:cNvPr id="44" name="Line 35"/>
          <p:cNvSpPr>
            <a:spLocks noChangeShapeType="1"/>
          </p:cNvSpPr>
          <p:nvPr/>
        </p:nvSpPr>
        <p:spPr bwMode="auto">
          <a:xfrm flipH="1">
            <a:off x="2771799" y="2661297"/>
            <a:ext cx="1377603" cy="695696"/>
          </a:xfrm>
          <a:prstGeom prst="line">
            <a:avLst/>
          </a:prstGeom>
          <a:noFill/>
          <a:ln w="28575">
            <a:solidFill>
              <a:srgbClr val="FF3300"/>
            </a:solidFill>
            <a:round/>
            <a:headEnd/>
            <a:tailEnd/>
          </a:ln>
        </p:spPr>
        <p:txBody>
          <a:bodyPr wrap="none" anchor="ctr"/>
          <a:lstStyle/>
          <a:p>
            <a:endParaRPr lang="pt-PT" dirty="0"/>
          </a:p>
        </p:txBody>
      </p:sp>
      <p:sp>
        <p:nvSpPr>
          <p:cNvPr id="45" name="AutoShape 37"/>
          <p:cNvSpPr>
            <a:spLocks noChangeArrowheads="1"/>
          </p:cNvSpPr>
          <p:nvPr/>
        </p:nvSpPr>
        <p:spPr bwMode="auto">
          <a:xfrm>
            <a:off x="4100726" y="1936000"/>
            <a:ext cx="1271492" cy="1329886"/>
          </a:xfrm>
          <a:prstGeom prst="can">
            <a:avLst>
              <a:gd name="adj" fmla="val 47890"/>
            </a:avLst>
          </a:prstGeom>
          <a:solidFill>
            <a:srgbClr val="FFCC00"/>
          </a:solidFill>
          <a:ln w="9525">
            <a:solidFill>
              <a:srgbClr val="FFCC00"/>
            </a:solidFill>
            <a:round/>
            <a:headEnd/>
            <a:tailEnd/>
          </a:ln>
        </p:spPr>
        <p:txBody>
          <a:bodyPr wrap="none" anchor="ctr"/>
          <a:lstStyle/>
          <a:p>
            <a:endParaRPr lang="en-US" dirty="0"/>
          </a:p>
        </p:txBody>
      </p:sp>
      <p:sp>
        <p:nvSpPr>
          <p:cNvPr id="46" name="Text Box 38"/>
          <p:cNvSpPr txBox="1">
            <a:spLocks noChangeArrowheads="1"/>
          </p:cNvSpPr>
          <p:nvPr/>
        </p:nvSpPr>
        <p:spPr bwMode="auto">
          <a:xfrm rot="19025410">
            <a:off x="3989910" y="2307793"/>
            <a:ext cx="1589798" cy="584775"/>
          </a:xfrm>
          <a:prstGeom prst="rect">
            <a:avLst/>
          </a:prstGeom>
          <a:noFill/>
          <a:ln w="9525">
            <a:noFill/>
            <a:miter lim="800000"/>
            <a:headEnd/>
            <a:tailEnd/>
          </a:ln>
        </p:spPr>
        <p:txBody>
          <a:bodyPr wrap="square">
            <a:spAutoFit/>
          </a:bodyPr>
          <a:lstStyle/>
          <a:p>
            <a:pPr algn="ctr" eaLnBrk="0" hangingPunct="0"/>
            <a:r>
              <a:rPr lang="pt-PT" sz="1600" b="1" dirty="0" smtClean="0"/>
              <a:t>Electricidade</a:t>
            </a:r>
          </a:p>
          <a:p>
            <a:pPr algn="ctr" eaLnBrk="0" hangingPunct="0"/>
            <a:r>
              <a:rPr lang="pt-PT" sz="1600" b="1" dirty="0" smtClean="0"/>
              <a:t>20 a 25%</a:t>
            </a:r>
            <a:endParaRPr lang="pt-PT" sz="1600" b="1" dirty="0"/>
          </a:p>
        </p:txBody>
      </p:sp>
      <p:sp>
        <p:nvSpPr>
          <p:cNvPr id="47" name="Line 39"/>
          <p:cNvSpPr>
            <a:spLocks noChangeShapeType="1"/>
          </p:cNvSpPr>
          <p:nvPr/>
        </p:nvSpPr>
        <p:spPr bwMode="auto">
          <a:xfrm flipV="1">
            <a:off x="2699792" y="4247776"/>
            <a:ext cx="3609083" cy="981424"/>
          </a:xfrm>
          <a:prstGeom prst="line">
            <a:avLst/>
          </a:prstGeom>
          <a:noFill/>
          <a:ln w="28575">
            <a:solidFill>
              <a:srgbClr val="FF3300"/>
            </a:solidFill>
            <a:round/>
            <a:headEnd/>
            <a:tailEnd/>
          </a:ln>
        </p:spPr>
        <p:txBody>
          <a:bodyPr wrap="none" anchor="ctr"/>
          <a:lstStyle/>
          <a:p>
            <a:endParaRPr lang="pt-PT" dirty="0"/>
          </a:p>
        </p:txBody>
      </p:sp>
      <p:sp>
        <p:nvSpPr>
          <p:cNvPr id="48" name="AutoShape 41"/>
          <p:cNvSpPr>
            <a:spLocks noChangeArrowheads="1"/>
          </p:cNvSpPr>
          <p:nvPr/>
        </p:nvSpPr>
        <p:spPr bwMode="auto">
          <a:xfrm rot="16200000">
            <a:off x="1952817" y="4902607"/>
            <a:ext cx="602627" cy="1778751"/>
          </a:xfrm>
          <a:prstGeom prst="chevron">
            <a:avLst>
              <a:gd name="adj" fmla="val 25069"/>
            </a:avLst>
          </a:prstGeom>
          <a:solidFill>
            <a:schemeClr val="bg2"/>
          </a:solidFill>
          <a:ln w="9525">
            <a:noFill/>
            <a:miter lim="800000"/>
            <a:headEnd/>
            <a:tailEnd/>
          </a:ln>
        </p:spPr>
        <p:txBody>
          <a:bodyPr vert="eaVert" wrap="none" anchor="ctr"/>
          <a:lstStyle/>
          <a:p>
            <a:pPr algn="ctr"/>
            <a:endParaRPr lang="en-US" sz="2200" dirty="0">
              <a:solidFill>
                <a:schemeClr val="folHlink"/>
              </a:solidFill>
            </a:endParaRPr>
          </a:p>
        </p:txBody>
      </p:sp>
      <p:sp>
        <p:nvSpPr>
          <p:cNvPr id="49" name="Rectangle 42"/>
          <p:cNvSpPr>
            <a:spLocks noChangeArrowheads="1"/>
          </p:cNvSpPr>
          <p:nvPr/>
        </p:nvSpPr>
        <p:spPr bwMode="auto">
          <a:xfrm>
            <a:off x="1358571" y="1700571"/>
            <a:ext cx="1774484" cy="4082034"/>
          </a:xfrm>
          <a:prstGeom prst="rect">
            <a:avLst/>
          </a:prstGeom>
          <a:solidFill>
            <a:schemeClr val="bg2"/>
          </a:solidFill>
          <a:ln w="9525">
            <a:noFill/>
            <a:miter lim="800000"/>
            <a:headEnd/>
            <a:tailEnd/>
          </a:ln>
        </p:spPr>
        <p:txBody>
          <a:bodyPr wrap="none" anchor="ctr"/>
          <a:lstStyle/>
          <a:p>
            <a:endParaRPr lang="en-US" dirty="0"/>
          </a:p>
        </p:txBody>
      </p:sp>
      <p:sp>
        <p:nvSpPr>
          <p:cNvPr id="50" name="Rectangle 43"/>
          <p:cNvSpPr>
            <a:spLocks noChangeArrowheads="1"/>
          </p:cNvSpPr>
          <p:nvPr/>
        </p:nvSpPr>
        <p:spPr bwMode="auto">
          <a:xfrm>
            <a:off x="1597669" y="3783958"/>
            <a:ext cx="1309843" cy="2020490"/>
          </a:xfrm>
          <a:prstGeom prst="rect">
            <a:avLst/>
          </a:prstGeom>
          <a:solidFill>
            <a:srgbClr val="B9FFB9"/>
          </a:solidFill>
          <a:ln w="9525">
            <a:solidFill>
              <a:srgbClr val="B9FFB9"/>
            </a:solidFill>
            <a:miter lim="800000"/>
            <a:headEnd/>
            <a:tailEnd/>
          </a:ln>
        </p:spPr>
        <p:txBody>
          <a:bodyPr wrap="none" anchor="ctr"/>
          <a:lstStyle/>
          <a:p>
            <a:endParaRPr lang="en-US" dirty="0"/>
          </a:p>
        </p:txBody>
      </p:sp>
      <p:sp>
        <p:nvSpPr>
          <p:cNvPr id="51" name="Text Box 44"/>
          <p:cNvSpPr txBox="1">
            <a:spLocks noChangeArrowheads="1"/>
          </p:cNvSpPr>
          <p:nvPr/>
        </p:nvSpPr>
        <p:spPr bwMode="auto">
          <a:xfrm>
            <a:off x="1554870" y="3779594"/>
            <a:ext cx="1393931" cy="2092881"/>
          </a:xfrm>
          <a:prstGeom prst="rect">
            <a:avLst/>
          </a:prstGeom>
          <a:noFill/>
          <a:ln w="9525">
            <a:noFill/>
            <a:miter lim="800000"/>
            <a:headEnd/>
            <a:tailEnd/>
          </a:ln>
        </p:spPr>
        <p:txBody>
          <a:bodyPr wrap="square">
            <a:spAutoFit/>
          </a:bodyPr>
          <a:lstStyle/>
          <a:p>
            <a:pPr algn="ctr" eaLnBrk="0" hangingPunct="0">
              <a:spcBef>
                <a:spcPts val="1800"/>
              </a:spcBef>
            </a:pPr>
            <a:r>
              <a:rPr lang="pt-PT" sz="1400" dirty="0"/>
              <a:t>hidro</a:t>
            </a:r>
          </a:p>
          <a:p>
            <a:pPr algn="ctr" eaLnBrk="0" hangingPunct="0">
              <a:spcBef>
                <a:spcPts val="1800"/>
              </a:spcBef>
            </a:pPr>
            <a:r>
              <a:rPr lang="pt-PT" sz="1400" dirty="0"/>
              <a:t>biomassa</a:t>
            </a:r>
          </a:p>
          <a:p>
            <a:pPr algn="ctr" eaLnBrk="0" hangingPunct="0">
              <a:spcBef>
                <a:spcPts val="1800"/>
              </a:spcBef>
            </a:pPr>
            <a:r>
              <a:rPr lang="pt-PT" sz="1400" dirty="0"/>
              <a:t>vento</a:t>
            </a:r>
          </a:p>
          <a:p>
            <a:pPr algn="ctr" eaLnBrk="0" hangingPunct="0">
              <a:spcBef>
                <a:spcPts val="1800"/>
              </a:spcBef>
            </a:pPr>
            <a:r>
              <a:rPr lang="pt-PT" sz="1400" dirty="0"/>
              <a:t>sol</a:t>
            </a:r>
          </a:p>
          <a:p>
            <a:pPr algn="ctr" eaLnBrk="0" hangingPunct="0">
              <a:spcBef>
                <a:spcPts val="1800"/>
              </a:spcBef>
            </a:pPr>
            <a:r>
              <a:rPr lang="pt-PT" sz="1400" dirty="0"/>
              <a:t>geotermia</a:t>
            </a:r>
            <a:endParaRPr lang="pt-PT" sz="1600" dirty="0"/>
          </a:p>
        </p:txBody>
      </p:sp>
      <p:sp>
        <p:nvSpPr>
          <p:cNvPr id="52" name="Rectangle 45"/>
          <p:cNvSpPr>
            <a:spLocks noChangeArrowheads="1"/>
          </p:cNvSpPr>
          <p:nvPr/>
        </p:nvSpPr>
        <p:spPr bwMode="auto">
          <a:xfrm>
            <a:off x="1597669" y="1867571"/>
            <a:ext cx="1308369" cy="1777093"/>
          </a:xfrm>
          <a:prstGeom prst="rect">
            <a:avLst/>
          </a:prstGeom>
          <a:solidFill>
            <a:srgbClr val="C0C0C0"/>
          </a:solidFill>
          <a:ln w="9525">
            <a:solidFill>
              <a:srgbClr val="C0C0C0"/>
            </a:solidFill>
            <a:miter lim="800000"/>
            <a:headEnd/>
            <a:tailEnd/>
          </a:ln>
        </p:spPr>
        <p:txBody>
          <a:bodyPr wrap="none" anchor="ctr"/>
          <a:lstStyle/>
          <a:p>
            <a:endParaRPr lang="en-US" dirty="0"/>
          </a:p>
        </p:txBody>
      </p:sp>
      <p:sp>
        <p:nvSpPr>
          <p:cNvPr id="53" name="Text Box 46"/>
          <p:cNvSpPr txBox="1">
            <a:spLocks noChangeArrowheads="1"/>
          </p:cNvSpPr>
          <p:nvPr/>
        </p:nvSpPr>
        <p:spPr bwMode="auto">
          <a:xfrm>
            <a:off x="1646603" y="1844587"/>
            <a:ext cx="1280342" cy="1646605"/>
          </a:xfrm>
          <a:prstGeom prst="rect">
            <a:avLst/>
          </a:prstGeom>
          <a:noFill/>
          <a:ln w="9525">
            <a:noFill/>
            <a:miter lim="800000"/>
            <a:headEnd/>
            <a:tailEnd/>
          </a:ln>
        </p:spPr>
        <p:txBody>
          <a:bodyPr>
            <a:spAutoFit/>
          </a:bodyPr>
          <a:lstStyle/>
          <a:p>
            <a:pPr algn="ctr" eaLnBrk="0" hangingPunct="0">
              <a:spcBef>
                <a:spcPts val="1800"/>
              </a:spcBef>
            </a:pPr>
            <a:r>
              <a:rPr lang="pt-PT" sz="1400" dirty="0"/>
              <a:t>petróleo</a:t>
            </a:r>
          </a:p>
          <a:p>
            <a:pPr algn="ctr" eaLnBrk="0" hangingPunct="0">
              <a:spcBef>
                <a:spcPts val="1800"/>
              </a:spcBef>
            </a:pPr>
            <a:r>
              <a:rPr lang="pt-PT" sz="1400" dirty="0"/>
              <a:t>carvão</a:t>
            </a:r>
          </a:p>
          <a:p>
            <a:pPr algn="ctr" eaLnBrk="0" hangingPunct="0">
              <a:spcBef>
                <a:spcPts val="1800"/>
              </a:spcBef>
            </a:pPr>
            <a:r>
              <a:rPr lang="pt-PT" sz="1400" dirty="0"/>
              <a:t>gás</a:t>
            </a:r>
          </a:p>
          <a:p>
            <a:pPr algn="ctr" eaLnBrk="0" hangingPunct="0">
              <a:spcBef>
                <a:spcPts val="1800"/>
              </a:spcBef>
            </a:pPr>
            <a:r>
              <a:rPr lang="pt-PT" sz="1400" dirty="0"/>
              <a:t>nuclear</a:t>
            </a:r>
          </a:p>
        </p:txBody>
      </p:sp>
      <p:sp>
        <p:nvSpPr>
          <p:cNvPr id="54" name="AutoShape 48"/>
          <p:cNvSpPr>
            <a:spLocks noChangeArrowheads="1"/>
          </p:cNvSpPr>
          <p:nvPr/>
        </p:nvSpPr>
        <p:spPr bwMode="auto">
          <a:xfrm rot="16200000">
            <a:off x="6751027" y="4873793"/>
            <a:ext cx="602628" cy="1827585"/>
          </a:xfrm>
          <a:prstGeom prst="chevron">
            <a:avLst>
              <a:gd name="adj" fmla="val 25069"/>
            </a:avLst>
          </a:prstGeom>
          <a:solidFill>
            <a:schemeClr val="bg2"/>
          </a:solidFill>
          <a:ln w="9525">
            <a:noFill/>
            <a:miter lim="800000"/>
            <a:headEnd/>
            <a:tailEnd/>
          </a:ln>
        </p:spPr>
        <p:txBody>
          <a:bodyPr vert="eaVert" wrap="none" anchor="ctr"/>
          <a:lstStyle/>
          <a:p>
            <a:pPr algn="ctr"/>
            <a:endParaRPr lang="en-US" sz="2200" dirty="0">
              <a:solidFill>
                <a:schemeClr val="folHlink"/>
              </a:solidFill>
            </a:endParaRPr>
          </a:p>
        </p:txBody>
      </p:sp>
      <p:sp>
        <p:nvSpPr>
          <p:cNvPr id="55" name="Rectangle 49"/>
          <p:cNvSpPr>
            <a:spLocks noChangeArrowheads="1"/>
          </p:cNvSpPr>
          <p:nvPr/>
        </p:nvSpPr>
        <p:spPr bwMode="auto">
          <a:xfrm>
            <a:off x="6128530" y="1701886"/>
            <a:ext cx="1829061" cy="4083500"/>
          </a:xfrm>
          <a:prstGeom prst="rect">
            <a:avLst/>
          </a:prstGeom>
          <a:solidFill>
            <a:schemeClr val="bg2"/>
          </a:solidFill>
          <a:ln w="9525">
            <a:noFill/>
            <a:miter lim="800000"/>
            <a:headEnd/>
            <a:tailEnd/>
          </a:ln>
        </p:spPr>
        <p:txBody>
          <a:bodyPr wrap="none" anchor="ctr"/>
          <a:lstStyle/>
          <a:p>
            <a:endParaRPr lang="en-US" dirty="0"/>
          </a:p>
        </p:txBody>
      </p:sp>
      <p:sp>
        <p:nvSpPr>
          <p:cNvPr id="56" name="Rectangle 52"/>
          <p:cNvSpPr/>
          <p:nvPr/>
        </p:nvSpPr>
        <p:spPr bwMode="auto">
          <a:xfrm>
            <a:off x="6298161" y="1822118"/>
            <a:ext cx="1526675" cy="296915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dirty="0"/>
          </a:p>
        </p:txBody>
      </p:sp>
      <p:sp>
        <p:nvSpPr>
          <p:cNvPr id="57" name="Rectangle 53"/>
          <p:cNvSpPr/>
          <p:nvPr/>
        </p:nvSpPr>
        <p:spPr bwMode="auto">
          <a:xfrm>
            <a:off x="6301407" y="4882177"/>
            <a:ext cx="1526675" cy="404684"/>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dirty="0"/>
          </a:p>
        </p:txBody>
      </p:sp>
      <p:sp>
        <p:nvSpPr>
          <p:cNvPr id="58" name="Rectangle 54"/>
          <p:cNvSpPr/>
          <p:nvPr/>
        </p:nvSpPr>
        <p:spPr bwMode="auto">
          <a:xfrm>
            <a:off x="6301407" y="5376302"/>
            <a:ext cx="1526675" cy="404684"/>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dirty="0"/>
          </a:p>
        </p:txBody>
      </p:sp>
      <p:sp>
        <p:nvSpPr>
          <p:cNvPr id="59" name="Text Box 50"/>
          <p:cNvSpPr txBox="1">
            <a:spLocks noChangeArrowheads="1"/>
          </p:cNvSpPr>
          <p:nvPr/>
        </p:nvSpPr>
        <p:spPr bwMode="auto">
          <a:xfrm>
            <a:off x="6280940" y="1830149"/>
            <a:ext cx="1536062" cy="3970318"/>
          </a:xfrm>
          <a:prstGeom prst="rect">
            <a:avLst/>
          </a:prstGeom>
          <a:noFill/>
          <a:ln w="9525">
            <a:noFill/>
            <a:miter lim="800000"/>
            <a:headEnd/>
            <a:tailEnd/>
          </a:ln>
        </p:spPr>
        <p:txBody>
          <a:bodyPr wrap="square">
            <a:spAutoFit/>
          </a:bodyPr>
          <a:lstStyle/>
          <a:p>
            <a:pPr algn="ctr" eaLnBrk="0" hangingPunct="0">
              <a:spcBef>
                <a:spcPts val="2400"/>
              </a:spcBef>
            </a:pPr>
            <a:r>
              <a:rPr lang="pt-PT" sz="1400" dirty="0"/>
              <a:t>iluminação</a:t>
            </a:r>
          </a:p>
          <a:p>
            <a:pPr algn="ctr" eaLnBrk="0" hangingPunct="0">
              <a:spcBef>
                <a:spcPts val="2400"/>
              </a:spcBef>
            </a:pPr>
            <a:r>
              <a:rPr lang="pt-PT" sz="1400" dirty="0"/>
              <a:t>multimédia</a:t>
            </a:r>
          </a:p>
          <a:p>
            <a:pPr algn="ctr" eaLnBrk="0" hangingPunct="0">
              <a:spcBef>
                <a:spcPts val="2400"/>
              </a:spcBef>
            </a:pPr>
            <a:r>
              <a:rPr lang="pt-PT" sz="1400" dirty="0"/>
              <a:t>ventilação</a:t>
            </a:r>
          </a:p>
          <a:p>
            <a:pPr algn="ctr" eaLnBrk="0" hangingPunct="0">
              <a:spcBef>
                <a:spcPts val="2400"/>
              </a:spcBef>
            </a:pPr>
            <a:r>
              <a:rPr lang="pt-PT" sz="1400" dirty="0"/>
              <a:t>arrefecimento</a:t>
            </a:r>
          </a:p>
          <a:p>
            <a:pPr algn="ctr" eaLnBrk="0" hangingPunct="0">
              <a:spcBef>
                <a:spcPts val="2400"/>
              </a:spcBef>
            </a:pPr>
            <a:r>
              <a:rPr lang="pt-PT" sz="1400" dirty="0"/>
              <a:t>aquecimento</a:t>
            </a:r>
          </a:p>
          <a:p>
            <a:pPr algn="ctr" eaLnBrk="0" hangingPunct="0">
              <a:spcBef>
                <a:spcPts val="2400"/>
              </a:spcBef>
            </a:pPr>
            <a:r>
              <a:rPr lang="pt-PT" sz="1400" dirty="0"/>
              <a:t>água quente</a:t>
            </a:r>
          </a:p>
          <a:p>
            <a:pPr algn="ctr" eaLnBrk="0" hangingPunct="0">
              <a:spcBef>
                <a:spcPts val="2400"/>
              </a:spcBef>
            </a:pPr>
            <a:r>
              <a:rPr lang="pt-PT" sz="1400" dirty="0" smtClean="0"/>
              <a:t>Indústria</a:t>
            </a:r>
          </a:p>
          <a:p>
            <a:pPr algn="ctr" eaLnBrk="0" hangingPunct="0">
              <a:spcBef>
                <a:spcPts val="2400"/>
              </a:spcBef>
            </a:pPr>
            <a:r>
              <a:rPr lang="pt-PT" sz="1400" dirty="0" smtClean="0"/>
              <a:t>Mobilidade</a:t>
            </a:r>
            <a:endParaRPr lang="pt-PT" sz="1400" dirty="0"/>
          </a:p>
        </p:txBody>
      </p:sp>
      <p:sp>
        <p:nvSpPr>
          <p:cNvPr id="61" name="Oval 60"/>
          <p:cNvSpPr/>
          <p:nvPr/>
        </p:nvSpPr>
        <p:spPr>
          <a:xfrm>
            <a:off x="6229399" y="975931"/>
            <a:ext cx="1872208" cy="864096"/>
          </a:xfrm>
          <a:prstGeom prst="ellipse">
            <a:avLst/>
          </a:prstGeom>
          <a:noFill/>
          <a:ln w="825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65" name="AutoShape 37"/>
          <p:cNvSpPr>
            <a:spLocks noChangeArrowheads="1"/>
          </p:cNvSpPr>
          <p:nvPr/>
        </p:nvSpPr>
        <p:spPr bwMode="auto">
          <a:xfrm>
            <a:off x="4141167" y="4135961"/>
            <a:ext cx="1271492" cy="1329886"/>
          </a:xfrm>
          <a:prstGeom prst="can">
            <a:avLst>
              <a:gd name="adj" fmla="val 47890"/>
            </a:avLst>
          </a:prstGeom>
          <a:solidFill>
            <a:schemeClr val="accent1"/>
          </a:solidFill>
          <a:ln w="9525">
            <a:solidFill>
              <a:schemeClr val="accent1"/>
            </a:solidFill>
            <a:round/>
            <a:headEnd/>
            <a:tailEnd/>
          </a:ln>
        </p:spPr>
        <p:txBody>
          <a:bodyPr wrap="none" anchor="ctr"/>
          <a:lstStyle/>
          <a:p>
            <a:endParaRPr lang="en-US" dirty="0"/>
          </a:p>
        </p:txBody>
      </p:sp>
      <p:sp>
        <p:nvSpPr>
          <p:cNvPr id="66" name="Text Box 38"/>
          <p:cNvSpPr txBox="1">
            <a:spLocks noChangeArrowheads="1"/>
          </p:cNvSpPr>
          <p:nvPr/>
        </p:nvSpPr>
        <p:spPr bwMode="auto">
          <a:xfrm rot="19025410">
            <a:off x="3977317" y="4279728"/>
            <a:ext cx="1490459" cy="954107"/>
          </a:xfrm>
          <a:prstGeom prst="rect">
            <a:avLst/>
          </a:prstGeom>
          <a:noFill/>
          <a:ln w="9525">
            <a:noFill/>
            <a:miter lim="800000"/>
            <a:headEnd/>
            <a:tailEnd/>
          </a:ln>
        </p:spPr>
        <p:txBody>
          <a:bodyPr wrap="square">
            <a:spAutoFit/>
          </a:bodyPr>
          <a:lstStyle/>
          <a:p>
            <a:pPr algn="ctr" eaLnBrk="0" hangingPunct="0"/>
            <a:r>
              <a:rPr lang="pt-PT" sz="1400" b="1" dirty="0" smtClean="0"/>
              <a:t>Outros sistemas de transformação e transporte</a:t>
            </a:r>
            <a:endParaRPr lang="pt-PT" sz="1400" b="1" dirty="0"/>
          </a:p>
        </p:txBody>
      </p:sp>
      <p:grpSp>
        <p:nvGrpSpPr>
          <p:cNvPr id="73" name="Grupo 72"/>
          <p:cNvGrpSpPr/>
          <p:nvPr/>
        </p:nvGrpSpPr>
        <p:grpSpPr>
          <a:xfrm>
            <a:off x="3131840" y="1196752"/>
            <a:ext cx="3024336" cy="338554"/>
            <a:chOff x="3131840" y="5445224"/>
            <a:chExt cx="3024336" cy="338554"/>
          </a:xfrm>
        </p:grpSpPr>
        <p:cxnSp>
          <p:nvCxnSpPr>
            <p:cNvPr id="69" name="Conexão recta unidireccional 68"/>
            <p:cNvCxnSpPr/>
            <p:nvPr/>
          </p:nvCxnSpPr>
          <p:spPr>
            <a:xfrm>
              <a:off x="3131840" y="5661248"/>
              <a:ext cx="7200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Text Box 27"/>
            <p:cNvSpPr txBox="1">
              <a:spLocks noChangeArrowheads="1"/>
            </p:cNvSpPr>
            <p:nvPr/>
          </p:nvSpPr>
          <p:spPr bwMode="auto">
            <a:xfrm>
              <a:off x="3347864" y="5445224"/>
              <a:ext cx="2615261" cy="338554"/>
            </a:xfrm>
            <a:prstGeom prst="rect">
              <a:avLst/>
            </a:prstGeom>
            <a:noFill/>
            <a:ln w="9525">
              <a:noFill/>
              <a:miter lim="800000"/>
              <a:headEnd/>
              <a:tailEnd/>
            </a:ln>
          </p:spPr>
          <p:txBody>
            <a:bodyPr>
              <a:spAutoFit/>
            </a:bodyPr>
            <a:lstStyle/>
            <a:p>
              <a:pPr algn="ctr" eaLnBrk="0" hangingPunct="0"/>
              <a:r>
                <a:rPr lang="pt-PT" sz="1600" b="1" dirty="0" smtClean="0"/>
                <a:t>Energia final</a:t>
              </a:r>
            </a:p>
          </p:txBody>
        </p:sp>
        <p:cxnSp>
          <p:nvCxnSpPr>
            <p:cNvPr id="72" name="Conexão recta unidireccional 71"/>
            <p:cNvCxnSpPr/>
            <p:nvPr/>
          </p:nvCxnSpPr>
          <p:spPr>
            <a:xfrm>
              <a:off x="5436096" y="5661248"/>
              <a:ext cx="7200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7119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txBox="1">
            <a:spLocks noChangeArrowheads="1"/>
          </p:cNvSpPr>
          <p:nvPr/>
        </p:nvSpPr>
        <p:spPr bwMode="auto">
          <a:xfrm>
            <a:off x="477838" y="1843088"/>
            <a:ext cx="19335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1950" indent="-3619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1200"/>
              </a:spcBef>
            </a:pPr>
            <a:r>
              <a:rPr lang="pt-PT" sz="1800">
                <a:solidFill>
                  <a:srgbClr val="003366"/>
                </a:solidFill>
                <a:latin typeface="Calibri" charset="0"/>
              </a:rPr>
              <a:t>EN. PRIMÁRIA</a:t>
            </a:r>
            <a:endParaRPr lang="en-GB" sz="1800">
              <a:solidFill>
                <a:srgbClr val="003366"/>
              </a:solidFill>
              <a:latin typeface="Calibri" charset="0"/>
            </a:endParaRPr>
          </a:p>
        </p:txBody>
      </p:sp>
      <p:sp>
        <p:nvSpPr>
          <p:cNvPr id="21506" name="Rectangle 3"/>
          <p:cNvSpPr txBox="1">
            <a:spLocks noChangeArrowheads="1"/>
          </p:cNvSpPr>
          <p:nvPr/>
        </p:nvSpPr>
        <p:spPr bwMode="auto">
          <a:xfrm>
            <a:off x="2771775" y="1843088"/>
            <a:ext cx="19335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1950" indent="-3619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1200"/>
              </a:spcBef>
            </a:pPr>
            <a:r>
              <a:rPr lang="pt-PT" sz="1800">
                <a:solidFill>
                  <a:srgbClr val="003366"/>
                </a:solidFill>
                <a:latin typeface="Calibri" charset="0"/>
              </a:rPr>
              <a:t>EN. FINAL</a:t>
            </a:r>
            <a:endParaRPr lang="en-GB" sz="1800">
              <a:solidFill>
                <a:srgbClr val="003366"/>
              </a:solidFill>
              <a:latin typeface="Calibri" charset="0"/>
            </a:endParaRPr>
          </a:p>
        </p:txBody>
      </p:sp>
      <p:sp>
        <p:nvSpPr>
          <p:cNvPr id="21507" name="Rectangle 3"/>
          <p:cNvSpPr txBox="1">
            <a:spLocks noChangeArrowheads="1"/>
          </p:cNvSpPr>
          <p:nvPr/>
        </p:nvSpPr>
        <p:spPr bwMode="auto">
          <a:xfrm>
            <a:off x="5292725" y="1824038"/>
            <a:ext cx="19319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1950" indent="-3619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1200"/>
              </a:spcBef>
            </a:pPr>
            <a:r>
              <a:rPr lang="pt-PT" sz="1800">
                <a:solidFill>
                  <a:srgbClr val="003366"/>
                </a:solidFill>
                <a:latin typeface="Calibri" charset="0"/>
              </a:rPr>
              <a:t>EN. ÚTIL</a:t>
            </a:r>
            <a:endParaRPr lang="en-GB" sz="1800">
              <a:solidFill>
                <a:srgbClr val="003366"/>
              </a:solidFill>
              <a:latin typeface="Calibri" charset="0"/>
            </a:endParaRPr>
          </a:p>
        </p:txBody>
      </p:sp>
      <p:cxnSp>
        <p:nvCxnSpPr>
          <p:cNvPr id="13" name="Conexão recta 12"/>
          <p:cNvCxnSpPr/>
          <p:nvPr/>
        </p:nvCxnSpPr>
        <p:spPr>
          <a:xfrm flipH="1">
            <a:off x="2465388" y="1789113"/>
            <a:ext cx="0" cy="46672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Conexão recta 14"/>
          <p:cNvCxnSpPr/>
          <p:nvPr/>
        </p:nvCxnSpPr>
        <p:spPr>
          <a:xfrm flipH="1">
            <a:off x="4932363" y="1789113"/>
            <a:ext cx="0" cy="46672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Conexão recta 15"/>
          <p:cNvCxnSpPr/>
          <p:nvPr/>
        </p:nvCxnSpPr>
        <p:spPr>
          <a:xfrm flipH="1">
            <a:off x="381000" y="1789113"/>
            <a:ext cx="0" cy="46672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Conexão recta 16"/>
          <p:cNvCxnSpPr/>
          <p:nvPr/>
        </p:nvCxnSpPr>
        <p:spPr>
          <a:xfrm flipH="1">
            <a:off x="7524750" y="1808163"/>
            <a:ext cx="0" cy="46831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79" name="Rectangle 3"/>
          <p:cNvSpPr txBox="1">
            <a:spLocks noChangeArrowheads="1"/>
          </p:cNvSpPr>
          <p:nvPr/>
        </p:nvSpPr>
        <p:spPr bwMode="auto">
          <a:xfrm>
            <a:off x="179388" y="5516563"/>
            <a:ext cx="8777287" cy="1152525"/>
          </a:xfrm>
          <a:prstGeom prst="rect">
            <a:avLst/>
          </a:prstGeom>
          <a:solidFill>
            <a:schemeClr val="bg1">
              <a:lumMod val="85000"/>
            </a:schemeClr>
          </a:solidFill>
          <a:ln w="9525">
            <a:noFill/>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Arial" charset="0"/>
              <a:buChar char="•"/>
              <a:defRPr/>
            </a:pPr>
            <a:r>
              <a:rPr lang="pt-PT" smtClean="0">
                <a:solidFill>
                  <a:srgbClr val="003366"/>
                </a:solidFill>
                <a:latin typeface="Calibri" charset="0"/>
              </a:rPr>
              <a:t> E. útil representa apenas 38% da E. primária e E. térmica representa 46% da E. útil</a:t>
            </a:r>
          </a:p>
          <a:p>
            <a:pPr algn="just" eaLnBrk="1" hangingPunct="1">
              <a:buFont typeface="Arial" charset="0"/>
              <a:buChar char="•"/>
              <a:defRPr/>
            </a:pPr>
            <a:r>
              <a:rPr lang="pt-PT" smtClean="0">
                <a:solidFill>
                  <a:srgbClr val="003366"/>
                </a:solidFill>
                <a:latin typeface="Calibri" charset="0"/>
              </a:rPr>
              <a:t> As autarquias ao facilitarem a mobilidade e ao prestarem maior atenção à qualidade do edificado estão a melhorar a qualidade de vida dos seus cidadãos e a reduzir os respetivos custos na vertente da energia</a:t>
            </a:r>
          </a:p>
          <a:p>
            <a:pPr eaLnBrk="1" hangingPunct="1">
              <a:spcBef>
                <a:spcPts val="1200"/>
              </a:spcBef>
              <a:buFont typeface="Arial" charset="0"/>
              <a:buChar char="•"/>
              <a:defRPr/>
            </a:pPr>
            <a:endParaRPr lang="pt-PT" smtClean="0">
              <a:solidFill>
                <a:srgbClr val="003366"/>
              </a:solidFill>
              <a:latin typeface="Calibri" charset="0"/>
            </a:endParaRPr>
          </a:p>
        </p:txBody>
      </p:sp>
      <p:pic>
        <p:nvPicPr>
          <p:cNvPr id="21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2133600"/>
            <a:ext cx="85344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724525" y="3716338"/>
            <a:ext cx="3240088" cy="1081087"/>
          </a:xfrm>
          <a:prstGeom prst="rect">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a:p>
        </p:txBody>
      </p:sp>
      <p:sp>
        <p:nvSpPr>
          <p:cNvPr id="21515" name="TextBox 3"/>
          <p:cNvSpPr txBox="1">
            <a:spLocks noChangeArrowheads="1"/>
          </p:cNvSpPr>
          <p:nvPr/>
        </p:nvSpPr>
        <p:spPr bwMode="auto">
          <a:xfrm>
            <a:off x="250825" y="765175"/>
            <a:ext cx="79930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PT" sz="4200" dirty="0">
                <a:solidFill>
                  <a:srgbClr val="003366"/>
                </a:solidFill>
                <a:latin typeface="Calibri" charset="0"/>
              </a:rPr>
              <a:t>Matriz AMP-</a:t>
            </a:r>
            <a:r>
              <a:rPr lang="pt-PT" sz="4200" dirty="0" smtClean="0">
                <a:solidFill>
                  <a:srgbClr val="003366"/>
                </a:solidFill>
                <a:latin typeface="Calibri" charset="0"/>
              </a:rPr>
              <a:t>ND </a:t>
            </a:r>
            <a:r>
              <a:rPr lang="pt-PT" sz="2000" dirty="0" smtClean="0">
                <a:solidFill>
                  <a:srgbClr val="003366"/>
                </a:solidFill>
                <a:latin typeface="Calibri" charset="0"/>
              </a:rPr>
              <a:t>(Grande Porto)</a:t>
            </a:r>
            <a:endParaRPr lang="pt-PT" sz="2000" dirty="0">
              <a:solidFill>
                <a:srgbClr val="003366"/>
              </a:solidFill>
              <a:latin typeface="Calibri" charset="0"/>
            </a:endParaRPr>
          </a:p>
        </p:txBody>
      </p:sp>
      <p:sp>
        <p:nvSpPr>
          <p:cNvPr id="18" name="TextBox 17"/>
          <p:cNvSpPr txBox="1">
            <a:spLocks noChangeArrowheads="1"/>
          </p:cNvSpPr>
          <p:nvPr/>
        </p:nvSpPr>
        <p:spPr bwMode="auto">
          <a:xfrm>
            <a:off x="0" y="115888"/>
            <a:ext cx="8966200" cy="554037"/>
          </a:xfrm>
          <a:prstGeom prst="rect">
            <a:avLst/>
          </a:prstGeom>
          <a:noFill/>
          <a:ln w="9525">
            <a:noFill/>
            <a:miter lim="800000"/>
            <a:headEnd/>
            <a:tailEnd/>
          </a:ln>
        </p:spPr>
        <p:txBody>
          <a:bodyPr>
            <a:spAutoFit/>
          </a:bodyPr>
          <a:lstStyle/>
          <a:p>
            <a:pPr indent="173038" fontAlgn="auto">
              <a:spcBef>
                <a:spcPts val="0"/>
              </a:spcBef>
              <a:spcAft>
                <a:spcPts val="0"/>
              </a:spcAft>
              <a:defRPr/>
            </a:pPr>
            <a:r>
              <a:rPr lang="pt-PT" sz="3000" b="1" dirty="0">
                <a:solidFill>
                  <a:schemeClr val="tx2">
                    <a:lumMod val="60000"/>
                    <a:lumOff val="40000"/>
                  </a:schemeClr>
                </a:solidFill>
                <a:latin typeface="+mj-lt"/>
                <a:ea typeface="+mn-ea"/>
                <a:cs typeface="+mn-cs"/>
              </a:rPr>
              <a:t>A Economia Verde no Edificado</a:t>
            </a:r>
          </a:p>
        </p:txBody>
      </p:sp>
    </p:spTree>
    <p:extLst>
      <p:ext uri="{BB962C8B-B14F-4D97-AF65-F5344CB8AC3E}">
        <p14:creationId xmlns:p14="http://schemas.microsoft.com/office/powerpoint/2010/main" val="37550015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714375" y="30163"/>
            <a:ext cx="7772400" cy="827087"/>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PT" sz="28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Arial" pitchFamily="34" charset="0"/>
                <a:ea typeface="+mj-ea"/>
                <a:cs typeface="Arial" pitchFamily="34" charset="0"/>
              </a:rPr>
              <a:t> </a:t>
            </a:r>
          </a:p>
        </p:txBody>
      </p:sp>
      <p:sp>
        <p:nvSpPr>
          <p:cNvPr id="6" name="Rectangle 4"/>
          <p:cNvSpPr/>
          <p:nvPr/>
        </p:nvSpPr>
        <p:spPr>
          <a:xfrm>
            <a:off x="611063" y="1628775"/>
            <a:ext cx="2736850" cy="165576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charset="0"/>
              <a:buChar char="•"/>
            </a:pPr>
            <a:r>
              <a:rPr lang="pt-PT" sz="1500" dirty="0">
                <a:solidFill>
                  <a:srgbClr val="FFFFFF"/>
                </a:solidFill>
                <a:ea typeface="ＭＳ Ｐゴシック" charset="-128"/>
              </a:rPr>
              <a:t> Novas fontes (eólica, sol, </a:t>
            </a:r>
            <a:r>
              <a:rPr lang="pt-PT" sz="1500" dirty="0" smtClean="0">
                <a:solidFill>
                  <a:srgbClr val="FFFFFF"/>
                </a:solidFill>
                <a:ea typeface="ＭＳ Ｐゴシック" charset="-128"/>
              </a:rPr>
              <a:t>biomassa…)</a:t>
            </a:r>
            <a:endParaRPr lang="pt-PT" sz="1500" dirty="0">
              <a:solidFill>
                <a:srgbClr val="FFFFFF"/>
              </a:solidFill>
              <a:ea typeface="ＭＳ Ｐゴシック" charset="-128"/>
            </a:endParaRPr>
          </a:p>
          <a:p>
            <a:pPr>
              <a:buFont typeface="Arial" charset="0"/>
              <a:buChar char="•"/>
            </a:pPr>
            <a:r>
              <a:rPr lang="pt-PT" sz="1500" dirty="0">
                <a:solidFill>
                  <a:srgbClr val="FFFFFF"/>
                </a:solidFill>
                <a:ea typeface="ＭＳ Ｐゴシック" charset="-128"/>
              </a:rPr>
              <a:t> Redes</a:t>
            </a:r>
          </a:p>
          <a:p>
            <a:pPr>
              <a:buFont typeface="Arial" charset="0"/>
              <a:buChar char="•"/>
            </a:pPr>
            <a:r>
              <a:rPr lang="pt-PT" sz="1500" dirty="0">
                <a:solidFill>
                  <a:srgbClr val="FFFFFF"/>
                </a:solidFill>
                <a:ea typeface="ＭＳ Ｐゴシック" charset="-128"/>
              </a:rPr>
              <a:t> Armazenamento</a:t>
            </a:r>
          </a:p>
          <a:p>
            <a:pPr>
              <a:buFont typeface="Arial" charset="0"/>
              <a:buChar char="•"/>
            </a:pPr>
            <a:r>
              <a:rPr lang="pt-PT" sz="1500" dirty="0">
                <a:solidFill>
                  <a:srgbClr val="FFFFFF"/>
                </a:solidFill>
                <a:ea typeface="ＭＳ Ｐゴシック" charset="-128"/>
              </a:rPr>
              <a:t> Monitorização, controlo</a:t>
            </a:r>
          </a:p>
        </p:txBody>
      </p:sp>
      <p:sp>
        <p:nvSpPr>
          <p:cNvPr id="7" name="Rectangle 5"/>
          <p:cNvSpPr/>
          <p:nvPr/>
        </p:nvSpPr>
        <p:spPr>
          <a:xfrm>
            <a:off x="3419350" y="1628775"/>
            <a:ext cx="2735263" cy="1655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buFont typeface="Arial" charset="0"/>
              <a:buChar char="•"/>
            </a:pPr>
            <a:r>
              <a:rPr lang="pt-PT" sz="1500" dirty="0">
                <a:solidFill>
                  <a:srgbClr val="FFFFFF"/>
                </a:solidFill>
                <a:ea typeface="ＭＳ Ｐゴシック" charset="-128"/>
              </a:rPr>
              <a:t> EXPO’98</a:t>
            </a:r>
          </a:p>
          <a:p>
            <a:pPr>
              <a:buFont typeface="Arial" charset="0"/>
              <a:buChar char="•"/>
            </a:pPr>
            <a:r>
              <a:rPr lang="pt-PT" sz="1500" dirty="0">
                <a:solidFill>
                  <a:srgbClr val="FFFFFF"/>
                </a:solidFill>
                <a:ea typeface="ＭＳ Ｐゴシック" charset="-128"/>
              </a:rPr>
              <a:t> </a:t>
            </a:r>
            <a:r>
              <a:rPr lang="pt-PT" sz="1500" dirty="0" err="1">
                <a:solidFill>
                  <a:srgbClr val="FFFFFF"/>
                </a:solidFill>
                <a:ea typeface="ＭＳ Ｐゴシック" charset="-128"/>
              </a:rPr>
              <a:t>Covenant</a:t>
            </a:r>
            <a:r>
              <a:rPr lang="pt-PT" sz="1500" dirty="0">
                <a:solidFill>
                  <a:srgbClr val="FFFFFF"/>
                </a:solidFill>
                <a:ea typeface="ＭＳ Ｐゴシック" charset="-128"/>
              </a:rPr>
              <a:t> </a:t>
            </a:r>
            <a:r>
              <a:rPr lang="pt-PT" sz="1500" dirty="0" err="1">
                <a:solidFill>
                  <a:srgbClr val="FFFFFF"/>
                </a:solidFill>
                <a:ea typeface="ＭＳ Ｐゴシック" charset="-128"/>
              </a:rPr>
              <a:t>of</a:t>
            </a:r>
            <a:r>
              <a:rPr lang="pt-PT" sz="1500" dirty="0">
                <a:solidFill>
                  <a:srgbClr val="FFFFFF"/>
                </a:solidFill>
                <a:ea typeface="ＭＳ Ｐゴシック" charset="-128"/>
              </a:rPr>
              <a:t> </a:t>
            </a:r>
            <a:r>
              <a:rPr lang="pt-PT" sz="1500" dirty="0" err="1">
                <a:solidFill>
                  <a:srgbClr val="FFFFFF"/>
                </a:solidFill>
                <a:ea typeface="ＭＳ Ｐゴシック" charset="-128"/>
              </a:rPr>
              <a:t>Mayors</a:t>
            </a:r>
            <a:endParaRPr lang="pt-PT" sz="1500" dirty="0">
              <a:solidFill>
                <a:srgbClr val="FFFFFF"/>
              </a:solidFill>
              <a:ea typeface="ＭＳ Ｐゴシック" charset="-128"/>
            </a:endParaRPr>
          </a:p>
          <a:p>
            <a:pPr>
              <a:buFont typeface="Arial" charset="0"/>
              <a:buChar char="•"/>
            </a:pPr>
            <a:r>
              <a:rPr lang="pt-PT" sz="1500" dirty="0">
                <a:solidFill>
                  <a:srgbClr val="FFFFFF"/>
                </a:solidFill>
                <a:ea typeface="ＭＳ Ｐゴシック" charset="-128"/>
              </a:rPr>
              <a:t> 20 x 20 x 20 da  EC</a:t>
            </a:r>
          </a:p>
          <a:p>
            <a:pPr>
              <a:buFont typeface="Arial" charset="0"/>
              <a:buChar char="•"/>
            </a:pPr>
            <a:r>
              <a:rPr lang="pt-PT" sz="1500" dirty="0">
                <a:solidFill>
                  <a:srgbClr val="FFFFFF"/>
                </a:solidFill>
                <a:ea typeface="ＭＳ Ｐゴシック" charset="-128"/>
              </a:rPr>
              <a:t> Mercados</a:t>
            </a:r>
          </a:p>
          <a:p>
            <a:pPr>
              <a:buFont typeface="Arial" charset="0"/>
              <a:buChar char="•"/>
            </a:pPr>
            <a:r>
              <a:rPr lang="pt-PT" sz="1500" dirty="0">
                <a:solidFill>
                  <a:srgbClr val="FFFFFF"/>
                </a:solidFill>
                <a:ea typeface="ＭＳ Ｐゴシック" charset="-128"/>
              </a:rPr>
              <a:t> </a:t>
            </a:r>
            <a:r>
              <a:rPr lang="pt-PT" sz="1500" dirty="0" err="1">
                <a:solidFill>
                  <a:srgbClr val="FFFFFF"/>
                </a:solidFill>
                <a:ea typeface="ＭＳ Ｐゴシック" charset="-128"/>
              </a:rPr>
              <a:t>Actividades</a:t>
            </a:r>
            <a:r>
              <a:rPr lang="pt-PT" sz="1500" dirty="0">
                <a:solidFill>
                  <a:srgbClr val="FFFFFF"/>
                </a:solidFill>
                <a:ea typeface="ＭＳ Ｐゴシック" charset="-128"/>
              </a:rPr>
              <a:t> económicas </a:t>
            </a:r>
            <a:r>
              <a:rPr lang="pt-PT" sz="1500" i="1" dirty="0" err="1">
                <a:solidFill>
                  <a:srgbClr val="FFFFFF"/>
                </a:solidFill>
                <a:ea typeface="ＭＳ Ｐゴシック" charset="-128"/>
              </a:rPr>
              <a:t>at</a:t>
            </a:r>
            <a:r>
              <a:rPr lang="pt-PT" sz="1500" i="1" dirty="0">
                <a:solidFill>
                  <a:srgbClr val="FFFFFF"/>
                </a:solidFill>
                <a:ea typeface="ＭＳ Ｐゴシック" charset="-128"/>
              </a:rPr>
              <a:t> </a:t>
            </a:r>
            <a:r>
              <a:rPr lang="pt-PT" sz="1500" i="1" dirty="0" err="1">
                <a:solidFill>
                  <a:srgbClr val="FFFFFF"/>
                </a:solidFill>
                <a:ea typeface="ＭＳ Ｐゴシック" charset="-128"/>
              </a:rPr>
              <a:t>large</a:t>
            </a:r>
            <a:endParaRPr lang="pt-PT" sz="1500" i="1" dirty="0">
              <a:solidFill>
                <a:srgbClr val="FFFFFF"/>
              </a:solidFill>
              <a:ea typeface="ＭＳ Ｐゴシック" charset="-128"/>
            </a:endParaRPr>
          </a:p>
        </p:txBody>
      </p:sp>
      <p:sp>
        <p:nvSpPr>
          <p:cNvPr id="8" name="Rectangle 6"/>
          <p:cNvSpPr/>
          <p:nvPr/>
        </p:nvSpPr>
        <p:spPr>
          <a:xfrm>
            <a:off x="6227638" y="1628775"/>
            <a:ext cx="2736850" cy="1655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buFont typeface="Arial" charset="0"/>
              <a:buChar char="•"/>
            </a:pPr>
            <a:r>
              <a:rPr lang="pt-PT" sz="1500">
                <a:solidFill>
                  <a:srgbClr val="FFFFFF"/>
                </a:solidFill>
                <a:ea typeface="ＭＳ Ｐゴシック" charset="-128"/>
              </a:rPr>
              <a:t> Substituição da electricidade para usos de calor por GN, sol, biomassa,..</a:t>
            </a:r>
          </a:p>
          <a:p>
            <a:pPr>
              <a:buFont typeface="Arial" charset="0"/>
              <a:buChar char="•"/>
            </a:pPr>
            <a:r>
              <a:rPr lang="pt-PT" sz="1500">
                <a:solidFill>
                  <a:srgbClr val="FFFFFF"/>
                </a:solidFill>
                <a:ea typeface="ＭＳ Ｐゴシック" charset="-128"/>
              </a:rPr>
              <a:t> Subst. de fuels por electricidade (mobilidade)</a:t>
            </a:r>
          </a:p>
        </p:txBody>
      </p:sp>
      <p:sp>
        <p:nvSpPr>
          <p:cNvPr id="9" name="TextBox 7"/>
          <p:cNvSpPr txBox="1">
            <a:spLocks noChangeArrowheads="1"/>
          </p:cNvSpPr>
          <p:nvPr/>
        </p:nvSpPr>
        <p:spPr bwMode="auto">
          <a:xfrm>
            <a:off x="682500" y="1125538"/>
            <a:ext cx="2447925" cy="368300"/>
          </a:xfrm>
          <a:prstGeom prst="rect">
            <a:avLst/>
          </a:prstGeom>
          <a:noFill/>
          <a:ln w="9525">
            <a:noFill/>
            <a:miter lim="800000"/>
            <a:headEnd/>
            <a:tailEnd/>
          </a:ln>
        </p:spPr>
        <p:txBody>
          <a:bodyPr>
            <a:spAutoFit/>
          </a:bodyPr>
          <a:lstStyle/>
          <a:p>
            <a:pPr algn="ctr"/>
            <a:r>
              <a:rPr lang="pt-PT" b="1">
                <a:latin typeface="Lucida Sans Unicode" charset="0"/>
              </a:rPr>
              <a:t>Tecnologia</a:t>
            </a:r>
          </a:p>
        </p:txBody>
      </p:sp>
      <p:sp>
        <p:nvSpPr>
          <p:cNvPr id="10" name="TextBox 8"/>
          <p:cNvSpPr txBox="1">
            <a:spLocks noChangeArrowheads="1"/>
          </p:cNvSpPr>
          <p:nvPr/>
        </p:nvSpPr>
        <p:spPr bwMode="auto">
          <a:xfrm>
            <a:off x="3535238" y="1125538"/>
            <a:ext cx="2447925" cy="368300"/>
          </a:xfrm>
          <a:prstGeom prst="rect">
            <a:avLst/>
          </a:prstGeom>
          <a:noFill/>
          <a:ln w="9525">
            <a:noFill/>
            <a:miter lim="800000"/>
            <a:headEnd/>
            <a:tailEnd/>
          </a:ln>
        </p:spPr>
        <p:txBody>
          <a:bodyPr>
            <a:spAutoFit/>
          </a:bodyPr>
          <a:lstStyle/>
          <a:p>
            <a:pPr algn="ctr"/>
            <a:r>
              <a:rPr lang="pt-PT" b="1">
                <a:latin typeface="Lucida Sans Unicode" charset="0"/>
              </a:rPr>
              <a:t>Gestão da Procura</a:t>
            </a:r>
          </a:p>
        </p:txBody>
      </p:sp>
      <p:sp>
        <p:nvSpPr>
          <p:cNvPr id="11" name="TextBox 9"/>
          <p:cNvSpPr txBox="1">
            <a:spLocks noChangeArrowheads="1"/>
          </p:cNvSpPr>
          <p:nvPr/>
        </p:nvSpPr>
        <p:spPr bwMode="auto">
          <a:xfrm>
            <a:off x="6227638" y="1125538"/>
            <a:ext cx="2447925" cy="368300"/>
          </a:xfrm>
          <a:prstGeom prst="rect">
            <a:avLst/>
          </a:prstGeom>
          <a:noFill/>
          <a:ln w="9525">
            <a:noFill/>
            <a:miter lim="800000"/>
            <a:headEnd/>
            <a:tailEnd/>
          </a:ln>
        </p:spPr>
        <p:txBody>
          <a:bodyPr>
            <a:spAutoFit/>
          </a:bodyPr>
          <a:lstStyle/>
          <a:p>
            <a:pPr algn="ctr"/>
            <a:r>
              <a:rPr lang="pt-PT" b="1">
                <a:latin typeface="Lucida Sans Unicode" charset="0"/>
              </a:rPr>
              <a:t>‘Vector shifting’</a:t>
            </a:r>
          </a:p>
        </p:txBody>
      </p:sp>
      <p:sp>
        <p:nvSpPr>
          <p:cNvPr id="12" name="Rectangle 10"/>
          <p:cNvSpPr>
            <a:spLocks noChangeArrowheads="1"/>
          </p:cNvSpPr>
          <p:nvPr/>
        </p:nvSpPr>
        <p:spPr bwMode="auto">
          <a:xfrm>
            <a:off x="611063" y="3357563"/>
            <a:ext cx="2736850" cy="792162"/>
          </a:xfrm>
          <a:prstGeom prst="rect">
            <a:avLst/>
          </a:prstGeom>
          <a:gradFill rotWithShape="1">
            <a:gsLst>
              <a:gs pos="0">
                <a:srgbClr val="A8A9C0"/>
              </a:gs>
              <a:gs pos="64999">
                <a:srgbClr val="D6D7E3"/>
              </a:gs>
              <a:gs pos="100000">
                <a:srgbClr val="E1E2EC"/>
              </a:gs>
            </a:gsLst>
            <a:lin ang="16200000"/>
          </a:gradFill>
          <a:ln w="9525">
            <a:solidFill>
              <a:srgbClr val="474B78"/>
            </a:solidFill>
            <a:miter lim="800000"/>
            <a:headEnd/>
            <a:tailEnd/>
          </a:ln>
          <a:effectLst>
            <a:outerShdw blurRad="63500" dist="38100" dir="5400000" rotWithShape="0">
              <a:srgbClr val="000000">
                <a:alpha val="34999"/>
              </a:srgbClr>
            </a:outerShdw>
          </a:effectLst>
        </p:spPr>
        <p:txBody>
          <a:bodyPr anchor="ctr"/>
          <a:lstStyle/>
          <a:p>
            <a:pPr algn="ctr" fontAlgn="auto">
              <a:spcBef>
                <a:spcPts val="0"/>
              </a:spcBef>
              <a:spcAft>
                <a:spcPts val="0"/>
              </a:spcAft>
              <a:defRPr/>
            </a:pPr>
            <a:r>
              <a:rPr lang="pt-PT" dirty="0">
                <a:solidFill>
                  <a:schemeClr val="dk1"/>
                </a:solidFill>
                <a:latin typeface="+mn-lt"/>
                <a:ea typeface="+mn-ea"/>
              </a:rPr>
              <a:t>oferta + </a:t>
            </a:r>
            <a:r>
              <a:rPr lang="pt-PT" dirty="0">
                <a:solidFill>
                  <a:srgbClr val="C00000"/>
                </a:solidFill>
                <a:latin typeface="+mn-lt"/>
                <a:ea typeface="+mn-ea"/>
              </a:rPr>
              <a:t>procura</a:t>
            </a:r>
          </a:p>
        </p:txBody>
      </p:sp>
      <p:sp>
        <p:nvSpPr>
          <p:cNvPr id="13" name="Rectangle 11"/>
          <p:cNvSpPr>
            <a:spLocks noChangeArrowheads="1"/>
          </p:cNvSpPr>
          <p:nvPr/>
        </p:nvSpPr>
        <p:spPr bwMode="auto">
          <a:xfrm>
            <a:off x="3419350" y="3357563"/>
            <a:ext cx="2736850" cy="792162"/>
          </a:xfrm>
          <a:prstGeom prst="rect">
            <a:avLst/>
          </a:prstGeom>
          <a:gradFill rotWithShape="1">
            <a:gsLst>
              <a:gs pos="0">
                <a:srgbClr val="A8A9C0"/>
              </a:gs>
              <a:gs pos="64999">
                <a:srgbClr val="D6D7E3"/>
              </a:gs>
              <a:gs pos="100000">
                <a:srgbClr val="E1E2EC"/>
              </a:gs>
            </a:gsLst>
            <a:lin ang="16200000"/>
          </a:gradFill>
          <a:ln w="9525">
            <a:solidFill>
              <a:srgbClr val="474B78"/>
            </a:solidFill>
            <a:miter lim="800000"/>
            <a:headEnd/>
            <a:tailEnd/>
          </a:ln>
          <a:effectLst>
            <a:outerShdw blurRad="63500" dist="38100" dir="5400000" rotWithShape="0">
              <a:srgbClr val="000000">
                <a:alpha val="34999"/>
              </a:srgbClr>
            </a:outerShdw>
          </a:effectLst>
        </p:spPr>
        <p:txBody>
          <a:bodyPr anchor="ctr"/>
          <a:lstStyle/>
          <a:p>
            <a:pPr algn="ctr" fontAlgn="auto">
              <a:spcBef>
                <a:spcPts val="0"/>
              </a:spcBef>
              <a:spcAft>
                <a:spcPts val="0"/>
              </a:spcAft>
              <a:defRPr/>
            </a:pPr>
            <a:r>
              <a:rPr lang="pt-PT" dirty="0">
                <a:solidFill>
                  <a:srgbClr val="C00000"/>
                </a:solidFill>
                <a:latin typeface="+mn-lt"/>
                <a:ea typeface="+mn-ea"/>
              </a:rPr>
              <a:t>procura </a:t>
            </a:r>
            <a:r>
              <a:rPr lang="pt-PT" dirty="0">
                <a:solidFill>
                  <a:schemeClr val="dk1"/>
                </a:solidFill>
                <a:latin typeface="+mn-lt"/>
                <a:ea typeface="+mn-ea"/>
              </a:rPr>
              <a:t>+ tecnologia</a:t>
            </a:r>
          </a:p>
        </p:txBody>
      </p:sp>
      <p:sp>
        <p:nvSpPr>
          <p:cNvPr id="14" name="Rectangle 12"/>
          <p:cNvSpPr>
            <a:spLocks noChangeArrowheads="1"/>
          </p:cNvSpPr>
          <p:nvPr/>
        </p:nvSpPr>
        <p:spPr bwMode="auto">
          <a:xfrm>
            <a:off x="6228184" y="3357563"/>
            <a:ext cx="2736304" cy="792162"/>
          </a:xfrm>
          <a:prstGeom prst="rect">
            <a:avLst/>
          </a:prstGeom>
          <a:gradFill rotWithShape="1">
            <a:gsLst>
              <a:gs pos="0">
                <a:srgbClr val="A8A9C0"/>
              </a:gs>
              <a:gs pos="64999">
                <a:srgbClr val="D6D7E3"/>
              </a:gs>
              <a:gs pos="100000">
                <a:srgbClr val="E1E2EC"/>
              </a:gs>
            </a:gsLst>
            <a:lin ang="16200000"/>
          </a:gradFill>
          <a:ln w="9525">
            <a:solidFill>
              <a:srgbClr val="474B78"/>
            </a:solidFill>
            <a:miter lim="800000"/>
            <a:headEnd/>
            <a:tailEnd/>
          </a:ln>
          <a:effectLst>
            <a:outerShdw blurRad="63500" dist="38100" dir="5400000" rotWithShape="0">
              <a:srgbClr val="000000">
                <a:alpha val="34999"/>
              </a:srgbClr>
            </a:outerShdw>
          </a:effectLst>
        </p:spPr>
        <p:txBody>
          <a:bodyPr anchor="ctr"/>
          <a:lstStyle/>
          <a:p>
            <a:pPr algn="ctr"/>
            <a:r>
              <a:rPr lang="pt-PT" dirty="0">
                <a:solidFill>
                  <a:srgbClr val="000000"/>
                </a:solidFill>
                <a:latin typeface="Lucida Sans Unicode" charset="0"/>
              </a:rPr>
              <a:t>oferta (preços/…)+ </a:t>
            </a:r>
            <a:r>
              <a:rPr lang="pt-PT" dirty="0">
                <a:solidFill>
                  <a:srgbClr val="C00000"/>
                </a:solidFill>
                <a:latin typeface="Lucida Sans Unicode" charset="0"/>
              </a:rPr>
              <a:t>procura</a:t>
            </a:r>
          </a:p>
        </p:txBody>
      </p:sp>
      <p:sp>
        <p:nvSpPr>
          <p:cNvPr id="15" name="Rectangle 13"/>
          <p:cNvSpPr/>
          <p:nvPr/>
        </p:nvSpPr>
        <p:spPr>
          <a:xfrm>
            <a:off x="611063" y="4264025"/>
            <a:ext cx="2736850" cy="165576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pt-PT" dirty="0"/>
              <a:t> </a:t>
            </a:r>
          </a:p>
        </p:txBody>
      </p:sp>
      <p:sp>
        <p:nvSpPr>
          <p:cNvPr id="16" name="Rectangle 14"/>
          <p:cNvSpPr/>
          <p:nvPr/>
        </p:nvSpPr>
        <p:spPr>
          <a:xfrm>
            <a:off x="3419350" y="4264025"/>
            <a:ext cx="2736826" cy="1655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buFont typeface="Arial" charset="0"/>
              <a:buChar char="•"/>
            </a:pPr>
            <a:r>
              <a:rPr lang="pt-PT" sz="1400" dirty="0">
                <a:solidFill>
                  <a:srgbClr val="FFFFFF"/>
                </a:solidFill>
                <a:ea typeface="ＭＳ Ｐゴシック" charset="-128"/>
              </a:rPr>
              <a:t> Cidades ( </a:t>
            </a:r>
            <a:r>
              <a:rPr lang="pt-PT" sz="1400" dirty="0" smtClean="0">
                <a:solidFill>
                  <a:srgbClr val="FFFFFF"/>
                </a:solidFill>
                <a:ea typeface="ＭＳ Ｐゴシック" charset="-128"/>
              </a:rPr>
              <a:t>planeamento urbano</a:t>
            </a:r>
            <a:r>
              <a:rPr lang="pt-PT" sz="1400" dirty="0">
                <a:solidFill>
                  <a:srgbClr val="FFFFFF"/>
                </a:solidFill>
                <a:ea typeface="ＭＳ Ｐゴシック" charset="-128"/>
              </a:rPr>
              <a:t>, </a:t>
            </a:r>
            <a:r>
              <a:rPr lang="pt-PT" sz="1400" dirty="0" smtClean="0">
                <a:solidFill>
                  <a:srgbClr val="FFFFFF"/>
                </a:solidFill>
                <a:ea typeface="ＭＳ Ｐゴシック" charset="-128"/>
              </a:rPr>
              <a:t>mobilidade, edificação</a:t>
            </a:r>
            <a:r>
              <a:rPr lang="pt-PT" sz="1400" dirty="0">
                <a:solidFill>
                  <a:srgbClr val="FFFFFF"/>
                </a:solidFill>
                <a:ea typeface="ＭＳ Ｐゴシック" charset="-128"/>
              </a:rPr>
              <a:t>, </a:t>
            </a:r>
            <a:r>
              <a:rPr lang="pt-PT" sz="1400" dirty="0" smtClean="0">
                <a:solidFill>
                  <a:srgbClr val="FFFFFF"/>
                </a:solidFill>
                <a:ea typeface="ＭＳ Ｐゴシック" charset="-128"/>
              </a:rPr>
              <a:t>actividades </a:t>
            </a:r>
            <a:r>
              <a:rPr lang="pt-PT" sz="1400" dirty="0">
                <a:solidFill>
                  <a:srgbClr val="FFFFFF"/>
                </a:solidFill>
                <a:ea typeface="ＭＳ Ｐゴシック" charset="-128"/>
              </a:rPr>
              <a:t>produtivas, espaços </a:t>
            </a:r>
            <a:r>
              <a:rPr lang="pt-PT" sz="1400" dirty="0" smtClean="0">
                <a:solidFill>
                  <a:srgbClr val="FFFFFF"/>
                </a:solidFill>
                <a:ea typeface="ＭＳ Ｐゴシック" charset="-128"/>
              </a:rPr>
              <a:t>abertos</a:t>
            </a:r>
            <a:r>
              <a:rPr lang="pt-PT" sz="1400" dirty="0">
                <a:solidFill>
                  <a:srgbClr val="FFFFFF"/>
                </a:solidFill>
                <a:ea typeface="ＭＳ Ｐゴシック" charset="-128"/>
              </a:rPr>
              <a:t>,…)</a:t>
            </a:r>
          </a:p>
          <a:p>
            <a:pPr>
              <a:buFont typeface="Arial" charset="0"/>
              <a:buChar char="•"/>
            </a:pPr>
            <a:r>
              <a:rPr lang="pt-PT" sz="1400" dirty="0">
                <a:solidFill>
                  <a:srgbClr val="FFFFFF"/>
                </a:solidFill>
                <a:ea typeface="ＭＳ Ｐゴシック" charset="-128"/>
              </a:rPr>
              <a:t> Sectores de </a:t>
            </a:r>
            <a:r>
              <a:rPr lang="pt-PT" sz="1400" dirty="0" smtClean="0">
                <a:solidFill>
                  <a:srgbClr val="FFFFFF"/>
                </a:solidFill>
                <a:ea typeface="ＭＳ Ｐゴシック" charset="-128"/>
              </a:rPr>
              <a:t>actividade</a:t>
            </a:r>
          </a:p>
          <a:p>
            <a:pPr>
              <a:buFont typeface="Arial" charset="0"/>
              <a:buChar char="•"/>
            </a:pPr>
            <a:r>
              <a:rPr lang="pt-PT" sz="1400" i="1" dirty="0" smtClean="0">
                <a:solidFill>
                  <a:srgbClr val="FFFFFF"/>
                </a:solidFill>
                <a:ea typeface="ＭＳ Ｐゴシック" charset="-128"/>
              </a:rPr>
              <a:t> sistemas energéticos (</a:t>
            </a:r>
            <a:r>
              <a:rPr lang="pt-PT" sz="1400" i="1" dirty="0" err="1" smtClean="0">
                <a:solidFill>
                  <a:srgbClr val="FFFFFF"/>
                </a:solidFill>
                <a:ea typeface="ＭＳ Ｐゴシック" charset="-128"/>
              </a:rPr>
              <a:t>smart</a:t>
            </a:r>
            <a:r>
              <a:rPr lang="pt-PT" sz="1400" i="1" dirty="0" smtClean="0">
                <a:solidFill>
                  <a:srgbClr val="FFFFFF"/>
                </a:solidFill>
                <a:ea typeface="ＭＳ Ｐゴシック" charset="-128"/>
              </a:rPr>
              <a:t> </a:t>
            </a:r>
            <a:r>
              <a:rPr lang="pt-PT" sz="1400" i="1" dirty="0" err="1" smtClean="0">
                <a:solidFill>
                  <a:srgbClr val="FFFFFF"/>
                </a:solidFill>
                <a:ea typeface="ＭＳ Ｐゴシック" charset="-128"/>
              </a:rPr>
              <a:t>metering</a:t>
            </a:r>
            <a:r>
              <a:rPr lang="pt-PT" sz="1400" i="1" dirty="0" smtClean="0">
                <a:solidFill>
                  <a:srgbClr val="FFFFFF"/>
                </a:solidFill>
                <a:ea typeface="ＭＳ Ｐゴシック" charset="-128"/>
              </a:rPr>
              <a:t>, co-geração, …)</a:t>
            </a:r>
            <a:endParaRPr lang="pt-PT" sz="1400" i="1" dirty="0">
              <a:solidFill>
                <a:srgbClr val="FFFFFF"/>
              </a:solidFill>
              <a:ea typeface="ＭＳ Ｐゴシック" charset="-128"/>
            </a:endParaRPr>
          </a:p>
        </p:txBody>
      </p:sp>
      <p:sp>
        <p:nvSpPr>
          <p:cNvPr id="17" name="Rectangle 15"/>
          <p:cNvSpPr/>
          <p:nvPr/>
        </p:nvSpPr>
        <p:spPr>
          <a:xfrm>
            <a:off x="6227638" y="4264025"/>
            <a:ext cx="2736850" cy="1655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buFont typeface="Arial" charset="0"/>
              <a:buChar char="•"/>
            </a:pPr>
            <a:r>
              <a:rPr lang="pt-PT" sz="1500">
                <a:solidFill>
                  <a:srgbClr val="FFFFFF"/>
                </a:solidFill>
                <a:ea typeface="ＭＳ Ｐゴシック" charset="-128"/>
              </a:rPr>
              <a:t> Sol </a:t>
            </a:r>
            <a:r>
              <a:rPr lang="pt-PT" sz="1500" i="1">
                <a:solidFill>
                  <a:srgbClr val="FFFFFF"/>
                </a:solidFill>
                <a:ea typeface="ＭＳ Ｐゴシック" charset="-128"/>
              </a:rPr>
              <a:t>vs</a:t>
            </a:r>
            <a:r>
              <a:rPr lang="pt-PT" sz="1500">
                <a:solidFill>
                  <a:srgbClr val="FFFFFF"/>
                </a:solidFill>
                <a:ea typeface="ＭＳ Ｐゴシック" charset="-128"/>
              </a:rPr>
              <a:t> gás</a:t>
            </a:r>
          </a:p>
          <a:p>
            <a:pPr>
              <a:buFont typeface="Arial" charset="0"/>
              <a:buChar char="•"/>
            </a:pPr>
            <a:r>
              <a:rPr lang="pt-PT" sz="1500">
                <a:solidFill>
                  <a:srgbClr val="FFFFFF"/>
                </a:solidFill>
                <a:ea typeface="ＭＳ Ｐゴシック" charset="-128"/>
              </a:rPr>
              <a:t> Sol </a:t>
            </a:r>
            <a:r>
              <a:rPr lang="pt-PT" sz="1500" i="1">
                <a:solidFill>
                  <a:srgbClr val="FFFFFF"/>
                </a:solidFill>
                <a:ea typeface="ＭＳ Ｐゴシック" charset="-128"/>
              </a:rPr>
              <a:t>vs</a:t>
            </a:r>
            <a:r>
              <a:rPr lang="pt-PT" sz="1500">
                <a:solidFill>
                  <a:srgbClr val="FFFFFF"/>
                </a:solidFill>
                <a:ea typeface="ＭＳ Ｐゴシック" charset="-128"/>
              </a:rPr>
              <a:t> electricidade</a:t>
            </a:r>
          </a:p>
          <a:p>
            <a:pPr>
              <a:buFont typeface="Arial" charset="0"/>
              <a:buChar char="•"/>
            </a:pPr>
            <a:r>
              <a:rPr lang="pt-PT" sz="1500">
                <a:solidFill>
                  <a:srgbClr val="FFFFFF"/>
                </a:solidFill>
                <a:ea typeface="ＭＳ Ｐゴシック" charset="-128"/>
              </a:rPr>
              <a:t> Gás </a:t>
            </a:r>
            <a:r>
              <a:rPr lang="pt-PT" sz="1500" i="1">
                <a:solidFill>
                  <a:srgbClr val="FFFFFF"/>
                </a:solidFill>
                <a:ea typeface="ＭＳ Ｐゴシック" charset="-128"/>
              </a:rPr>
              <a:t>vs</a:t>
            </a:r>
            <a:r>
              <a:rPr lang="pt-PT" sz="1500">
                <a:solidFill>
                  <a:srgbClr val="FFFFFF"/>
                </a:solidFill>
                <a:ea typeface="ＭＳ Ｐゴシック" charset="-128"/>
              </a:rPr>
              <a:t> electricidade</a:t>
            </a:r>
          </a:p>
          <a:p>
            <a:pPr>
              <a:buFont typeface="Arial" charset="0"/>
              <a:buChar char="•"/>
            </a:pPr>
            <a:r>
              <a:rPr lang="pt-PT" sz="1500">
                <a:solidFill>
                  <a:srgbClr val="FFFFFF"/>
                </a:solidFill>
                <a:ea typeface="ＭＳ Ｐゴシック" charset="-128"/>
              </a:rPr>
              <a:t> Biomassa </a:t>
            </a:r>
            <a:r>
              <a:rPr lang="pt-PT" sz="1500" i="1">
                <a:solidFill>
                  <a:srgbClr val="FFFFFF"/>
                </a:solidFill>
                <a:ea typeface="ＭＳ Ｐゴシック" charset="-128"/>
              </a:rPr>
              <a:t>vs</a:t>
            </a:r>
            <a:r>
              <a:rPr lang="pt-PT" sz="1500">
                <a:solidFill>
                  <a:srgbClr val="FFFFFF"/>
                </a:solidFill>
                <a:ea typeface="ＭＳ Ｐゴシック" charset="-128"/>
              </a:rPr>
              <a:t> electricidade</a:t>
            </a:r>
          </a:p>
          <a:p>
            <a:pPr>
              <a:buFont typeface="Arial" charset="0"/>
              <a:buChar char="•"/>
            </a:pPr>
            <a:r>
              <a:rPr lang="pt-PT" sz="1500">
                <a:solidFill>
                  <a:srgbClr val="FFFFFF"/>
                </a:solidFill>
                <a:ea typeface="ＭＳ Ｐゴシック" charset="-128"/>
              </a:rPr>
              <a:t> Electricidade </a:t>
            </a:r>
            <a:r>
              <a:rPr lang="pt-PT" sz="1500" i="1">
                <a:solidFill>
                  <a:srgbClr val="FFFFFF"/>
                </a:solidFill>
                <a:ea typeface="ＭＳ Ｐゴシック" charset="-128"/>
              </a:rPr>
              <a:t>vs</a:t>
            </a:r>
            <a:r>
              <a:rPr lang="pt-PT" sz="1500">
                <a:solidFill>
                  <a:srgbClr val="FFFFFF"/>
                </a:solidFill>
                <a:ea typeface="ＭＳ Ｐゴシック" charset="-128"/>
              </a:rPr>
              <a:t>                             combustíveis</a:t>
            </a:r>
          </a:p>
        </p:txBody>
      </p:sp>
      <p:sp>
        <p:nvSpPr>
          <p:cNvPr id="19" name="TextBox 16"/>
          <p:cNvSpPr txBox="1">
            <a:spLocks noChangeArrowheads="1"/>
          </p:cNvSpPr>
          <p:nvPr/>
        </p:nvSpPr>
        <p:spPr bwMode="auto">
          <a:xfrm>
            <a:off x="684088" y="4343400"/>
            <a:ext cx="2519362" cy="1231106"/>
          </a:xfrm>
          <a:prstGeom prst="rect">
            <a:avLst/>
          </a:prstGeom>
          <a:noFill/>
          <a:ln w="9525">
            <a:noFill/>
            <a:miter lim="800000"/>
            <a:headEnd/>
            <a:tailEnd/>
          </a:ln>
        </p:spPr>
        <p:txBody>
          <a:bodyPr>
            <a:spAutoFit/>
          </a:bodyPr>
          <a:lstStyle/>
          <a:p>
            <a:endParaRPr lang="pt-PT" sz="1400" dirty="0">
              <a:solidFill>
                <a:schemeClr val="bg1"/>
              </a:solidFill>
              <a:latin typeface="Lucida Sans Unicode" charset="0"/>
            </a:endParaRPr>
          </a:p>
          <a:p>
            <a:pPr>
              <a:buFont typeface="Arial" charset="0"/>
              <a:buChar char="•"/>
            </a:pPr>
            <a:r>
              <a:rPr lang="pt-PT" sz="1500" dirty="0">
                <a:solidFill>
                  <a:schemeClr val="bg1"/>
                </a:solidFill>
                <a:latin typeface="Lucida Sans Unicode" charset="0"/>
              </a:rPr>
              <a:t> Edifícios como ‘</a:t>
            </a:r>
            <a:r>
              <a:rPr lang="pt-PT" sz="1500" dirty="0" err="1">
                <a:solidFill>
                  <a:schemeClr val="bg1"/>
                </a:solidFill>
                <a:latin typeface="Lucida Sans Unicode" charset="0"/>
              </a:rPr>
              <a:t>suntraps</a:t>
            </a:r>
            <a:r>
              <a:rPr lang="pt-PT" sz="1500" dirty="0">
                <a:solidFill>
                  <a:schemeClr val="bg1"/>
                </a:solidFill>
                <a:latin typeface="Lucida Sans Unicode" charset="0"/>
              </a:rPr>
              <a:t>! </a:t>
            </a:r>
            <a:r>
              <a:rPr lang="pt-PT" sz="1500" dirty="0" smtClean="0">
                <a:solidFill>
                  <a:schemeClr val="bg1"/>
                </a:solidFill>
                <a:latin typeface="Lucida Sans Unicode" charset="0"/>
              </a:rPr>
              <a:t>– EPB </a:t>
            </a:r>
            <a:r>
              <a:rPr lang="pt-PT" sz="1500" dirty="0" err="1" smtClean="0">
                <a:solidFill>
                  <a:schemeClr val="bg1"/>
                </a:solidFill>
                <a:latin typeface="Lucida Sans Unicode" charset="0"/>
              </a:rPr>
              <a:t>Directive</a:t>
            </a:r>
            <a:endParaRPr lang="pt-PT" sz="1500" dirty="0">
              <a:solidFill>
                <a:schemeClr val="bg1"/>
              </a:solidFill>
              <a:latin typeface="Lucida Sans Unicode" charset="0"/>
            </a:endParaRPr>
          </a:p>
          <a:p>
            <a:pPr>
              <a:buFont typeface="Arial" charset="0"/>
              <a:buChar char="•"/>
            </a:pPr>
            <a:r>
              <a:rPr lang="pt-PT" sz="1500" dirty="0">
                <a:solidFill>
                  <a:schemeClr val="bg1"/>
                </a:solidFill>
                <a:latin typeface="Lucida Sans Unicode" charset="0"/>
              </a:rPr>
              <a:t> Mobilidade</a:t>
            </a:r>
          </a:p>
          <a:p>
            <a:pPr>
              <a:buFont typeface="Arial" charset="0"/>
              <a:buChar char="•"/>
            </a:pPr>
            <a:r>
              <a:rPr lang="pt-PT" sz="1500" dirty="0">
                <a:solidFill>
                  <a:schemeClr val="bg1"/>
                </a:solidFill>
                <a:latin typeface="Lucida Sans Unicode" charset="0"/>
              </a:rPr>
              <a:t> Cidades </a:t>
            </a:r>
            <a:r>
              <a:rPr lang="pt-PT" sz="1500" i="1" dirty="0">
                <a:solidFill>
                  <a:schemeClr val="bg1"/>
                </a:solidFill>
                <a:latin typeface="Lucida Sans Unicode" charset="0"/>
              </a:rPr>
              <a:t>at </a:t>
            </a:r>
            <a:r>
              <a:rPr lang="pt-PT" sz="1500" i="1" dirty="0" err="1">
                <a:solidFill>
                  <a:schemeClr val="bg1"/>
                </a:solidFill>
                <a:latin typeface="Lucida Sans Unicode" charset="0"/>
              </a:rPr>
              <a:t>large</a:t>
            </a:r>
            <a:endParaRPr lang="pt-PT" sz="1500" i="1" dirty="0">
              <a:solidFill>
                <a:schemeClr val="bg1"/>
              </a:solidFill>
              <a:latin typeface="Lucida Sans Unicode" charset="0"/>
            </a:endParaRPr>
          </a:p>
        </p:txBody>
      </p:sp>
      <p:sp>
        <p:nvSpPr>
          <p:cNvPr id="23"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endParaRPr lang="pt-PT" dirty="0" smtClean="0"/>
          </a:p>
          <a:p>
            <a:pPr algn="ctr"/>
            <a:endParaRPr lang="pt-PT" dirty="0"/>
          </a:p>
        </p:txBody>
      </p:sp>
      <p:sp>
        <p:nvSpPr>
          <p:cNvPr id="24"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pt-PT" dirty="0"/>
          </a:p>
        </p:txBody>
      </p:sp>
      <p:sp>
        <p:nvSpPr>
          <p:cNvPr id="25"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17</a:t>
            </a:fld>
            <a:endParaRPr lang="pt-PT" dirty="0"/>
          </a:p>
        </p:txBody>
      </p:sp>
      <p:sp>
        <p:nvSpPr>
          <p:cNvPr id="26" name="Título 2"/>
          <p:cNvSpPr txBox="1">
            <a:spLocks/>
          </p:cNvSpPr>
          <p:nvPr/>
        </p:nvSpPr>
        <p:spPr>
          <a:xfrm>
            <a:off x="467544" y="116632"/>
            <a:ext cx="8676456"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PT" sz="3200" b="1" i="0" u="none" strike="noStrike" kern="1200" cap="none" spc="0" normalizeH="0" baseline="0" noProof="0" dirty="0" smtClean="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As 3 vias da eficiência</a:t>
            </a:r>
            <a:r>
              <a:rPr kumimoji="0" lang="pt-PT" sz="3200" b="1" i="0" u="none" strike="noStrike" kern="1200" cap="none" spc="0" normalizeH="0" noProof="0" dirty="0" smtClean="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 energética</a:t>
            </a:r>
            <a:endParaRPr kumimoji="0" lang="pt-PT" sz="32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endParaRPr>
          </a:p>
        </p:txBody>
      </p:sp>
    </p:spTree>
    <p:extLst>
      <p:ext uri="{BB962C8B-B14F-4D97-AF65-F5344CB8AC3E}">
        <p14:creationId xmlns:p14="http://schemas.microsoft.com/office/powerpoint/2010/main" val="23618358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2"/>
          <p:cNvSpPr txBox="1">
            <a:spLocks/>
          </p:cNvSpPr>
          <p:nvPr/>
        </p:nvSpPr>
        <p:spPr>
          <a:xfrm>
            <a:off x="467544" y="116632"/>
            <a:ext cx="8676456"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PT" sz="3200" b="1" i="0" u="none" strike="noStrike" kern="1200" cap="none" spc="0" normalizeH="0" baseline="0" noProof="0" dirty="0" smtClean="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A rede eléctrica</a:t>
            </a:r>
            <a:r>
              <a:rPr kumimoji="0" lang="pt-PT" sz="3200" b="1" i="0" u="none" strike="noStrike" kern="1200" cap="none" spc="0" normalizeH="0" noProof="0" dirty="0" smtClean="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 do futuro e a gestão da Procura</a:t>
            </a:r>
            <a:endParaRPr kumimoji="0" lang="pt-PT" sz="32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endParaRPr>
          </a:p>
        </p:txBody>
      </p:sp>
      <p:sp>
        <p:nvSpPr>
          <p:cNvPr id="11"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endParaRPr lang="pt-PT" dirty="0"/>
          </a:p>
        </p:txBody>
      </p:sp>
      <p:sp>
        <p:nvSpPr>
          <p:cNvPr id="12"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pt-PT" dirty="0"/>
          </a:p>
        </p:txBody>
      </p:sp>
      <p:sp>
        <p:nvSpPr>
          <p:cNvPr id="13"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18</a:t>
            </a:fld>
            <a:endParaRPr lang="pt-PT" dirty="0"/>
          </a:p>
        </p:txBody>
      </p:sp>
      <p:grpSp>
        <p:nvGrpSpPr>
          <p:cNvPr id="2" name="Grupo 13"/>
          <p:cNvGrpSpPr/>
          <p:nvPr/>
        </p:nvGrpSpPr>
        <p:grpSpPr>
          <a:xfrm>
            <a:off x="1115616" y="1268760"/>
            <a:ext cx="6624984" cy="3600871"/>
            <a:chOff x="395289" y="1484313"/>
            <a:chExt cx="6624984" cy="3600871"/>
          </a:xfrm>
        </p:grpSpPr>
        <p:pic>
          <p:nvPicPr>
            <p:cNvPr id="7" name="Gráfico 1"/>
            <p:cNvPicPr>
              <a:picLocks noChangeArrowheads="1"/>
            </p:cNvPicPr>
            <p:nvPr/>
          </p:nvPicPr>
          <p:blipFill>
            <a:blip r:embed="rId2" cstate="print"/>
            <a:srcRect l="-607" t="-2211" r="-366" b="-2582"/>
            <a:stretch>
              <a:fillRect/>
            </a:stretch>
          </p:blipFill>
          <p:spPr bwMode="auto">
            <a:xfrm>
              <a:off x="395289" y="1484313"/>
              <a:ext cx="6624984" cy="3600871"/>
            </a:xfrm>
            <a:prstGeom prst="rect">
              <a:avLst/>
            </a:prstGeom>
            <a:noFill/>
            <a:ln w="9525">
              <a:noFill/>
              <a:miter lim="800000"/>
              <a:headEnd/>
              <a:tailEnd/>
            </a:ln>
          </p:spPr>
        </p:pic>
        <p:sp>
          <p:nvSpPr>
            <p:cNvPr id="8" name="AutoShape 7"/>
            <p:cNvSpPr>
              <a:spLocks noChangeArrowheads="1"/>
            </p:cNvSpPr>
            <p:nvPr/>
          </p:nvSpPr>
          <p:spPr bwMode="auto">
            <a:xfrm flipH="1">
              <a:off x="4139952" y="2348880"/>
              <a:ext cx="71438" cy="576262"/>
            </a:xfrm>
            <a:prstGeom prst="upDownArrow">
              <a:avLst>
                <a:gd name="adj1" fmla="val 50000"/>
                <a:gd name="adj2" fmla="val 161332"/>
              </a:avLst>
            </a:prstGeom>
            <a:solidFill>
              <a:srgbClr val="D31203"/>
            </a:solidFill>
            <a:ln w="19050">
              <a:noFill/>
              <a:miter lim="800000"/>
              <a:headEnd/>
              <a:tailEnd/>
            </a:ln>
            <a:effectLst>
              <a:prstShdw prst="shdw17" dist="17961" dir="13500000">
                <a:srgbClr val="7F0B02">
                  <a:alpha val="74997"/>
                </a:srgbClr>
              </a:prstShdw>
            </a:effectLst>
          </p:spPr>
          <p:txBody>
            <a:bodyPr wrap="none" lIns="90000" tIns="46800" rIns="90000" bIns="46800" anchor="ctr"/>
            <a:lstStyle/>
            <a:p>
              <a:endParaRPr lang="en-US"/>
            </a:p>
          </p:txBody>
        </p:sp>
        <p:sp>
          <p:nvSpPr>
            <p:cNvPr id="9" name="Text Box 8"/>
            <p:cNvSpPr txBox="1">
              <a:spLocks noChangeArrowheads="1"/>
            </p:cNvSpPr>
            <p:nvPr/>
          </p:nvSpPr>
          <p:spPr bwMode="auto">
            <a:xfrm>
              <a:off x="2294354" y="2038922"/>
              <a:ext cx="2709694" cy="309958"/>
            </a:xfrm>
            <a:prstGeom prst="rect">
              <a:avLst/>
            </a:prstGeom>
            <a:noFill/>
            <a:ln w="19050">
              <a:noFill/>
              <a:miter lim="800000"/>
              <a:headEnd/>
              <a:tailEnd/>
            </a:ln>
            <a:effectLst>
              <a:prstShdw prst="shdw17" dist="17961" dir="13500000">
                <a:srgbClr val="998B6E">
                  <a:alpha val="74997"/>
                </a:srgbClr>
              </a:prstShdw>
            </a:effectLst>
          </p:spPr>
          <p:txBody>
            <a:bodyPr wrap="none" lIns="90000" tIns="46800" rIns="90000" bIns="46800">
              <a:spAutoFit/>
            </a:bodyPr>
            <a:lstStyle/>
            <a:p>
              <a:r>
                <a:rPr lang="pt-PT" sz="1400" b="1" dirty="0" smtClean="0">
                  <a:solidFill>
                    <a:schemeClr val="accent2"/>
                  </a:solidFill>
                </a:rPr>
                <a:t>Carga que pode ser reduzida</a:t>
              </a:r>
              <a:endParaRPr lang="pt-PT" sz="1400" b="1" dirty="0">
                <a:solidFill>
                  <a:schemeClr val="accent2"/>
                </a:solidFill>
              </a:endParaRPr>
            </a:p>
          </p:txBody>
        </p:sp>
      </p:grpSp>
      <p:sp>
        <p:nvSpPr>
          <p:cNvPr id="17" name="Rectangle 5"/>
          <p:cNvSpPr>
            <a:spLocks noChangeArrowheads="1"/>
          </p:cNvSpPr>
          <p:nvPr/>
        </p:nvSpPr>
        <p:spPr bwMode="auto">
          <a:xfrm>
            <a:off x="1115616" y="5013176"/>
            <a:ext cx="2952328" cy="362678"/>
          </a:xfrm>
          <a:prstGeom prst="rect">
            <a:avLst/>
          </a:prstGeom>
          <a:noFill/>
          <a:ln w="12700">
            <a:noFill/>
            <a:miter lim="800000"/>
            <a:headEnd/>
            <a:tailEnd/>
          </a:ln>
        </p:spPr>
        <p:txBody>
          <a:bodyPr wrap="square" lIns="86366" tIns="42425" rIns="86366" bIns="42425">
            <a:spAutoFit/>
          </a:bodyPr>
          <a:lstStyle/>
          <a:p>
            <a:pPr defTabSz="873125"/>
            <a:r>
              <a:rPr lang="en-US" u="none" dirty="0" err="1" smtClean="0">
                <a:solidFill>
                  <a:schemeClr val="bg2">
                    <a:lumMod val="50000"/>
                  </a:schemeClr>
                </a:solidFill>
              </a:rPr>
              <a:t>Flexibilidade</a:t>
            </a:r>
            <a:r>
              <a:rPr lang="en-US" u="none" dirty="0" smtClean="0">
                <a:solidFill>
                  <a:schemeClr val="bg2">
                    <a:lumMod val="50000"/>
                  </a:schemeClr>
                </a:solidFill>
              </a:rPr>
              <a:t> do </a:t>
            </a:r>
            <a:r>
              <a:rPr lang="en-US" u="none" dirty="0" err="1" smtClean="0">
                <a:solidFill>
                  <a:schemeClr val="bg2">
                    <a:lumMod val="50000"/>
                  </a:schemeClr>
                </a:solidFill>
              </a:rPr>
              <a:t>Sistema</a:t>
            </a:r>
            <a:endParaRPr lang="en-US" sz="1400" u="none" dirty="0"/>
          </a:p>
        </p:txBody>
      </p:sp>
      <p:sp>
        <p:nvSpPr>
          <p:cNvPr id="18" name="Rectangle 5"/>
          <p:cNvSpPr>
            <a:spLocks noChangeArrowheads="1"/>
          </p:cNvSpPr>
          <p:nvPr/>
        </p:nvSpPr>
        <p:spPr bwMode="auto">
          <a:xfrm>
            <a:off x="4067944" y="4941168"/>
            <a:ext cx="3960440" cy="1563006"/>
          </a:xfrm>
          <a:prstGeom prst="rect">
            <a:avLst/>
          </a:prstGeom>
          <a:noFill/>
          <a:ln w="12700">
            <a:noFill/>
            <a:miter lim="800000"/>
            <a:headEnd/>
            <a:tailEnd/>
          </a:ln>
        </p:spPr>
        <p:txBody>
          <a:bodyPr wrap="square" lIns="86366" tIns="42425" rIns="86366" bIns="42425">
            <a:spAutoFit/>
          </a:bodyPr>
          <a:lstStyle/>
          <a:p>
            <a:pPr defTabSz="873125">
              <a:lnSpc>
                <a:spcPct val="150000"/>
              </a:lnSpc>
              <a:buFont typeface="Lucida Sans Unicode" pitchFamily="34" charset="0"/>
              <a:buChar char="→"/>
            </a:pPr>
            <a:r>
              <a:rPr lang="en-US" sz="1600" u="none" dirty="0" smtClean="0"/>
              <a:t> Smart Grids</a:t>
            </a:r>
          </a:p>
          <a:p>
            <a:pPr defTabSz="873125">
              <a:lnSpc>
                <a:spcPct val="150000"/>
              </a:lnSpc>
              <a:buFont typeface="Lucida Sans Unicode" pitchFamily="34" charset="0"/>
              <a:buChar char="→"/>
            </a:pPr>
            <a:r>
              <a:rPr lang="en-US" sz="1600" dirty="0" smtClean="0"/>
              <a:t> Smart Meters</a:t>
            </a:r>
          </a:p>
          <a:p>
            <a:pPr defTabSz="873125">
              <a:lnSpc>
                <a:spcPct val="150000"/>
              </a:lnSpc>
              <a:buFont typeface="Lucida Sans Unicode" pitchFamily="34" charset="0"/>
              <a:buChar char="→"/>
            </a:pPr>
            <a:r>
              <a:rPr lang="en-US" sz="1600" dirty="0" smtClean="0"/>
              <a:t> Demand Side Management</a:t>
            </a:r>
          </a:p>
          <a:p>
            <a:pPr defTabSz="873125">
              <a:lnSpc>
                <a:spcPct val="150000"/>
              </a:lnSpc>
              <a:buFont typeface="Lucida Sans Unicode" pitchFamily="34" charset="0"/>
              <a:buChar char="→"/>
            </a:pPr>
            <a:r>
              <a:rPr lang="en-US" sz="1600" u="none" dirty="0" smtClean="0"/>
              <a:t> </a:t>
            </a:r>
            <a:r>
              <a:rPr lang="en-US" sz="1600" u="none" dirty="0" err="1" smtClean="0"/>
              <a:t>Veículos</a:t>
            </a:r>
            <a:r>
              <a:rPr lang="en-US" sz="1600" u="none" dirty="0" smtClean="0"/>
              <a:t> </a:t>
            </a:r>
            <a:r>
              <a:rPr lang="en-US" sz="1600" u="none" dirty="0" err="1" smtClean="0"/>
              <a:t>Eléctricos</a:t>
            </a:r>
            <a:endParaRPr lang="en-US" sz="1600" u="none" dirty="0" smtClean="0"/>
          </a:p>
        </p:txBody>
      </p:sp>
      <p:sp>
        <p:nvSpPr>
          <p:cNvPr id="19" name="Rectangle 5"/>
          <p:cNvSpPr>
            <a:spLocks noChangeArrowheads="1"/>
          </p:cNvSpPr>
          <p:nvPr/>
        </p:nvSpPr>
        <p:spPr bwMode="auto">
          <a:xfrm>
            <a:off x="7308304" y="5517232"/>
            <a:ext cx="1692696" cy="578121"/>
          </a:xfrm>
          <a:prstGeom prst="rect">
            <a:avLst/>
          </a:prstGeom>
          <a:noFill/>
          <a:ln w="12700">
            <a:noFill/>
            <a:miter lim="800000"/>
            <a:headEnd/>
            <a:tailEnd/>
          </a:ln>
        </p:spPr>
        <p:txBody>
          <a:bodyPr wrap="square" lIns="86366" tIns="42425" rIns="86366" bIns="42425">
            <a:spAutoFit/>
          </a:bodyPr>
          <a:lstStyle/>
          <a:p>
            <a:pPr algn="ctr" defTabSz="873125"/>
            <a:r>
              <a:rPr lang="en-US" sz="1600" dirty="0" err="1" smtClean="0">
                <a:solidFill>
                  <a:schemeClr val="bg2">
                    <a:lumMod val="50000"/>
                  </a:schemeClr>
                </a:solidFill>
              </a:rPr>
              <a:t>Importante</a:t>
            </a:r>
            <a:r>
              <a:rPr lang="en-US" sz="1600" dirty="0" smtClean="0">
                <a:solidFill>
                  <a:schemeClr val="bg2">
                    <a:lumMod val="50000"/>
                  </a:schemeClr>
                </a:solidFill>
              </a:rPr>
              <a:t> </a:t>
            </a:r>
            <a:r>
              <a:rPr lang="en-US" sz="1600" dirty="0" err="1" smtClean="0">
                <a:solidFill>
                  <a:schemeClr val="bg2">
                    <a:lumMod val="50000"/>
                  </a:schemeClr>
                </a:solidFill>
              </a:rPr>
              <a:t>papel</a:t>
            </a:r>
            <a:r>
              <a:rPr lang="en-US" sz="1600" dirty="0" smtClean="0">
                <a:solidFill>
                  <a:schemeClr val="bg2">
                    <a:lumMod val="50000"/>
                  </a:schemeClr>
                </a:solidFill>
              </a:rPr>
              <a:t> das TICs</a:t>
            </a:r>
            <a:endParaRPr lang="en-US" sz="1200" u="none" dirty="0"/>
          </a:p>
        </p:txBody>
      </p:sp>
      <p:sp>
        <p:nvSpPr>
          <p:cNvPr id="20" name="Chaveta à direita 19"/>
          <p:cNvSpPr/>
          <p:nvPr/>
        </p:nvSpPr>
        <p:spPr>
          <a:xfrm>
            <a:off x="7020272" y="5013176"/>
            <a:ext cx="360040" cy="14401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3" name="TextBox 2"/>
          <p:cNvSpPr txBox="1"/>
          <p:nvPr/>
        </p:nvSpPr>
        <p:spPr>
          <a:xfrm>
            <a:off x="7596336" y="4869160"/>
            <a:ext cx="1340769" cy="246221"/>
          </a:xfrm>
          <a:prstGeom prst="rect">
            <a:avLst/>
          </a:prstGeom>
          <a:noFill/>
        </p:spPr>
        <p:txBody>
          <a:bodyPr wrap="none" rtlCol="0">
            <a:spAutoFit/>
          </a:bodyPr>
          <a:lstStyle/>
          <a:p>
            <a:r>
              <a:rPr lang="en-US" sz="1000" dirty="0" err="1" smtClean="0">
                <a:solidFill>
                  <a:schemeClr val="bg1">
                    <a:lumMod val="50000"/>
                  </a:schemeClr>
                </a:solidFill>
              </a:rPr>
              <a:t>Fonte</a:t>
            </a:r>
            <a:r>
              <a:rPr lang="en-US" sz="1000" dirty="0" smtClean="0">
                <a:solidFill>
                  <a:schemeClr val="bg1">
                    <a:lumMod val="50000"/>
                  </a:schemeClr>
                </a:solidFill>
              </a:rPr>
              <a:t>: INESC Porto</a:t>
            </a:r>
            <a:endParaRPr lang="en-US" sz="1000" dirty="0">
              <a:solidFill>
                <a:schemeClr val="bg1">
                  <a:lumMod val="50000"/>
                </a:schemeClr>
              </a:solidFill>
            </a:endParaRPr>
          </a:p>
        </p:txBody>
      </p:sp>
    </p:spTree>
    <p:extLst>
      <p:ext uri="{BB962C8B-B14F-4D97-AF65-F5344CB8AC3E}">
        <p14:creationId xmlns:p14="http://schemas.microsoft.com/office/powerpoint/2010/main" val="4066469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2451229242"/>
              </p:ext>
            </p:extLst>
          </p:nvPr>
        </p:nvGraphicFramePr>
        <p:xfrm>
          <a:off x="323528" y="1052737"/>
          <a:ext cx="8568952" cy="446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33895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0899" y="0"/>
            <a:ext cx="6338109" cy="6858000"/>
          </a:xfrm>
          <a:prstGeom prst="rect">
            <a:avLst/>
          </a:prstGeom>
        </p:spPr>
      </p:pic>
    </p:spTree>
    <p:extLst>
      <p:ext uri="{BB962C8B-B14F-4D97-AF65-F5344CB8AC3E}">
        <p14:creationId xmlns:p14="http://schemas.microsoft.com/office/powerpoint/2010/main" val="1401282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82057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25682"/>
          </a:xfrm>
          <a:prstGeom prst="rect">
            <a:avLst/>
          </a:prstGeom>
        </p:spPr>
      </p:pic>
    </p:spTree>
    <p:extLst>
      <p:ext uri="{BB962C8B-B14F-4D97-AF65-F5344CB8AC3E}">
        <p14:creationId xmlns:p14="http://schemas.microsoft.com/office/powerpoint/2010/main" val="16733771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2" name="Picture 3"/>
          <p:cNvPicPr>
            <a:picLocks noChangeAspect="1" noChangeArrowheads="1"/>
          </p:cNvPicPr>
          <p:nvPr/>
        </p:nvPicPr>
        <p:blipFill>
          <a:blip r:embed="rId2" cstate="email"/>
          <a:srcRect/>
          <a:stretch>
            <a:fillRect/>
          </a:stretch>
        </p:blipFill>
        <p:spPr bwMode="auto">
          <a:xfrm>
            <a:off x="1447800" y="1295400"/>
            <a:ext cx="6400800" cy="4800863"/>
          </a:xfrm>
          <a:prstGeom prst="rect">
            <a:avLst/>
          </a:prstGeom>
          <a:noFill/>
          <a:ln w="12700">
            <a:noFill/>
            <a:miter lim="800000"/>
            <a:headEnd/>
            <a:tailEnd/>
          </a:ln>
        </p:spPr>
      </p:pic>
      <p:sp>
        <p:nvSpPr>
          <p:cNvPr id="6" name="Título 2"/>
          <p:cNvSpPr txBox="1">
            <a:spLocks/>
          </p:cNvSpPr>
          <p:nvPr/>
        </p:nvSpPr>
        <p:spPr>
          <a:xfrm>
            <a:off x="467544" y="116632"/>
            <a:ext cx="8229600" cy="1143000"/>
          </a:xfrm>
          <a:prstGeom prst="rect">
            <a:avLst/>
          </a:prstGeom>
        </p:spPr>
        <p:txBody>
          <a:bodyPr vert="horz" rtlCol="0" anchor="ctr">
            <a:normAutofit lnSpcReduction="10000"/>
            <a:scene3d>
              <a:camera prst="orthographicFront"/>
              <a:lightRig rig="soft" dir="t"/>
            </a:scene3d>
            <a:sp3d prstMaterial="softEdge">
              <a:bevelT w="25400" h="25400"/>
            </a:sp3d>
          </a:bodyPr>
          <a:lstStyle/>
          <a:p>
            <a:pPr lvl="0">
              <a:spcBef>
                <a:spcPct val="0"/>
              </a:spcBef>
              <a:defRPr/>
            </a:pPr>
            <a:r>
              <a:rPr lang="pt-PT" sz="3600" dirty="0" smtClean="0">
                <a:solidFill>
                  <a:schemeClr val="bg2">
                    <a:lumMod val="50000"/>
                  </a:schemeClr>
                </a:solidFill>
              </a:rPr>
              <a:t>Política Energética para Portugal</a:t>
            </a:r>
            <a:br>
              <a:rPr lang="pt-PT" sz="3600" dirty="0" smtClean="0">
                <a:solidFill>
                  <a:schemeClr val="bg2">
                    <a:lumMod val="50000"/>
                  </a:schemeClr>
                </a:solidFill>
              </a:rPr>
            </a:br>
            <a:r>
              <a:rPr lang="pt-PT" sz="3600" dirty="0" smtClean="0">
                <a:solidFill>
                  <a:schemeClr val="bg2">
                    <a:lumMod val="50000"/>
                  </a:schemeClr>
                </a:solidFill>
              </a:rPr>
              <a:t>Uma visão de futuro</a:t>
            </a:r>
            <a:endParaRPr kumimoji="0" lang="pt-PT" sz="36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endParaRPr>
          </a:p>
        </p:txBody>
      </p:sp>
      <p:sp>
        <p:nvSpPr>
          <p:cNvPr id="9"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21</a:t>
            </a:fld>
            <a:endParaRPr lang="pt-PT" dirty="0"/>
          </a:p>
        </p:txBody>
      </p:sp>
      <p:sp>
        <p:nvSpPr>
          <p:cNvPr id="2" name="TextBox 1"/>
          <p:cNvSpPr txBox="1"/>
          <p:nvPr/>
        </p:nvSpPr>
        <p:spPr>
          <a:xfrm>
            <a:off x="5392716" y="6174546"/>
            <a:ext cx="3254555" cy="369332"/>
          </a:xfrm>
          <a:prstGeom prst="rect">
            <a:avLst/>
          </a:prstGeom>
          <a:noFill/>
        </p:spPr>
        <p:txBody>
          <a:bodyPr wrap="square" rtlCol="0">
            <a:spAutoFit/>
          </a:bodyPr>
          <a:lstStyle/>
          <a:p>
            <a:r>
              <a:rPr lang="en-US" dirty="0" smtClean="0"/>
              <a:t>	</a:t>
            </a:r>
            <a:r>
              <a:rPr lang="en-US" dirty="0" err="1" smtClean="0"/>
              <a:t>Ventominho</a:t>
            </a:r>
            <a:r>
              <a:rPr lang="en-US" dirty="0" smtClean="0"/>
              <a:t> 240MW</a:t>
            </a:r>
            <a:endParaRPr lang="en-US" dirty="0"/>
          </a:p>
        </p:txBody>
      </p:sp>
    </p:spTree>
    <p:extLst>
      <p:ext uri="{BB962C8B-B14F-4D97-AF65-F5344CB8AC3E}">
        <p14:creationId xmlns:p14="http://schemas.microsoft.com/office/powerpoint/2010/main" val="1148718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17353"/>
            <a:ext cx="8363191" cy="1754327"/>
          </a:xfrm>
          <a:prstGeom prst="rect">
            <a:avLst/>
          </a:prstGeom>
          <a:noFill/>
        </p:spPr>
        <p:txBody>
          <a:bodyPr wrap="square" rtlCol="0">
            <a:spAutoFit/>
          </a:bodyPr>
          <a:lstStyle/>
          <a:p>
            <a:endParaRPr lang="en-US" dirty="0"/>
          </a:p>
          <a:p>
            <a:endParaRPr lang="en-US" dirty="0" smtClean="0"/>
          </a:p>
          <a:p>
            <a:endParaRPr lang="en-US" dirty="0"/>
          </a:p>
          <a:p>
            <a:endParaRPr lang="en-US" dirty="0"/>
          </a:p>
          <a:p>
            <a:endParaRPr lang="en-US" dirty="0"/>
          </a:p>
          <a:p>
            <a:endParaRPr lang="en-US" dirty="0"/>
          </a:p>
        </p:txBody>
      </p:sp>
      <p:sp>
        <p:nvSpPr>
          <p:cNvPr id="5" name="TextBox 4"/>
          <p:cNvSpPr txBox="1"/>
          <p:nvPr/>
        </p:nvSpPr>
        <p:spPr>
          <a:xfrm>
            <a:off x="2427744" y="2687040"/>
            <a:ext cx="184666" cy="369332"/>
          </a:xfrm>
          <a:prstGeom prst="rect">
            <a:avLst/>
          </a:prstGeom>
          <a:noFill/>
        </p:spPr>
        <p:txBody>
          <a:bodyPr wrap="none" rtlCol="0">
            <a:spAutoFit/>
          </a:bodyPr>
          <a:lstStyle/>
          <a:p>
            <a:endParaRPr lang="en-US" dirty="0"/>
          </a:p>
        </p:txBody>
      </p:sp>
      <p:sp>
        <p:nvSpPr>
          <p:cNvPr id="6" name="Rectangle 5"/>
          <p:cNvSpPr/>
          <p:nvPr/>
        </p:nvSpPr>
        <p:spPr>
          <a:xfrm>
            <a:off x="119277" y="889843"/>
            <a:ext cx="8882643" cy="4247317"/>
          </a:xfrm>
          <a:prstGeom prst="rect">
            <a:avLst/>
          </a:prstGeom>
        </p:spPr>
        <p:txBody>
          <a:bodyPr wrap="square">
            <a:spAutoFit/>
          </a:bodyPr>
          <a:lstStyle/>
          <a:p>
            <a:pPr lvl="0"/>
            <a:r>
              <a:rPr lang="en-GB" dirty="0"/>
              <a:t>Position </a:t>
            </a:r>
            <a:r>
              <a:rPr lang="en-GB" dirty="0" smtClean="0"/>
              <a:t>of the Government </a:t>
            </a:r>
            <a:r>
              <a:rPr lang="en-GB" dirty="0"/>
              <a:t>on the 2030 climate and energy framework </a:t>
            </a:r>
            <a:endParaRPr lang="en-GB" dirty="0" smtClean="0"/>
          </a:p>
          <a:p>
            <a:pPr lvl="0"/>
            <a:endParaRPr lang="en-US" dirty="0"/>
          </a:p>
          <a:p>
            <a:r>
              <a:rPr lang="en-GB" b="1" i="1" dirty="0">
                <a:solidFill>
                  <a:srgbClr val="0000FF"/>
                </a:solidFill>
              </a:rPr>
              <a:t>Portugal advocates a 4-target climate and energy package for 2030</a:t>
            </a:r>
            <a:r>
              <a:rPr lang="en-GB" i="1" dirty="0" smtClean="0">
                <a:solidFill>
                  <a:srgbClr val="3366FF"/>
                </a:solidFill>
              </a:rPr>
              <a:t>:</a:t>
            </a:r>
          </a:p>
          <a:p>
            <a:endParaRPr lang="en-US" dirty="0">
              <a:solidFill>
                <a:srgbClr val="3366FF"/>
              </a:solidFill>
            </a:endParaRPr>
          </a:p>
          <a:p>
            <a:pPr lvl="0"/>
            <a:r>
              <a:rPr lang="en-US" i="1" dirty="0" smtClean="0"/>
              <a:t>1- At </a:t>
            </a:r>
            <a:r>
              <a:rPr lang="en-US" i="1" dirty="0"/>
              <a:t>least </a:t>
            </a:r>
            <a:r>
              <a:rPr lang="en-US" i="1" dirty="0">
                <a:solidFill>
                  <a:srgbClr val="0000FF"/>
                </a:solidFill>
              </a:rPr>
              <a:t>40% greenhouse gas reductions </a:t>
            </a:r>
            <a:r>
              <a:rPr lang="en-US" i="1" dirty="0"/>
              <a:t>in domestic emissions compared to 1990 emissions (including a structural reform of the EU ETS and the extension of the scope of the non ETS sectors to land use and forestry sector –LULUCF)</a:t>
            </a:r>
            <a:r>
              <a:rPr lang="en-US" i="1" dirty="0" smtClean="0"/>
              <a:t>;</a:t>
            </a:r>
          </a:p>
          <a:p>
            <a:pPr lvl="0"/>
            <a:endParaRPr lang="en-US" dirty="0"/>
          </a:p>
          <a:p>
            <a:pPr lvl="0"/>
            <a:r>
              <a:rPr lang="en-US" i="1" dirty="0" smtClean="0"/>
              <a:t>2- </a:t>
            </a:r>
            <a:r>
              <a:rPr lang="en-US" i="1" dirty="0" smtClean="0">
                <a:solidFill>
                  <a:srgbClr val="0000FF"/>
                </a:solidFill>
              </a:rPr>
              <a:t>40</a:t>
            </a:r>
            <a:r>
              <a:rPr lang="en-US" i="1" dirty="0">
                <a:solidFill>
                  <a:srgbClr val="0000FF"/>
                </a:solidFill>
              </a:rPr>
              <a:t>% of total energy consumption to be provided by renewable energy</a:t>
            </a:r>
            <a:r>
              <a:rPr lang="en-US" i="1" dirty="0" smtClean="0"/>
              <a:t>;</a:t>
            </a:r>
          </a:p>
          <a:p>
            <a:pPr lvl="0"/>
            <a:endParaRPr lang="en-US" dirty="0"/>
          </a:p>
          <a:p>
            <a:pPr lvl="0"/>
            <a:r>
              <a:rPr lang="en-US" i="1" dirty="0" smtClean="0"/>
              <a:t>3- </a:t>
            </a:r>
            <a:r>
              <a:rPr lang="en-US" i="1" dirty="0" smtClean="0">
                <a:solidFill>
                  <a:srgbClr val="0000FF"/>
                </a:solidFill>
              </a:rPr>
              <a:t>30</a:t>
            </a:r>
            <a:r>
              <a:rPr lang="en-US" i="1" dirty="0">
                <a:solidFill>
                  <a:srgbClr val="0000FF"/>
                </a:solidFill>
              </a:rPr>
              <a:t>% in energy efficiency</a:t>
            </a:r>
            <a:r>
              <a:rPr lang="en-US" i="1" dirty="0" smtClean="0"/>
              <a:t>;</a:t>
            </a:r>
          </a:p>
          <a:p>
            <a:pPr lvl="0"/>
            <a:endParaRPr lang="en-US" dirty="0"/>
          </a:p>
          <a:p>
            <a:pPr lvl="0"/>
            <a:r>
              <a:rPr lang="en-US" i="1" dirty="0" smtClean="0"/>
              <a:t>4- </a:t>
            </a:r>
            <a:r>
              <a:rPr lang="en-US" i="1" dirty="0" smtClean="0">
                <a:solidFill>
                  <a:srgbClr val="0000FF"/>
                </a:solidFill>
              </a:rPr>
              <a:t>at </a:t>
            </a:r>
            <a:r>
              <a:rPr lang="en-US" i="1" dirty="0">
                <a:solidFill>
                  <a:srgbClr val="0000FF"/>
                </a:solidFill>
              </a:rPr>
              <a:t>least 25%, for all Member States, of electricity interconnection capacity </a:t>
            </a:r>
            <a:r>
              <a:rPr lang="en-US" i="1" dirty="0"/>
              <a:t>for the total production capacity (setting a target of 12% by 2020 and 10% for all Member States in the very short term).</a:t>
            </a:r>
            <a:endParaRPr lang="en-US" dirty="0"/>
          </a:p>
        </p:txBody>
      </p:sp>
    </p:spTree>
    <p:extLst>
      <p:ext uri="{BB962C8B-B14F-4D97-AF65-F5344CB8AC3E}">
        <p14:creationId xmlns:p14="http://schemas.microsoft.com/office/powerpoint/2010/main" val="87739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0212" y="6078537"/>
            <a:ext cx="1250266" cy="17780"/>
          </a:xfrm>
          <a:custGeom>
            <a:avLst/>
            <a:gdLst/>
            <a:ahLst/>
            <a:cxnLst/>
            <a:rect l="l" t="t" r="r" b="b"/>
            <a:pathLst>
              <a:path w="1354455" h="17779">
                <a:moveTo>
                  <a:pt x="0" y="17462"/>
                </a:moveTo>
                <a:lnTo>
                  <a:pt x="1354137" y="17462"/>
                </a:lnTo>
                <a:lnTo>
                  <a:pt x="1354137" y="0"/>
                </a:lnTo>
                <a:lnTo>
                  <a:pt x="0" y="0"/>
                </a:lnTo>
                <a:lnTo>
                  <a:pt x="0" y="17462"/>
                </a:lnTo>
                <a:close/>
              </a:path>
            </a:pathLst>
          </a:custGeom>
          <a:solidFill>
            <a:srgbClr val="FFFFFF"/>
          </a:solidFill>
        </p:spPr>
        <p:txBody>
          <a:bodyPr wrap="square" lIns="0" tIns="0" rIns="0" bIns="0" rtlCol="0"/>
          <a:lstStyle/>
          <a:p>
            <a:endParaRPr/>
          </a:p>
        </p:txBody>
      </p:sp>
      <p:sp>
        <p:nvSpPr>
          <p:cNvPr id="4" name="object 4"/>
          <p:cNvSpPr/>
          <p:nvPr/>
        </p:nvSpPr>
        <p:spPr>
          <a:xfrm>
            <a:off x="7773806" y="198120"/>
            <a:ext cx="602096" cy="66141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9345" y="198120"/>
            <a:ext cx="8443008" cy="926591"/>
          </a:xfrm>
          <a:prstGeom prst="rect">
            <a:avLst/>
          </a:prstGeom>
          <a:blipFill>
            <a:blip r:embed="rId4" cstate="print"/>
            <a:stretch>
              <a:fillRect/>
            </a:stretch>
          </a:blipFill>
        </p:spPr>
        <p:txBody>
          <a:bodyPr wrap="square" lIns="0" tIns="0" rIns="0" bIns="0" rtlCol="0"/>
          <a:lstStyle/>
          <a:p>
            <a:pPr marL="1239520" algn="ctr">
              <a:lnSpc>
                <a:spcPct val="100000"/>
              </a:lnSpc>
            </a:pPr>
            <a:r>
              <a:rPr lang="en-US" sz="2400" spc="5" dirty="0" smtClean="0"/>
              <a:t>1</a:t>
            </a:r>
            <a:r>
              <a:rPr lang="en-US" sz="2400" dirty="0" smtClean="0"/>
              <a:t>9</a:t>
            </a:r>
            <a:r>
              <a:rPr lang="en-US" sz="2400" spc="-20" dirty="0" smtClean="0"/>
              <a:t> </a:t>
            </a:r>
            <a:r>
              <a:rPr lang="en-US" sz="2400" dirty="0" err="1" smtClean="0"/>
              <a:t>fá</a:t>
            </a:r>
            <a:r>
              <a:rPr lang="en-US" sz="2400" spc="5" dirty="0" err="1" smtClean="0"/>
              <a:t>b</a:t>
            </a:r>
            <a:r>
              <a:rPr lang="en-US" sz="2400" dirty="0" err="1" smtClean="0"/>
              <a:t>r</a:t>
            </a:r>
            <a:r>
              <a:rPr lang="en-US" sz="2400" spc="5" dirty="0" err="1" smtClean="0"/>
              <a:t>i</a:t>
            </a:r>
            <a:r>
              <a:rPr lang="en-US" sz="2400" dirty="0" err="1" smtClean="0"/>
              <a:t>cas</a:t>
            </a:r>
            <a:r>
              <a:rPr lang="en-US" sz="2400" spc="-50" dirty="0" smtClean="0"/>
              <a:t> </a:t>
            </a:r>
            <a:r>
              <a:rPr lang="en-US" sz="2400" dirty="0" err="1" smtClean="0"/>
              <a:t>c</a:t>
            </a:r>
            <a:r>
              <a:rPr lang="en-US" sz="2400" spc="-10" dirty="0" err="1" smtClean="0"/>
              <a:t>o</a:t>
            </a:r>
            <a:r>
              <a:rPr lang="en-US" sz="2400" spc="5" dirty="0" err="1" smtClean="0"/>
              <a:t>n</a:t>
            </a:r>
            <a:r>
              <a:rPr lang="en-US" sz="2400" dirty="0" err="1" smtClean="0"/>
              <a:t>str</a:t>
            </a:r>
            <a:r>
              <a:rPr lang="en-US" sz="2400" spc="5" dirty="0" err="1" smtClean="0"/>
              <a:t>uí</a:t>
            </a:r>
            <a:r>
              <a:rPr lang="en-US" sz="2400" spc="-5" dirty="0" err="1" smtClean="0"/>
              <a:t>d</a:t>
            </a:r>
            <a:r>
              <a:rPr lang="en-US" sz="2400" dirty="0" err="1" smtClean="0"/>
              <a:t>as</a:t>
            </a:r>
            <a:r>
              <a:rPr lang="en-US" sz="2400" spc="-35" dirty="0" smtClean="0"/>
              <a:t> </a:t>
            </a:r>
            <a:r>
              <a:rPr lang="en-US" sz="2400" spc="-5" dirty="0" err="1" smtClean="0"/>
              <a:t>o</a:t>
            </a:r>
            <a:r>
              <a:rPr lang="en-US" sz="2400" dirty="0" err="1" smtClean="0"/>
              <a:t>u</a:t>
            </a:r>
            <a:r>
              <a:rPr lang="en-US" sz="2400" spc="-10" dirty="0" smtClean="0"/>
              <a:t> </a:t>
            </a:r>
            <a:r>
              <a:rPr lang="en-US" sz="2400" dirty="0" err="1" smtClean="0"/>
              <a:t>am</a:t>
            </a:r>
            <a:r>
              <a:rPr lang="en-US" sz="2400" spc="5" dirty="0" err="1" smtClean="0"/>
              <a:t>pli</a:t>
            </a:r>
            <a:r>
              <a:rPr lang="en-US" sz="2400" dirty="0" err="1" smtClean="0"/>
              <a:t>a</a:t>
            </a:r>
            <a:r>
              <a:rPr lang="en-US" sz="2400" spc="-5" dirty="0" err="1" smtClean="0"/>
              <a:t>d</a:t>
            </a:r>
            <a:r>
              <a:rPr lang="en-US" sz="2400" dirty="0" err="1" smtClean="0"/>
              <a:t>as</a:t>
            </a:r>
            <a:endParaRPr lang="en-US" sz="2400" dirty="0" smtClean="0"/>
          </a:p>
          <a:p>
            <a:pPr marL="1239520" algn="ctr">
              <a:lnSpc>
                <a:spcPct val="100000"/>
              </a:lnSpc>
              <a:spcBef>
                <a:spcPts val="55"/>
              </a:spcBef>
            </a:pPr>
            <a:r>
              <a:rPr lang="en-US" sz="2400" dirty="0" smtClean="0"/>
              <a:t>ent</a:t>
            </a:r>
            <a:r>
              <a:rPr lang="en-US" sz="2400" spc="-10" dirty="0" smtClean="0"/>
              <a:t>r</a:t>
            </a:r>
            <a:r>
              <a:rPr lang="en-US" sz="2400" dirty="0" smtClean="0"/>
              <a:t>e</a:t>
            </a:r>
            <a:r>
              <a:rPr lang="en-US" sz="2400" spc="-10" dirty="0" smtClean="0"/>
              <a:t> </a:t>
            </a:r>
            <a:r>
              <a:rPr lang="en-US" sz="2400" dirty="0" smtClean="0"/>
              <a:t>2007</a:t>
            </a:r>
            <a:r>
              <a:rPr lang="en-US" sz="2400" spc="-10" dirty="0" smtClean="0"/>
              <a:t> </a:t>
            </a:r>
            <a:r>
              <a:rPr lang="en-US" sz="2400" dirty="0" smtClean="0"/>
              <a:t>e</a:t>
            </a:r>
            <a:r>
              <a:rPr lang="en-US" sz="2400" spc="5" dirty="0" smtClean="0"/>
              <a:t> </a:t>
            </a:r>
            <a:r>
              <a:rPr lang="en-US" sz="2400" dirty="0" smtClean="0"/>
              <a:t>2010</a:t>
            </a:r>
            <a:endParaRPr sz="2400" dirty="0"/>
          </a:p>
        </p:txBody>
      </p:sp>
      <p:sp>
        <p:nvSpPr>
          <p:cNvPr id="8" name="object 8"/>
          <p:cNvSpPr/>
          <p:nvPr/>
        </p:nvSpPr>
        <p:spPr>
          <a:xfrm>
            <a:off x="404936" y="1025800"/>
            <a:ext cx="8476760" cy="497494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31935" y="6096001"/>
            <a:ext cx="1250266" cy="371475"/>
          </a:xfrm>
          <a:custGeom>
            <a:avLst/>
            <a:gdLst/>
            <a:ahLst/>
            <a:cxnLst/>
            <a:rect l="l" t="t" r="r" b="b"/>
            <a:pathLst>
              <a:path w="1354455" h="371475">
                <a:moveTo>
                  <a:pt x="0" y="0"/>
                </a:moveTo>
                <a:lnTo>
                  <a:pt x="1354137" y="0"/>
                </a:lnTo>
                <a:lnTo>
                  <a:pt x="1354137" y="371475"/>
                </a:lnTo>
                <a:lnTo>
                  <a:pt x="0" y="371475"/>
                </a:lnTo>
                <a:lnTo>
                  <a:pt x="0" y="0"/>
                </a:lnTo>
                <a:close/>
              </a:path>
            </a:pathLst>
          </a:custGeom>
          <a:solidFill>
            <a:srgbClr val="FFFFFF"/>
          </a:solidFill>
        </p:spPr>
        <p:txBody>
          <a:bodyPr wrap="square" lIns="0" tIns="0" rIns="0" bIns="0" rtlCol="0"/>
          <a:lstStyle/>
          <a:p>
            <a:endParaRPr/>
          </a:p>
        </p:txBody>
      </p:sp>
      <p:sp>
        <p:nvSpPr>
          <p:cNvPr id="10" name="object 10"/>
          <p:cNvSpPr txBox="1"/>
          <p:nvPr/>
        </p:nvSpPr>
        <p:spPr>
          <a:xfrm>
            <a:off x="404936" y="6072528"/>
            <a:ext cx="8347417" cy="507831"/>
          </a:xfrm>
          <a:prstGeom prst="rect">
            <a:avLst/>
          </a:prstGeom>
        </p:spPr>
        <p:txBody>
          <a:bodyPr vert="horz" wrap="square" lIns="0" tIns="0" rIns="0" bIns="0" rtlCol="0">
            <a:spAutoFit/>
          </a:bodyPr>
          <a:lstStyle/>
          <a:p>
            <a:pPr marL="12700" marR="5080">
              <a:lnSpc>
                <a:spcPct val="100000"/>
              </a:lnSpc>
            </a:pPr>
            <a:r>
              <a:rPr sz="1100" b="1" spc="-105" dirty="0">
                <a:solidFill>
                  <a:srgbClr val="5F5F5F"/>
                </a:solidFill>
                <a:latin typeface="Times New Roman"/>
                <a:cs typeface="Times New Roman"/>
              </a:rPr>
              <a:t>ENER</a:t>
            </a:r>
            <a:r>
              <a:rPr sz="1100" b="1" spc="-100" dirty="0">
                <a:solidFill>
                  <a:srgbClr val="5F5F5F"/>
                </a:solidFill>
                <a:latin typeface="Times New Roman"/>
                <a:cs typeface="Times New Roman"/>
              </a:rPr>
              <a:t>C</a:t>
            </a:r>
            <a:r>
              <a:rPr sz="1100" b="1" spc="-155" dirty="0">
                <a:solidFill>
                  <a:srgbClr val="5F5F5F"/>
                </a:solidFill>
                <a:latin typeface="Times New Roman"/>
                <a:cs typeface="Times New Roman"/>
              </a:rPr>
              <a:t>O</a:t>
            </a:r>
            <a:r>
              <a:rPr sz="1100" b="1" spc="-90" dirty="0">
                <a:solidFill>
                  <a:srgbClr val="5F5F5F"/>
                </a:solidFill>
                <a:latin typeface="Times New Roman"/>
                <a:cs typeface="Times New Roman"/>
              </a:rPr>
              <a:t>N</a:t>
            </a:r>
            <a:r>
              <a:rPr sz="1100" b="1" spc="-20" dirty="0">
                <a:solidFill>
                  <a:srgbClr val="5F5F5F"/>
                </a:solidFill>
                <a:latin typeface="Times New Roman"/>
                <a:cs typeface="Times New Roman"/>
              </a:rPr>
              <a:t> </a:t>
            </a:r>
            <a:r>
              <a:rPr sz="1100" b="1" spc="-5" dirty="0">
                <a:solidFill>
                  <a:srgbClr val="5F5F5F"/>
                </a:solidFill>
                <a:latin typeface="Times New Roman"/>
                <a:cs typeface="Times New Roman"/>
              </a:rPr>
              <a:t>P</a:t>
            </a:r>
            <a:r>
              <a:rPr sz="1100" b="1" spc="40" dirty="0">
                <a:solidFill>
                  <a:srgbClr val="5F5F5F"/>
                </a:solidFill>
                <a:latin typeface="Times New Roman"/>
                <a:cs typeface="Times New Roman"/>
              </a:rPr>
              <a:t>á</a:t>
            </a:r>
            <a:r>
              <a:rPr sz="1100" b="1" spc="90" dirty="0">
                <a:solidFill>
                  <a:srgbClr val="5F5F5F"/>
                </a:solidFill>
                <a:latin typeface="Times New Roman"/>
                <a:cs typeface="Times New Roman"/>
              </a:rPr>
              <a:t>s</a:t>
            </a:r>
            <a:r>
              <a:rPr sz="1100" b="1" spc="-10" dirty="0">
                <a:solidFill>
                  <a:srgbClr val="5F5F5F"/>
                </a:solidFill>
                <a:latin typeface="Times New Roman"/>
                <a:cs typeface="Times New Roman"/>
              </a:rPr>
              <a:t> </a:t>
            </a:r>
            <a:r>
              <a:rPr sz="1100" b="1" spc="-20" dirty="0">
                <a:solidFill>
                  <a:srgbClr val="5F5F5F"/>
                </a:solidFill>
                <a:latin typeface="Times New Roman"/>
                <a:cs typeface="Times New Roman"/>
              </a:rPr>
              <a:t>d</a:t>
            </a:r>
            <a:r>
              <a:rPr sz="1100" b="1" spc="95" dirty="0">
                <a:solidFill>
                  <a:srgbClr val="5F5F5F"/>
                </a:solidFill>
                <a:latin typeface="Times New Roman"/>
                <a:cs typeface="Times New Roman"/>
              </a:rPr>
              <a:t>e</a:t>
            </a:r>
            <a:r>
              <a:rPr sz="1100" b="1" spc="-15" dirty="0">
                <a:solidFill>
                  <a:srgbClr val="5F5F5F"/>
                </a:solidFill>
                <a:latin typeface="Times New Roman"/>
                <a:cs typeface="Times New Roman"/>
              </a:rPr>
              <a:t> </a:t>
            </a:r>
            <a:r>
              <a:rPr sz="1100" b="1" spc="-35" dirty="0">
                <a:solidFill>
                  <a:srgbClr val="5F5F5F"/>
                </a:solidFill>
                <a:latin typeface="Times New Roman"/>
                <a:cs typeface="Times New Roman"/>
              </a:rPr>
              <a:t>R</a:t>
            </a:r>
            <a:r>
              <a:rPr sz="1100" b="1" spc="-25" dirty="0">
                <a:solidFill>
                  <a:srgbClr val="5F5F5F"/>
                </a:solidFill>
                <a:latin typeface="Times New Roman"/>
                <a:cs typeface="Times New Roman"/>
              </a:rPr>
              <a:t>o</a:t>
            </a:r>
            <a:r>
              <a:rPr sz="1100" b="1" spc="10" dirty="0">
                <a:solidFill>
                  <a:srgbClr val="5F5F5F"/>
                </a:solidFill>
                <a:latin typeface="Times New Roman"/>
                <a:cs typeface="Times New Roman"/>
              </a:rPr>
              <a:t>t</a:t>
            </a:r>
            <a:r>
              <a:rPr sz="1100" b="1" spc="30" dirty="0">
                <a:solidFill>
                  <a:srgbClr val="5F5F5F"/>
                </a:solidFill>
                <a:latin typeface="Times New Roman"/>
                <a:cs typeface="Times New Roman"/>
              </a:rPr>
              <a:t>o</a:t>
            </a:r>
            <a:r>
              <a:rPr sz="1100" b="1" spc="-110" dirty="0">
                <a:solidFill>
                  <a:srgbClr val="5F5F5F"/>
                </a:solidFill>
                <a:latin typeface="Times New Roman"/>
                <a:cs typeface="Times New Roman"/>
              </a:rPr>
              <a:t>r</a:t>
            </a:r>
            <a:r>
              <a:rPr sz="1100" b="1" dirty="0">
                <a:solidFill>
                  <a:srgbClr val="5F5F5F"/>
                </a:solidFill>
                <a:latin typeface="Times New Roman"/>
                <a:cs typeface="Times New Roman"/>
              </a:rPr>
              <a:t> </a:t>
            </a:r>
            <a:r>
              <a:rPr sz="1100" b="1" spc="-50" dirty="0">
                <a:solidFill>
                  <a:srgbClr val="5F5F5F"/>
                </a:solidFill>
                <a:latin typeface="Times New Roman"/>
                <a:cs typeface="Times New Roman"/>
              </a:rPr>
              <a:t>(</a:t>
            </a:r>
            <a:r>
              <a:rPr sz="1100" b="1" spc="90" dirty="0">
                <a:solidFill>
                  <a:srgbClr val="5F5F5F"/>
                </a:solidFill>
                <a:latin typeface="Times New Roman"/>
                <a:cs typeface="Times New Roman"/>
              </a:rPr>
              <a:t>1</a:t>
            </a:r>
            <a:r>
              <a:rPr sz="1100" b="1" spc="5" dirty="0">
                <a:solidFill>
                  <a:srgbClr val="5F5F5F"/>
                </a:solidFill>
                <a:latin typeface="Times New Roman"/>
                <a:cs typeface="Times New Roman"/>
              </a:rPr>
              <a:t>,</a:t>
            </a:r>
            <a:r>
              <a:rPr sz="1100" b="1" spc="15" dirty="0">
                <a:solidFill>
                  <a:srgbClr val="5F5F5F"/>
                </a:solidFill>
                <a:latin typeface="Times New Roman"/>
                <a:cs typeface="Times New Roman"/>
              </a:rPr>
              <a:t> </a:t>
            </a:r>
            <a:r>
              <a:rPr sz="1100" b="1" spc="90" dirty="0">
                <a:solidFill>
                  <a:srgbClr val="5F5F5F"/>
                </a:solidFill>
                <a:latin typeface="Times New Roman"/>
                <a:cs typeface="Times New Roman"/>
              </a:rPr>
              <a:t>12</a:t>
            </a:r>
            <a:r>
              <a:rPr sz="1100" b="1" spc="5" dirty="0">
                <a:solidFill>
                  <a:srgbClr val="5F5F5F"/>
                </a:solidFill>
                <a:latin typeface="Times New Roman"/>
                <a:cs typeface="Times New Roman"/>
              </a:rPr>
              <a:t>, </a:t>
            </a:r>
            <a:r>
              <a:rPr sz="1100" b="1" spc="90" dirty="0">
                <a:solidFill>
                  <a:srgbClr val="5F5F5F"/>
                </a:solidFill>
                <a:latin typeface="Times New Roman"/>
                <a:cs typeface="Times New Roman"/>
              </a:rPr>
              <a:t>13</a:t>
            </a:r>
            <a:r>
              <a:rPr sz="1100" b="1" spc="-45"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90"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120" dirty="0">
                <a:solidFill>
                  <a:srgbClr val="5F5F5F"/>
                </a:solidFill>
                <a:latin typeface="Times New Roman"/>
                <a:cs typeface="Times New Roman"/>
              </a:rPr>
              <a:t>E</a:t>
            </a:r>
            <a:r>
              <a:rPr sz="1100" b="1" spc="-100" dirty="0">
                <a:solidFill>
                  <a:srgbClr val="5F5F5F"/>
                </a:solidFill>
                <a:latin typeface="Times New Roman"/>
                <a:cs typeface="Times New Roman"/>
              </a:rPr>
              <a:t>N</a:t>
            </a:r>
            <a:r>
              <a:rPr sz="1100" b="1" spc="-120" dirty="0">
                <a:solidFill>
                  <a:srgbClr val="5F5F5F"/>
                </a:solidFill>
                <a:latin typeface="Times New Roman"/>
                <a:cs typeface="Times New Roman"/>
              </a:rPr>
              <a:t>E</a:t>
            </a:r>
            <a:r>
              <a:rPr sz="1100" b="1" spc="-85" dirty="0">
                <a:solidFill>
                  <a:srgbClr val="5F5F5F"/>
                </a:solidFill>
                <a:latin typeface="Times New Roman"/>
                <a:cs typeface="Times New Roman"/>
              </a:rPr>
              <a:t>R</a:t>
            </a:r>
            <a:r>
              <a:rPr sz="1100" b="1" spc="-105" dirty="0">
                <a:solidFill>
                  <a:srgbClr val="5F5F5F"/>
                </a:solidFill>
                <a:latin typeface="Times New Roman"/>
                <a:cs typeface="Times New Roman"/>
              </a:rPr>
              <a:t>C</a:t>
            </a:r>
            <a:r>
              <a:rPr sz="1100" b="1" spc="-155" dirty="0">
                <a:solidFill>
                  <a:srgbClr val="5F5F5F"/>
                </a:solidFill>
                <a:latin typeface="Times New Roman"/>
                <a:cs typeface="Times New Roman"/>
              </a:rPr>
              <a:t>O</a:t>
            </a:r>
            <a:r>
              <a:rPr sz="1100" b="1" spc="-90" dirty="0">
                <a:solidFill>
                  <a:srgbClr val="5F5F5F"/>
                </a:solidFill>
                <a:latin typeface="Times New Roman"/>
                <a:cs typeface="Times New Roman"/>
              </a:rPr>
              <a:t>N</a:t>
            </a:r>
            <a:r>
              <a:rPr sz="1100" b="1" spc="-5" dirty="0">
                <a:solidFill>
                  <a:srgbClr val="5F5F5F"/>
                </a:solidFill>
                <a:latin typeface="Times New Roman"/>
                <a:cs typeface="Times New Roman"/>
              </a:rPr>
              <a:t> </a:t>
            </a:r>
            <a:r>
              <a:rPr sz="1100" b="1" spc="-204" dirty="0">
                <a:solidFill>
                  <a:srgbClr val="5F5F5F"/>
                </a:solidFill>
                <a:latin typeface="Times New Roman"/>
                <a:cs typeface="Times New Roman"/>
              </a:rPr>
              <a:t>T</a:t>
            </a:r>
            <a:r>
              <a:rPr sz="1100" b="1" spc="30" dirty="0">
                <a:solidFill>
                  <a:srgbClr val="5F5F5F"/>
                </a:solidFill>
                <a:latin typeface="Times New Roman"/>
                <a:cs typeface="Times New Roman"/>
              </a:rPr>
              <a:t>o</a:t>
            </a:r>
            <a:r>
              <a:rPr sz="1100" b="1" spc="-40" dirty="0">
                <a:solidFill>
                  <a:srgbClr val="5F5F5F"/>
                </a:solidFill>
                <a:latin typeface="Times New Roman"/>
                <a:cs typeface="Times New Roman"/>
              </a:rPr>
              <a:t>rr</a:t>
            </a:r>
            <a:r>
              <a:rPr sz="1100" b="1" spc="-45" dirty="0">
                <a:solidFill>
                  <a:srgbClr val="5F5F5F"/>
                </a:solidFill>
                <a:latin typeface="Times New Roman"/>
                <a:cs typeface="Times New Roman"/>
              </a:rPr>
              <a:t>e</a:t>
            </a:r>
            <a:r>
              <a:rPr sz="1100" b="1" spc="90" dirty="0">
                <a:solidFill>
                  <a:srgbClr val="5F5F5F"/>
                </a:solidFill>
                <a:latin typeface="Times New Roman"/>
                <a:cs typeface="Times New Roman"/>
              </a:rPr>
              <a:t>s</a:t>
            </a:r>
            <a:r>
              <a:rPr sz="1100" b="1" spc="5" dirty="0">
                <a:solidFill>
                  <a:srgbClr val="5F5F5F"/>
                </a:solidFill>
                <a:latin typeface="Times New Roman"/>
                <a:cs typeface="Times New Roman"/>
              </a:rPr>
              <a:t> </a:t>
            </a:r>
            <a:r>
              <a:rPr sz="1100" b="1" spc="-20" dirty="0">
                <a:solidFill>
                  <a:srgbClr val="5F5F5F"/>
                </a:solidFill>
                <a:latin typeface="Times New Roman"/>
                <a:cs typeface="Times New Roman"/>
              </a:rPr>
              <a:t>d</a:t>
            </a:r>
            <a:r>
              <a:rPr sz="1100" b="1" spc="95" dirty="0">
                <a:solidFill>
                  <a:srgbClr val="5F5F5F"/>
                </a:solidFill>
                <a:latin typeface="Times New Roman"/>
                <a:cs typeface="Times New Roman"/>
              </a:rPr>
              <a:t>e</a:t>
            </a:r>
            <a:r>
              <a:rPr sz="1100" b="1" spc="-15" dirty="0">
                <a:solidFill>
                  <a:srgbClr val="5F5F5F"/>
                </a:solidFill>
                <a:latin typeface="Times New Roman"/>
                <a:cs typeface="Times New Roman"/>
              </a:rPr>
              <a:t> </a:t>
            </a:r>
            <a:r>
              <a:rPr sz="1100" b="1" spc="50" dirty="0">
                <a:solidFill>
                  <a:srgbClr val="5F5F5F"/>
                </a:solidFill>
                <a:latin typeface="Times New Roman"/>
                <a:cs typeface="Times New Roman"/>
              </a:rPr>
              <a:t>B</a:t>
            </a:r>
            <a:r>
              <a:rPr sz="1100" b="1" spc="25" dirty="0">
                <a:solidFill>
                  <a:srgbClr val="5F5F5F"/>
                </a:solidFill>
                <a:latin typeface="Times New Roman"/>
                <a:cs typeface="Times New Roman"/>
              </a:rPr>
              <a:t>e</a:t>
            </a:r>
            <a:r>
              <a:rPr sz="1100" b="1" spc="10" dirty="0">
                <a:solidFill>
                  <a:srgbClr val="5F5F5F"/>
                </a:solidFill>
                <a:latin typeface="Times New Roman"/>
                <a:cs typeface="Times New Roman"/>
              </a:rPr>
              <a:t>t</a:t>
            </a:r>
            <a:r>
              <a:rPr sz="1100" b="1" spc="40" dirty="0">
                <a:solidFill>
                  <a:srgbClr val="5F5F5F"/>
                </a:solidFill>
                <a:latin typeface="Times New Roman"/>
                <a:cs typeface="Times New Roman"/>
              </a:rPr>
              <a:t>ão</a:t>
            </a:r>
            <a:r>
              <a:rPr sz="1100" b="1" spc="-15" dirty="0">
                <a:solidFill>
                  <a:srgbClr val="5F5F5F"/>
                </a:solidFill>
                <a:latin typeface="Times New Roman"/>
                <a:cs typeface="Times New Roman"/>
              </a:rPr>
              <a:t> </a:t>
            </a:r>
            <a:r>
              <a:rPr sz="1100" b="1" spc="-50" dirty="0">
                <a:solidFill>
                  <a:srgbClr val="5F5F5F"/>
                </a:solidFill>
                <a:latin typeface="Times New Roman"/>
                <a:cs typeface="Times New Roman"/>
              </a:rPr>
              <a:t>(</a:t>
            </a:r>
            <a:r>
              <a:rPr sz="1100" b="1" spc="45" dirty="0">
                <a:solidFill>
                  <a:srgbClr val="5F5F5F"/>
                </a:solidFill>
                <a:latin typeface="Times New Roman"/>
                <a:cs typeface="Times New Roman"/>
              </a:rPr>
              <a:t>5,</a:t>
            </a:r>
            <a:r>
              <a:rPr sz="1100" b="1" spc="5" dirty="0">
                <a:solidFill>
                  <a:srgbClr val="5F5F5F"/>
                </a:solidFill>
                <a:latin typeface="Times New Roman"/>
                <a:cs typeface="Times New Roman"/>
              </a:rPr>
              <a:t> </a:t>
            </a:r>
            <a:r>
              <a:rPr sz="1100" b="1" spc="45" dirty="0">
                <a:solidFill>
                  <a:srgbClr val="5F5F5F"/>
                </a:solidFill>
                <a:latin typeface="Times New Roman"/>
                <a:cs typeface="Times New Roman"/>
              </a:rPr>
              <a:t>7,</a:t>
            </a:r>
            <a:r>
              <a:rPr sz="1100" b="1" spc="15" dirty="0">
                <a:solidFill>
                  <a:srgbClr val="5F5F5F"/>
                </a:solidFill>
                <a:latin typeface="Times New Roman"/>
                <a:cs typeface="Times New Roman"/>
              </a:rPr>
              <a:t> </a:t>
            </a:r>
            <a:r>
              <a:rPr sz="1100" b="1" spc="25" dirty="0">
                <a:solidFill>
                  <a:srgbClr val="5F5F5F"/>
                </a:solidFill>
                <a:latin typeface="Times New Roman"/>
                <a:cs typeface="Times New Roman"/>
              </a:rPr>
              <a:t>9)</a:t>
            </a:r>
            <a:r>
              <a:rPr sz="1100" b="1" dirty="0">
                <a:solidFill>
                  <a:srgbClr val="5F5F5F"/>
                </a:solidFill>
                <a:latin typeface="Times New Roman"/>
                <a:cs typeface="Times New Roman"/>
              </a:rPr>
              <a:t> </a:t>
            </a:r>
            <a:r>
              <a:rPr sz="1100" b="1" spc="90"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105" dirty="0">
                <a:solidFill>
                  <a:srgbClr val="5F5F5F"/>
                </a:solidFill>
                <a:latin typeface="Times New Roman"/>
                <a:cs typeface="Times New Roman"/>
              </a:rPr>
              <a:t>ENER</a:t>
            </a:r>
            <a:r>
              <a:rPr sz="1100" b="1" spc="-100" dirty="0">
                <a:solidFill>
                  <a:srgbClr val="5F5F5F"/>
                </a:solidFill>
                <a:latin typeface="Times New Roman"/>
                <a:cs typeface="Times New Roman"/>
              </a:rPr>
              <a:t>C</a:t>
            </a:r>
            <a:r>
              <a:rPr sz="1100" b="1" spc="-155" dirty="0">
                <a:solidFill>
                  <a:srgbClr val="5F5F5F"/>
                </a:solidFill>
                <a:latin typeface="Times New Roman"/>
                <a:cs typeface="Times New Roman"/>
              </a:rPr>
              <a:t>O</a:t>
            </a:r>
            <a:r>
              <a:rPr sz="1100" b="1" spc="-90" dirty="0">
                <a:solidFill>
                  <a:srgbClr val="5F5F5F"/>
                </a:solidFill>
                <a:latin typeface="Times New Roman"/>
                <a:cs typeface="Times New Roman"/>
              </a:rPr>
              <a:t>N</a:t>
            </a:r>
            <a:r>
              <a:rPr sz="1100" b="1" spc="-5" dirty="0">
                <a:solidFill>
                  <a:srgbClr val="5F5F5F"/>
                </a:solidFill>
                <a:latin typeface="Times New Roman"/>
                <a:cs typeface="Times New Roman"/>
              </a:rPr>
              <a:t> </a:t>
            </a:r>
            <a:r>
              <a:rPr sz="1100" b="1" spc="-160" dirty="0">
                <a:solidFill>
                  <a:srgbClr val="5F5F5F"/>
                </a:solidFill>
                <a:latin typeface="Times New Roman"/>
                <a:cs typeface="Times New Roman"/>
              </a:rPr>
              <a:t>G</a:t>
            </a:r>
            <a:r>
              <a:rPr sz="1100" b="1" spc="90" dirty="0">
                <a:solidFill>
                  <a:srgbClr val="5F5F5F"/>
                </a:solidFill>
                <a:latin typeface="Times New Roman"/>
                <a:cs typeface="Times New Roman"/>
              </a:rPr>
              <a:t>e</a:t>
            </a:r>
            <a:r>
              <a:rPr sz="1100" b="1" spc="-110" dirty="0">
                <a:solidFill>
                  <a:srgbClr val="5F5F5F"/>
                </a:solidFill>
                <a:latin typeface="Times New Roman"/>
                <a:cs typeface="Times New Roman"/>
              </a:rPr>
              <a:t>r</a:t>
            </a:r>
            <a:r>
              <a:rPr sz="1100" b="1" spc="40" dirty="0">
                <a:solidFill>
                  <a:srgbClr val="5F5F5F"/>
                </a:solidFill>
                <a:latin typeface="Times New Roman"/>
                <a:cs typeface="Times New Roman"/>
              </a:rPr>
              <a:t>a</a:t>
            </a:r>
            <a:r>
              <a:rPr sz="1100" b="1" spc="-20" dirty="0">
                <a:solidFill>
                  <a:srgbClr val="5F5F5F"/>
                </a:solidFill>
                <a:latin typeface="Times New Roman"/>
                <a:cs typeface="Times New Roman"/>
              </a:rPr>
              <a:t>d</a:t>
            </a:r>
            <a:r>
              <a:rPr sz="1100" b="1" spc="30" dirty="0">
                <a:solidFill>
                  <a:srgbClr val="5F5F5F"/>
                </a:solidFill>
                <a:latin typeface="Times New Roman"/>
                <a:cs typeface="Times New Roman"/>
              </a:rPr>
              <a:t>o</a:t>
            </a:r>
            <a:r>
              <a:rPr sz="1100" b="1" spc="-110" dirty="0">
                <a:solidFill>
                  <a:srgbClr val="5F5F5F"/>
                </a:solidFill>
                <a:latin typeface="Times New Roman"/>
                <a:cs typeface="Times New Roman"/>
              </a:rPr>
              <a:t>r</a:t>
            </a:r>
            <a:r>
              <a:rPr sz="1100" b="1" spc="90" dirty="0">
                <a:solidFill>
                  <a:srgbClr val="5F5F5F"/>
                </a:solidFill>
                <a:latin typeface="Times New Roman"/>
                <a:cs typeface="Times New Roman"/>
              </a:rPr>
              <a:t>es</a:t>
            </a:r>
            <a:r>
              <a:rPr sz="1100" b="1" spc="-10" dirty="0">
                <a:solidFill>
                  <a:srgbClr val="5F5F5F"/>
                </a:solidFill>
                <a:latin typeface="Times New Roman"/>
                <a:cs typeface="Times New Roman"/>
              </a:rPr>
              <a:t> </a:t>
            </a:r>
            <a:r>
              <a:rPr sz="1100" b="1" spc="-5" dirty="0">
                <a:solidFill>
                  <a:srgbClr val="5F5F5F"/>
                </a:solidFill>
                <a:latin typeface="Times New Roman"/>
                <a:cs typeface="Times New Roman"/>
              </a:rPr>
              <a:t>Sín</a:t>
            </a:r>
            <a:r>
              <a:rPr sz="1100" b="1" spc="65" dirty="0">
                <a:solidFill>
                  <a:srgbClr val="5F5F5F"/>
                </a:solidFill>
                <a:latin typeface="Times New Roman"/>
                <a:cs typeface="Times New Roman"/>
              </a:rPr>
              <a:t>c</a:t>
            </a:r>
            <a:r>
              <a:rPr sz="1100" b="1" spc="-110" dirty="0">
                <a:solidFill>
                  <a:srgbClr val="5F5F5F"/>
                </a:solidFill>
                <a:latin typeface="Times New Roman"/>
                <a:cs typeface="Times New Roman"/>
              </a:rPr>
              <a:t>r</a:t>
            </a:r>
            <a:r>
              <a:rPr sz="1100" b="1" spc="30" dirty="0">
                <a:solidFill>
                  <a:srgbClr val="5F5F5F"/>
                </a:solidFill>
                <a:latin typeface="Times New Roman"/>
                <a:cs typeface="Times New Roman"/>
              </a:rPr>
              <a:t>o</a:t>
            </a:r>
            <a:r>
              <a:rPr sz="1100" b="1" spc="-5" dirty="0">
                <a:solidFill>
                  <a:srgbClr val="5F5F5F"/>
                </a:solidFill>
                <a:latin typeface="Times New Roman"/>
                <a:cs typeface="Times New Roman"/>
              </a:rPr>
              <a:t>n</a:t>
            </a:r>
            <a:r>
              <a:rPr sz="1100" b="1" spc="30" dirty="0">
                <a:solidFill>
                  <a:srgbClr val="5F5F5F"/>
                </a:solidFill>
                <a:latin typeface="Times New Roman"/>
                <a:cs typeface="Times New Roman"/>
              </a:rPr>
              <a:t>o</a:t>
            </a:r>
            <a:r>
              <a:rPr sz="1100" b="1" spc="90" dirty="0">
                <a:solidFill>
                  <a:srgbClr val="5F5F5F"/>
                </a:solidFill>
                <a:latin typeface="Times New Roman"/>
                <a:cs typeface="Times New Roman"/>
              </a:rPr>
              <a:t>s</a:t>
            </a:r>
            <a:r>
              <a:rPr sz="1100" b="1" spc="-20" dirty="0">
                <a:solidFill>
                  <a:srgbClr val="5F5F5F"/>
                </a:solidFill>
                <a:latin typeface="Times New Roman"/>
                <a:cs typeface="Times New Roman"/>
              </a:rPr>
              <a:t> </a:t>
            </a:r>
            <a:r>
              <a:rPr sz="1100" b="1" spc="-50" dirty="0">
                <a:solidFill>
                  <a:srgbClr val="5F5F5F"/>
                </a:solidFill>
                <a:latin typeface="Times New Roman"/>
                <a:cs typeface="Times New Roman"/>
              </a:rPr>
              <a:t>(</a:t>
            </a:r>
            <a:r>
              <a:rPr sz="1100" b="1" spc="90" dirty="0">
                <a:solidFill>
                  <a:srgbClr val="5F5F5F"/>
                </a:solidFill>
                <a:latin typeface="Times New Roman"/>
                <a:cs typeface="Times New Roman"/>
              </a:rPr>
              <a:t>10</a:t>
            </a:r>
            <a:r>
              <a:rPr sz="1100" b="1" spc="-45"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90"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50" dirty="0">
                <a:solidFill>
                  <a:srgbClr val="5F5F5F"/>
                </a:solidFill>
                <a:latin typeface="Times New Roman"/>
                <a:cs typeface="Times New Roman"/>
              </a:rPr>
              <a:t>S</a:t>
            </a:r>
            <a:r>
              <a:rPr sz="1100" b="1" spc="-60" dirty="0">
                <a:solidFill>
                  <a:srgbClr val="5F5F5F"/>
                </a:solidFill>
                <a:latin typeface="Times New Roman"/>
                <a:cs typeface="Times New Roman"/>
              </a:rPr>
              <a:t>A</a:t>
            </a:r>
            <a:r>
              <a:rPr sz="1100" b="1" spc="-140" dirty="0">
                <a:solidFill>
                  <a:srgbClr val="5F5F5F"/>
                </a:solidFill>
                <a:latin typeface="Times New Roman"/>
                <a:cs typeface="Times New Roman"/>
              </a:rPr>
              <a:t>ER</a:t>
            </a:r>
            <a:r>
              <a:rPr sz="1100" b="1" spc="-130" dirty="0">
                <a:solidFill>
                  <a:srgbClr val="5F5F5F"/>
                </a:solidFill>
                <a:latin typeface="Times New Roman"/>
                <a:cs typeface="Times New Roman"/>
              </a:rPr>
              <a:t>TEX</a:t>
            </a:r>
            <a:r>
              <a:rPr sz="1100" b="1" spc="-5" dirty="0">
                <a:solidFill>
                  <a:srgbClr val="5F5F5F"/>
                </a:solidFill>
                <a:latin typeface="Times New Roman"/>
                <a:cs typeface="Times New Roman"/>
              </a:rPr>
              <a:t> </a:t>
            </a:r>
            <a:r>
              <a:rPr sz="1100" b="1" spc="-70" dirty="0">
                <a:solidFill>
                  <a:srgbClr val="5F5F5F"/>
                </a:solidFill>
                <a:latin typeface="Times New Roman"/>
                <a:cs typeface="Times New Roman"/>
              </a:rPr>
              <a:t>F</a:t>
            </a:r>
            <a:r>
              <a:rPr sz="1100" b="1" spc="-25" dirty="0">
                <a:solidFill>
                  <a:srgbClr val="5F5F5F"/>
                </a:solidFill>
                <a:latin typeface="Times New Roman"/>
                <a:cs typeface="Times New Roman"/>
              </a:rPr>
              <a:t>i</a:t>
            </a:r>
            <a:r>
              <a:rPr sz="1100" b="1" spc="-20" dirty="0">
                <a:solidFill>
                  <a:srgbClr val="5F5F5F"/>
                </a:solidFill>
                <a:latin typeface="Times New Roman"/>
                <a:cs typeface="Times New Roman"/>
              </a:rPr>
              <a:t>b</a:t>
            </a:r>
            <a:r>
              <a:rPr sz="1100" b="1" spc="-110" dirty="0">
                <a:solidFill>
                  <a:srgbClr val="5F5F5F"/>
                </a:solidFill>
                <a:latin typeface="Times New Roman"/>
                <a:cs typeface="Times New Roman"/>
              </a:rPr>
              <a:t>r</a:t>
            </a:r>
            <a:r>
              <a:rPr sz="1100" b="1" spc="40" dirty="0">
                <a:solidFill>
                  <a:srgbClr val="5F5F5F"/>
                </a:solidFill>
                <a:latin typeface="Times New Roman"/>
                <a:cs typeface="Times New Roman"/>
              </a:rPr>
              <a:t>a</a:t>
            </a:r>
            <a:r>
              <a:rPr sz="1100" b="1" dirty="0">
                <a:solidFill>
                  <a:srgbClr val="5F5F5F"/>
                </a:solidFill>
                <a:latin typeface="Times New Roman"/>
                <a:cs typeface="Times New Roman"/>
              </a:rPr>
              <a:t> </a:t>
            </a:r>
            <a:r>
              <a:rPr sz="1100" b="1" spc="-20" dirty="0">
                <a:solidFill>
                  <a:srgbClr val="5F5F5F"/>
                </a:solidFill>
                <a:latin typeface="Times New Roman"/>
                <a:cs typeface="Times New Roman"/>
              </a:rPr>
              <a:t>d</a:t>
            </a:r>
            <a:r>
              <a:rPr sz="1100" b="1" spc="95" dirty="0">
                <a:solidFill>
                  <a:srgbClr val="5F5F5F"/>
                </a:solidFill>
                <a:latin typeface="Times New Roman"/>
                <a:cs typeface="Times New Roman"/>
              </a:rPr>
              <a:t>e</a:t>
            </a:r>
            <a:r>
              <a:rPr sz="1100" b="1" spc="-15" dirty="0">
                <a:solidFill>
                  <a:srgbClr val="5F5F5F"/>
                </a:solidFill>
                <a:latin typeface="Times New Roman"/>
                <a:cs typeface="Times New Roman"/>
              </a:rPr>
              <a:t> </a:t>
            </a:r>
            <a:r>
              <a:rPr sz="1100" b="1" spc="-190" dirty="0">
                <a:solidFill>
                  <a:srgbClr val="5F5F5F"/>
                </a:solidFill>
                <a:latin typeface="Times New Roman"/>
                <a:cs typeface="Times New Roman"/>
              </a:rPr>
              <a:t>V</a:t>
            </a:r>
            <a:r>
              <a:rPr sz="1100" b="1" spc="-25" dirty="0">
                <a:solidFill>
                  <a:srgbClr val="5F5F5F"/>
                </a:solidFill>
                <a:latin typeface="Times New Roman"/>
                <a:cs typeface="Times New Roman"/>
              </a:rPr>
              <a:t>i</a:t>
            </a:r>
            <a:r>
              <a:rPr sz="1100" b="1" spc="-20" dirty="0">
                <a:solidFill>
                  <a:srgbClr val="5F5F5F"/>
                </a:solidFill>
                <a:latin typeface="Times New Roman"/>
                <a:cs typeface="Times New Roman"/>
              </a:rPr>
              <a:t>d</a:t>
            </a:r>
            <a:r>
              <a:rPr sz="1100" b="1" spc="-110" dirty="0">
                <a:solidFill>
                  <a:srgbClr val="5F5F5F"/>
                </a:solidFill>
                <a:latin typeface="Times New Roman"/>
                <a:cs typeface="Times New Roman"/>
              </a:rPr>
              <a:t>r</a:t>
            </a:r>
            <a:r>
              <a:rPr sz="1100" b="1" spc="35" dirty="0">
                <a:solidFill>
                  <a:srgbClr val="5F5F5F"/>
                </a:solidFill>
                <a:latin typeface="Times New Roman"/>
                <a:cs typeface="Times New Roman"/>
              </a:rPr>
              <a:t>o</a:t>
            </a:r>
            <a:r>
              <a:rPr sz="1100" b="1" spc="-15" dirty="0">
                <a:solidFill>
                  <a:srgbClr val="5F5F5F"/>
                </a:solidFill>
                <a:latin typeface="Times New Roman"/>
                <a:cs typeface="Times New Roman"/>
              </a:rPr>
              <a:t> </a:t>
            </a:r>
            <a:r>
              <a:rPr sz="1100" b="1" spc="15" dirty="0">
                <a:solidFill>
                  <a:srgbClr val="5F5F5F"/>
                </a:solidFill>
                <a:latin typeface="Times New Roman"/>
                <a:cs typeface="Times New Roman"/>
              </a:rPr>
              <a:t>(</a:t>
            </a:r>
            <a:r>
              <a:rPr sz="1100" b="1" spc="30" dirty="0">
                <a:solidFill>
                  <a:srgbClr val="5F5F5F"/>
                </a:solidFill>
                <a:latin typeface="Times New Roman"/>
                <a:cs typeface="Times New Roman"/>
              </a:rPr>
              <a:t>1</a:t>
            </a:r>
            <a:r>
              <a:rPr sz="1100" b="1" spc="90" dirty="0">
                <a:solidFill>
                  <a:srgbClr val="5F5F5F"/>
                </a:solidFill>
                <a:latin typeface="Times New Roman"/>
                <a:cs typeface="Times New Roman"/>
              </a:rPr>
              <a:t>1</a:t>
            </a:r>
            <a:r>
              <a:rPr sz="1100" b="1" spc="-45" dirty="0">
                <a:solidFill>
                  <a:srgbClr val="5F5F5F"/>
                </a:solidFill>
                <a:latin typeface="Times New Roman"/>
                <a:cs typeface="Times New Roman"/>
              </a:rPr>
              <a:t>)</a:t>
            </a:r>
            <a:r>
              <a:rPr sz="1100" b="1" spc="10" dirty="0">
                <a:solidFill>
                  <a:srgbClr val="5F5F5F"/>
                </a:solidFill>
                <a:latin typeface="Times New Roman"/>
                <a:cs typeface="Times New Roman"/>
              </a:rPr>
              <a:t> </a:t>
            </a:r>
            <a:r>
              <a:rPr sz="1100" b="1" spc="90"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60" dirty="0">
                <a:solidFill>
                  <a:srgbClr val="5F5F5F"/>
                </a:solidFill>
                <a:latin typeface="Times New Roman"/>
                <a:cs typeface="Times New Roman"/>
              </a:rPr>
              <a:t>A.</a:t>
            </a:r>
            <a:r>
              <a:rPr sz="1100" b="1" spc="-35" dirty="0">
                <a:solidFill>
                  <a:srgbClr val="5F5F5F"/>
                </a:solidFill>
                <a:latin typeface="Times New Roman"/>
                <a:cs typeface="Times New Roman"/>
              </a:rPr>
              <a:t> </a:t>
            </a:r>
            <a:r>
              <a:rPr sz="1100" b="1" spc="15" dirty="0">
                <a:solidFill>
                  <a:srgbClr val="5F5F5F"/>
                </a:solidFill>
                <a:latin typeface="Times New Roman"/>
                <a:cs typeface="Times New Roman"/>
              </a:rPr>
              <a:t>S</a:t>
            </a:r>
            <a:r>
              <a:rPr sz="1100" b="1" spc="-114" dirty="0">
                <a:solidFill>
                  <a:srgbClr val="5F5F5F"/>
                </a:solidFill>
                <a:latin typeface="Times New Roman"/>
                <a:cs typeface="Times New Roman"/>
              </a:rPr>
              <a:t>I</a:t>
            </a:r>
            <a:r>
              <a:rPr sz="1100" b="1" spc="-190" dirty="0">
                <a:solidFill>
                  <a:srgbClr val="5F5F5F"/>
                </a:solidFill>
                <a:latin typeface="Times New Roman"/>
                <a:cs typeface="Times New Roman"/>
              </a:rPr>
              <a:t>LV</a:t>
            </a:r>
            <a:r>
              <a:rPr sz="1100" b="1" spc="-130" dirty="0">
                <a:solidFill>
                  <a:srgbClr val="5F5F5F"/>
                </a:solidFill>
                <a:latin typeface="Times New Roman"/>
                <a:cs typeface="Times New Roman"/>
              </a:rPr>
              <a:t>A</a:t>
            </a:r>
            <a:r>
              <a:rPr sz="1100" b="1" spc="-35" dirty="0">
                <a:solidFill>
                  <a:srgbClr val="5F5F5F"/>
                </a:solidFill>
                <a:latin typeface="Times New Roman"/>
                <a:cs typeface="Times New Roman"/>
              </a:rPr>
              <a:t> </a:t>
            </a:r>
            <a:r>
              <a:rPr sz="1100" b="1" spc="-100" dirty="0">
                <a:solidFill>
                  <a:srgbClr val="5F5F5F"/>
                </a:solidFill>
                <a:latin typeface="Times New Roman"/>
                <a:cs typeface="Times New Roman"/>
              </a:rPr>
              <a:t>M</a:t>
            </a:r>
            <a:r>
              <a:rPr sz="1100" b="1" spc="-170" dirty="0">
                <a:solidFill>
                  <a:srgbClr val="5F5F5F"/>
                </a:solidFill>
                <a:latin typeface="Times New Roman"/>
                <a:cs typeface="Times New Roman"/>
              </a:rPr>
              <a:t>A</a:t>
            </a:r>
            <a:r>
              <a:rPr sz="1100" b="1" spc="-160" dirty="0">
                <a:solidFill>
                  <a:srgbClr val="5F5F5F"/>
                </a:solidFill>
                <a:latin typeface="Times New Roman"/>
                <a:cs typeface="Times New Roman"/>
              </a:rPr>
              <a:t>T</a:t>
            </a:r>
            <a:r>
              <a:rPr sz="1100" b="1" spc="-155" dirty="0">
                <a:solidFill>
                  <a:srgbClr val="5F5F5F"/>
                </a:solidFill>
                <a:latin typeface="Times New Roman"/>
                <a:cs typeface="Times New Roman"/>
              </a:rPr>
              <a:t>O</a:t>
            </a:r>
            <a:r>
              <a:rPr sz="1100" b="1" spc="20" dirty="0">
                <a:solidFill>
                  <a:srgbClr val="5F5F5F"/>
                </a:solidFill>
                <a:latin typeface="Times New Roman"/>
                <a:cs typeface="Times New Roman"/>
              </a:rPr>
              <a:t>S</a:t>
            </a:r>
            <a:r>
              <a:rPr sz="1100" b="1" spc="-20" dirty="0">
                <a:solidFill>
                  <a:srgbClr val="5F5F5F"/>
                </a:solidFill>
                <a:latin typeface="Times New Roman"/>
                <a:cs typeface="Times New Roman"/>
              </a:rPr>
              <a:t> </a:t>
            </a:r>
            <a:r>
              <a:rPr sz="1100" b="1" spc="-204" dirty="0">
                <a:solidFill>
                  <a:srgbClr val="5F5F5F"/>
                </a:solidFill>
                <a:latin typeface="Times New Roman"/>
                <a:cs typeface="Times New Roman"/>
              </a:rPr>
              <a:t>T</a:t>
            </a:r>
            <a:r>
              <a:rPr sz="1100" b="1" spc="30" dirty="0">
                <a:solidFill>
                  <a:srgbClr val="5F5F5F"/>
                </a:solidFill>
                <a:latin typeface="Times New Roman"/>
                <a:cs typeface="Times New Roman"/>
              </a:rPr>
              <a:t>o</a:t>
            </a:r>
            <a:r>
              <a:rPr sz="1100" b="1" spc="-40" dirty="0">
                <a:solidFill>
                  <a:srgbClr val="5F5F5F"/>
                </a:solidFill>
                <a:latin typeface="Times New Roman"/>
                <a:cs typeface="Times New Roman"/>
              </a:rPr>
              <a:t>rr</a:t>
            </a:r>
            <a:r>
              <a:rPr sz="1100" b="1" spc="-45" dirty="0">
                <a:solidFill>
                  <a:srgbClr val="5F5F5F"/>
                </a:solidFill>
                <a:latin typeface="Times New Roman"/>
                <a:cs typeface="Times New Roman"/>
              </a:rPr>
              <a:t>e</a:t>
            </a:r>
            <a:r>
              <a:rPr sz="1100" b="1" spc="90" dirty="0">
                <a:solidFill>
                  <a:srgbClr val="5F5F5F"/>
                </a:solidFill>
                <a:latin typeface="Times New Roman"/>
                <a:cs typeface="Times New Roman"/>
              </a:rPr>
              <a:t>s</a:t>
            </a:r>
            <a:r>
              <a:rPr sz="1100" b="1" spc="5" dirty="0">
                <a:solidFill>
                  <a:srgbClr val="5F5F5F"/>
                </a:solidFill>
                <a:latin typeface="Times New Roman"/>
                <a:cs typeface="Times New Roman"/>
              </a:rPr>
              <a:t> </a:t>
            </a:r>
            <a:r>
              <a:rPr sz="1100" b="1" spc="-20" dirty="0">
                <a:solidFill>
                  <a:srgbClr val="5F5F5F"/>
                </a:solidFill>
                <a:latin typeface="Times New Roman"/>
                <a:cs typeface="Times New Roman"/>
              </a:rPr>
              <a:t>d</a:t>
            </a:r>
            <a:r>
              <a:rPr sz="1100" b="1" spc="95" dirty="0">
                <a:solidFill>
                  <a:srgbClr val="5F5F5F"/>
                </a:solidFill>
                <a:latin typeface="Times New Roman"/>
                <a:cs typeface="Times New Roman"/>
              </a:rPr>
              <a:t>e</a:t>
            </a:r>
            <a:r>
              <a:rPr sz="1100" b="1" spc="-30" dirty="0">
                <a:solidFill>
                  <a:srgbClr val="5F5F5F"/>
                </a:solidFill>
                <a:latin typeface="Times New Roman"/>
                <a:cs typeface="Times New Roman"/>
              </a:rPr>
              <a:t> </a:t>
            </a:r>
            <a:r>
              <a:rPr sz="1100" b="1" spc="-35" dirty="0">
                <a:solidFill>
                  <a:srgbClr val="5F5F5F"/>
                </a:solidFill>
                <a:latin typeface="Times New Roman"/>
                <a:cs typeface="Times New Roman"/>
              </a:rPr>
              <a:t>A</a:t>
            </a:r>
            <a:r>
              <a:rPr sz="1100" b="1" spc="-25" dirty="0">
                <a:solidFill>
                  <a:srgbClr val="5F5F5F"/>
                </a:solidFill>
                <a:latin typeface="Times New Roman"/>
                <a:cs typeface="Times New Roman"/>
              </a:rPr>
              <a:t>ç</a:t>
            </a:r>
            <a:r>
              <a:rPr sz="1100" b="1" spc="35" dirty="0">
                <a:solidFill>
                  <a:srgbClr val="5F5F5F"/>
                </a:solidFill>
                <a:latin typeface="Times New Roman"/>
                <a:cs typeface="Times New Roman"/>
              </a:rPr>
              <a:t>o</a:t>
            </a:r>
            <a:r>
              <a:rPr sz="1100" b="1" spc="-15" dirty="0">
                <a:solidFill>
                  <a:srgbClr val="5F5F5F"/>
                </a:solidFill>
                <a:latin typeface="Times New Roman"/>
                <a:cs typeface="Times New Roman"/>
              </a:rPr>
              <a:t> </a:t>
            </a:r>
            <a:r>
              <a:rPr sz="1100" b="1" spc="-50" dirty="0">
                <a:solidFill>
                  <a:srgbClr val="5F5F5F"/>
                </a:solidFill>
                <a:latin typeface="Times New Roman"/>
                <a:cs typeface="Times New Roman"/>
              </a:rPr>
              <a:t>(</a:t>
            </a:r>
            <a:r>
              <a:rPr sz="1100" b="1" spc="45" dirty="0">
                <a:solidFill>
                  <a:srgbClr val="5F5F5F"/>
                </a:solidFill>
                <a:latin typeface="Times New Roman"/>
                <a:cs typeface="Times New Roman"/>
              </a:rPr>
              <a:t>3,</a:t>
            </a:r>
            <a:r>
              <a:rPr sz="1100" b="1" spc="15" dirty="0">
                <a:solidFill>
                  <a:srgbClr val="5F5F5F"/>
                </a:solidFill>
                <a:latin typeface="Times New Roman"/>
                <a:cs typeface="Times New Roman"/>
              </a:rPr>
              <a:t> </a:t>
            </a:r>
            <a:r>
              <a:rPr sz="1100" b="1" spc="45" dirty="0">
                <a:solidFill>
                  <a:srgbClr val="5F5F5F"/>
                </a:solidFill>
                <a:latin typeface="Times New Roman"/>
                <a:cs typeface="Times New Roman"/>
              </a:rPr>
              <a:t>6,</a:t>
            </a:r>
            <a:r>
              <a:rPr sz="1100" b="1" spc="5" dirty="0">
                <a:solidFill>
                  <a:srgbClr val="5F5F5F"/>
                </a:solidFill>
                <a:latin typeface="Times New Roman"/>
                <a:cs typeface="Times New Roman"/>
              </a:rPr>
              <a:t> </a:t>
            </a:r>
            <a:r>
              <a:rPr sz="1100" b="1" spc="45" dirty="0">
                <a:solidFill>
                  <a:srgbClr val="5F5F5F"/>
                </a:solidFill>
                <a:latin typeface="Times New Roman"/>
                <a:cs typeface="Times New Roman"/>
              </a:rPr>
              <a:t>15)</a:t>
            </a:r>
            <a:r>
              <a:rPr sz="1100" b="1" dirty="0">
                <a:solidFill>
                  <a:srgbClr val="5F5F5F"/>
                </a:solidFill>
                <a:latin typeface="Times New Roman"/>
                <a:cs typeface="Times New Roman"/>
              </a:rPr>
              <a:t> </a:t>
            </a:r>
            <a:r>
              <a:rPr sz="1100" b="1" spc="90"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15" dirty="0">
                <a:solidFill>
                  <a:srgbClr val="5F5F5F"/>
                </a:solidFill>
                <a:latin typeface="Times New Roman"/>
                <a:cs typeface="Times New Roman"/>
              </a:rPr>
              <a:t>S</a:t>
            </a:r>
            <a:r>
              <a:rPr sz="1100" b="1" spc="-114" dirty="0">
                <a:solidFill>
                  <a:srgbClr val="5F5F5F"/>
                </a:solidFill>
                <a:latin typeface="Times New Roman"/>
                <a:cs typeface="Times New Roman"/>
              </a:rPr>
              <a:t>I</a:t>
            </a:r>
            <a:r>
              <a:rPr sz="1100" b="1" spc="-120" dirty="0">
                <a:solidFill>
                  <a:srgbClr val="5F5F5F"/>
                </a:solidFill>
                <a:latin typeface="Times New Roman"/>
                <a:cs typeface="Times New Roman"/>
              </a:rPr>
              <a:t>E</a:t>
            </a:r>
            <a:r>
              <a:rPr sz="1100" b="1" spc="-100" dirty="0">
                <a:solidFill>
                  <a:srgbClr val="5F5F5F"/>
                </a:solidFill>
                <a:latin typeface="Times New Roman"/>
                <a:cs typeface="Times New Roman"/>
              </a:rPr>
              <a:t>M</a:t>
            </a:r>
            <a:r>
              <a:rPr sz="1100" b="1" spc="-120" dirty="0">
                <a:solidFill>
                  <a:srgbClr val="5F5F5F"/>
                </a:solidFill>
                <a:latin typeface="Times New Roman"/>
                <a:cs typeface="Times New Roman"/>
              </a:rPr>
              <a:t>E</a:t>
            </a:r>
            <a:r>
              <a:rPr sz="1100" b="1" spc="-100" dirty="0">
                <a:solidFill>
                  <a:srgbClr val="5F5F5F"/>
                </a:solidFill>
                <a:latin typeface="Times New Roman"/>
                <a:cs typeface="Times New Roman"/>
              </a:rPr>
              <a:t>N</a:t>
            </a:r>
            <a:r>
              <a:rPr sz="1100" b="1" spc="20" dirty="0">
                <a:solidFill>
                  <a:srgbClr val="5F5F5F"/>
                </a:solidFill>
                <a:latin typeface="Times New Roman"/>
                <a:cs typeface="Times New Roman"/>
              </a:rPr>
              <a:t>S</a:t>
            </a:r>
            <a:r>
              <a:rPr sz="1100" b="1" spc="-5" dirty="0">
                <a:solidFill>
                  <a:srgbClr val="5F5F5F"/>
                </a:solidFill>
                <a:latin typeface="Times New Roman"/>
                <a:cs typeface="Times New Roman"/>
              </a:rPr>
              <a:t> </a:t>
            </a:r>
            <a:r>
              <a:rPr sz="1100" b="1" spc="-204" dirty="0">
                <a:solidFill>
                  <a:srgbClr val="5F5F5F"/>
                </a:solidFill>
                <a:latin typeface="Times New Roman"/>
                <a:cs typeface="Times New Roman"/>
              </a:rPr>
              <a:t>T</a:t>
            </a:r>
            <a:r>
              <a:rPr sz="1100" b="1" spc="-25" dirty="0">
                <a:solidFill>
                  <a:srgbClr val="5F5F5F"/>
                </a:solidFill>
                <a:latin typeface="Times New Roman"/>
                <a:cs typeface="Times New Roman"/>
              </a:rPr>
              <a:t>ra</a:t>
            </a:r>
            <a:r>
              <a:rPr sz="1100" b="1" spc="-20" dirty="0">
                <a:solidFill>
                  <a:srgbClr val="5F5F5F"/>
                </a:solidFill>
                <a:latin typeface="Times New Roman"/>
                <a:cs typeface="Times New Roman"/>
              </a:rPr>
              <a:t>n</a:t>
            </a:r>
            <a:r>
              <a:rPr sz="1100" b="1" spc="95" dirty="0">
                <a:solidFill>
                  <a:srgbClr val="5F5F5F"/>
                </a:solidFill>
                <a:latin typeface="Times New Roman"/>
                <a:cs typeface="Times New Roman"/>
              </a:rPr>
              <a:t>s</a:t>
            </a:r>
            <a:r>
              <a:rPr sz="1100" b="1" spc="-25" dirty="0">
                <a:solidFill>
                  <a:srgbClr val="5F5F5F"/>
                </a:solidFill>
                <a:latin typeface="Times New Roman"/>
                <a:cs typeface="Times New Roman"/>
              </a:rPr>
              <a:t>f</a:t>
            </a:r>
            <a:r>
              <a:rPr sz="1100" b="1" spc="30" dirty="0">
                <a:solidFill>
                  <a:srgbClr val="5F5F5F"/>
                </a:solidFill>
                <a:latin typeface="Times New Roman"/>
                <a:cs typeface="Times New Roman"/>
              </a:rPr>
              <a:t>o</a:t>
            </a:r>
            <a:r>
              <a:rPr sz="1100" b="1" spc="-60" dirty="0">
                <a:solidFill>
                  <a:srgbClr val="5F5F5F"/>
                </a:solidFill>
                <a:latin typeface="Times New Roman"/>
                <a:cs typeface="Times New Roman"/>
              </a:rPr>
              <a:t>rm</a:t>
            </a:r>
            <a:r>
              <a:rPr sz="1100" b="1" spc="10" dirty="0">
                <a:solidFill>
                  <a:srgbClr val="5F5F5F"/>
                </a:solidFill>
                <a:latin typeface="Times New Roman"/>
                <a:cs typeface="Times New Roman"/>
              </a:rPr>
              <a:t>ad</a:t>
            </a:r>
            <a:r>
              <a:rPr sz="1100" b="1" spc="30" dirty="0">
                <a:solidFill>
                  <a:srgbClr val="5F5F5F"/>
                </a:solidFill>
                <a:latin typeface="Times New Roman"/>
                <a:cs typeface="Times New Roman"/>
              </a:rPr>
              <a:t>o</a:t>
            </a:r>
            <a:r>
              <a:rPr sz="1100" b="1" spc="-5" dirty="0">
                <a:solidFill>
                  <a:srgbClr val="5F5F5F"/>
                </a:solidFill>
                <a:latin typeface="Times New Roman"/>
                <a:cs typeface="Times New Roman"/>
              </a:rPr>
              <a:t>r</a:t>
            </a:r>
            <a:r>
              <a:rPr sz="1100" b="1" spc="-10" dirty="0">
                <a:solidFill>
                  <a:srgbClr val="5F5F5F"/>
                </a:solidFill>
                <a:latin typeface="Times New Roman"/>
                <a:cs typeface="Times New Roman"/>
              </a:rPr>
              <a:t>e</a:t>
            </a:r>
            <a:r>
              <a:rPr sz="1100" b="1" spc="90" dirty="0">
                <a:solidFill>
                  <a:srgbClr val="5F5F5F"/>
                </a:solidFill>
                <a:latin typeface="Times New Roman"/>
                <a:cs typeface="Times New Roman"/>
              </a:rPr>
              <a:t>s</a:t>
            </a:r>
            <a:r>
              <a:rPr sz="1100" b="1" spc="-20" dirty="0">
                <a:solidFill>
                  <a:srgbClr val="5F5F5F"/>
                </a:solidFill>
                <a:latin typeface="Times New Roman"/>
                <a:cs typeface="Times New Roman"/>
              </a:rPr>
              <a:t> </a:t>
            </a:r>
            <a:r>
              <a:rPr sz="1100" b="1" spc="95" dirty="0">
                <a:solidFill>
                  <a:srgbClr val="5F5F5F"/>
                </a:solidFill>
                <a:latin typeface="Times New Roman"/>
                <a:cs typeface="Times New Roman"/>
              </a:rPr>
              <a:t>e</a:t>
            </a:r>
            <a:r>
              <a:rPr sz="1100" b="1" spc="-5" dirty="0">
                <a:solidFill>
                  <a:srgbClr val="5F5F5F"/>
                </a:solidFill>
                <a:latin typeface="Times New Roman"/>
                <a:cs typeface="Times New Roman"/>
              </a:rPr>
              <a:t> </a:t>
            </a:r>
            <a:r>
              <a:rPr sz="1100" b="1" spc="-155" dirty="0">
                <a:solidFill>
                  <a:srgbClr val="5F5F5F"/>
                </a:solidFill>
                <a:latin typeface="Times New Roman"/>
                <a:cs typeface="Times New Roman"/>
              </a:rPr>
              <a:t>Q</a:t>
            </a:r>
            <a:r>
              <a:rPr sz="1100" b="1" spc="5" dirty="0">
                <a:solidFill>
                  <a:srgbClr val="5F5F5F"/>
                </a:solidFill>
                <a:latin typeface="Times New Roman"/>
                <a:cs typeface="Times New Roman"/>
              </a:rPr>
              <a:t>uad</a:t>
            </a:r>
            <a:r>
              <a:rPr sz="1100" b="1" spc="-35" dirty="0">
                <a:solidFill>
                  <a:srgbClr val="5F5F5F"/>
                </a:solidFill>
                <a:latin typeface="Times New Roman"/>
                <a:cs typeface="Times New Roman"/>
              </a:rPr>
              <a:t>r</a:t>
            </a:r>
            <a:r>
              <a:rPr sz="1100" b="1" spc="-45" dirty="0">
                <a:solidFill>
                  <a:srgbClr val="5F5F5F"/>
                </a:solidFill>
                <a:latin typeface="Times New Roman"/>
                <a:cs typeface="Times New Roman"/>
              </a:rPr>
              <a:t>o</a:t>
            </a:r>
            <a:r>
              <a:rPr sz="1100" b="1" spc="90" dirty="0">
                <a:solidFill>
                  <a:srgbClr val="5F5F5F"/>
                </a:solidFill>
                <a:latin typeface="Times New Roman"/>
                <a:cs typeface="Times New Roman"/>
              </a:rPr>
              <a:t>s</a:t>
            </a:r>
            <a:r>
              <a:rPr sz="1100" b="1" spc="-10" dirty="0">
                <a:solidFill>
                  <a:srgbClr val="5F5F5F"/>
                </a:solidFill>
                <a:latin typeface="Times New Roman"/>
                <a:cs typeface="Times New Roman"/>
              </a:rPr>
              <a:t> </a:t>
            </a:r>
            <a:r>
              <a:rPr sz="1100" b="1" spc="-20" dirty="0">
                <a:solidFill>
                  <a:srgbClr val="5F5F5F"/>
                </a:solidFill>
                <a:latin typeface="Times New Roman"/>
                <a:cs typeface="Times New Roman"/>
              </a:rPr>
              <a:t>d</a:t>
            </a:r>
            <a:r>
              <a:rPr sz="1100" b="1" spc="95" dirty="0">
                <a:solidFill>
                  <a:srgbClr val="5F5F5F"/>
                </a:solidFill>
                <a:latin typeface="Times New Roman"/>
                <a:cs typeface="Times New Roman"/>
              </a:rPr>
              <a:t>e</a:t>
            </a:r>
            <a:r>
              <a:rPr sz="1100" b="1" spc="-15" dirty="0">
                <a:solidFill>
                  <a:srgbClr val="5F5F5F"/>
                </a:solidFill>
                <a:latin typeface="Times New Roman"/>
                <a:cs typeface="Times New Roman"/>
              </a:rPr>
              <a:t> </a:t>
            </a:r>
            <a:r>
              <a:rPr sz="1100" b="1" spc="-100" dirty="0">
                <a:solidFill>
                  <a:srgbClr val="5F5F5F"/>
                </a:solidFill>
                <a:latin typeface="Times New Roman"/>
                <a:cs typeface="Times New Roman"/>
              </a:rPr>
              <a:t>M</a:t>
            </a:r>
            <a:r>
              <a:rPr sz="1100" b="1" spc="90" dirty="0">
                <a:solidFill>
                  <a:srgbClr val="5F5F5F"/>
                </a:solidFill>
                <a:latin typeface="Times New Roman"/>
                <a:cs typeface="Times New Roman"/>
              </a:rPr>
              <a:t>é</a:t>
            </a:r>
            <a:r>
              <a:rPr sz="1100" b="1" spc="-20" dirty="0">
                <a:solidFill>
                  <a:srgbClr val="5F5F5F"/>
                </a:solidFill>
                <a:latin typeface="Times New Roman"/>
                <a:cs typeface="Times New Roman"/>
              </a:rPr>
              <a:t>d</a:t>
            </a:r>
            <a:r>
              <a:rPr sz="1100" b="1" spc="-25" dirty="0">
                <a:solidFill>
                  <a:srgbClr val="5F5F5F"/>
                </a:solidFill>
                <a:latin typeface="Times New Roman"/>
                <a:cs typeface="Times New Roman"/>
              </a:rPr>
              <a:t>i</a:t>
            </a:r>
            <a:r>
              <a:rPr sz="1100" b="1" spc="40" dirty="0">
                <a:solidFill>
                  <a:srgbClr val="5F5F5F"/>
                </a:solidFill>
                <a:latin typeface="Times New Roman"/>
                <a:cs typeface="Times New Roman"/>
              </a:rPr>
              <a:t>a</a:t>
            </a:r>
            <a:r>
              <a:rPr sz="1100" b="1" spc="-10" dirty="0">
                <a:solidFill>
                  <a:srgbClr val="5F5F5F"/>
                </a:solidFill>
                <a:latin typeface="Times New Roman"/>
                <a:cs typeface="Times New Roman"/>
              </a:rPr>
              <a:t> </a:t>
            </a:r>
            <a:r>
              <a:rPr sz="1100" b="1" spc="-204" dirty="0">
                <a:solidFill>
                  <a:srgbClr val="5F5F5F"/>
                </a:solidFill>
                <a:latin typeface="Times New Roman"/>
                <a:cs typeface="Times New Roman"/>
              </a:rPr>
              <a:t>T</a:t>
            </a:r>
            <a:r>
              <a:rPr sz="1100" b="1" spc="90" dirty="0">
                <a:solidFill>
                  <a:srgbClr val="5F5F5F"/>
                </a:solidFill>
                <a:latin typeface="Times New Roman"/>
                <a:cs typeface="Times New Roman"/>
              </a:rPr>
              <a:t>e</a:t>
            </a:r>
            <a:r>
              <a:rPr sz="1100" b="1" spc="-5" dirty="0">
                <a:solidFill>
                  <a:srgbClr val="5F5F5F"/>
                </a:solidFill>
                <a:latin typeface="Times New Roman"/>
                <a:cs typeface="Times New Roman"/>
              </a:rPr>
              <a:t>n</a:t>
            </a:r>
            <a:r>
              <a:rPr sz="1100" b="1" spc="95" dirty="0">
                <a:solidFill>
                  <a:srgbClr val="5F5F5F"/>
                </a:solidFill>
                <a:latin typeface="Times New Roman"/>
                <a:cs typeface="Times New Roman"/>
              </a:rPr>
              <a:t>s</a:t>
            </a:r>
            <a:r>
              <a:rPr sz="1100" b="1" spc="40" dirty="0">
                <a:solidFill>
                  <a:srgbClr val="5F5F5F"/>
                </a:solidFill>
                <a:latin typeface="Times New Roman"/>
                <a:cs typeface="Times New Roman"/>
              </a:rPr>
              <a:t>ão</a:t>
            </a:r>
            <a:r>
              <a:rPr sz="1100" b="1" spc="-30" dirty="0">
                <a:solidFill>
                  <a:srgbClr val="5F5F5F"/>
                </a:solidFill>
                <a:latin typeface="Times New Roman"/>
                <a:cs typeface="Times New Roman"/>
              </a:rPr>
              <a:t> </a:t>
            </a:r>
            <a:r>
              <a:rPr sz="1100" b="1" spc="-50" dirty="0">
                <a:solidFill>
                  <a:srgbClr val="5F5F5F"/>
                </a:solidFill>
                <a:latin typeface="Times New Roman"/>
                <a:cs typeface="Times New Roman"/>
              </a:rPr>
              <a:t>(</a:t>
            </a:r>
            <a:r>
              <a:rPr sz="1100" b="1" spc="45" dirty="0">
                <a:solidFill>
                  <a:srgbClr val="5F5F5F"/>
                </a:solidFill>
                <a:latin typeface="Times New Roman"/>
                <a:cs typeface="Times New Roman"/>
              </a:rPr>
              <a:t>8,</a:t>
            </a:r>
            <a:r>
              <a:rPr sz="1100" b="1" spc="15" dirty="0">
                <a:solidFill>
                  <a:srgbClr val="5F5F5F"/>
                </a:solidFill>
                <a:latin typeface="Times New Roman"/>
                <a:cs typeface="Times New Roman"/>
              </a:rPr>
              <a:t> </a:t>
            </a:r>
            <a:r>
              <a:rPr sz="1100" b="1" spc="45" dirty="0">
                <a:solidFill>
                  <a:srgbClr val="5F5F5F"/>
                </a:solidFill>
                <a:latin typeface="Times New Roman"/>
                <a:cs typeface="Times New Roman"/>
              </a:rPr>
              <a:t>14)</a:t>
            </a:r>
            <a:r>
              <a:rPr sz="1100" b="1" spc="5" dirty="0">
                <a:solidFill>
                  <a:srgbClr val="5F5F5F"/>
                </a:solidFill>
                <a:latin typeface="Times New Roman"/>
                <a:cs typeface="Times New Roman"/>
              </a:rPr>
              <a:t> </a:t>
            </a:r>
            <a:r>
              <a:rPr sz="1100" b="1" spc="90" dirty="0">
                <a:solidFill>
                  <a:srgbClr val="5F5F5F"/>
                </a:solidFill>
                <a:latin typeface="Times New Roman"/>
                <a:cs typeface="Times New Roman"/>
              </a:rPr>
              <a:t>–</a:t>
            </a:r>
            <a:r>
              <a:rPr sz="1100" b="1" dirty="0">
                <a:solidFill>
                  <a:srgbClr val="5F5F5F"/>
                </a:solidFill>
                <a:latin typeface="Times New Roman"/>
                <a:cs typeface="Times New Roman"/>
              </a:rPr>
              <a:t> </a:t>
            </a:r>
            <a:r>
              <a:rPr sz="1100" b="1" spc="-140" dirty="0">
                <a:solidFill>
                  <a:srgbClr val="5F5F5F"/>
                </a:solidFill>
                <a:latin typeface="Times New Roman"/>
                <a:cs typeface="Times New Roman"/>
              </a:rPr>
              <a:t>J</a:t>
            </a:r>
            <a:r>
              <a:rPr sz="1100" b="1" spc="-130" dirty="0">
                <a:solidFill>
                  <a:srgbClr val="5F5F5F"/>
                </a:solidFill>
                <a:latin typeface="Times New Roman"/>
                <a:cs typeface="Times New Roman"/>
              </a:rPr>
              <a:t>A</a:t>
            </a:r>
            <a:r>
              <a:rPr sz="1100" b="1" spc="-225" dirty="0">
                <a:solidFill>
                  <a:srgbClr val="5F5F5F"/>
                </a:solidFill>
                <a:latin typeface="Times New Roman"/>
                <a:cs typeface="Times New Roman"/>
              </a:rPr>
              <a:t>Y</a:t>
            </a:r>
            <a:r>
              <a:rPr sz="1100" b="1" spc="-100" dirty="0">
                <a:solidFill>
                  <a:srgbClr val="5F5F5F"/>
                </a:solidFill>
                <a:latin typeface="Times New Roman"/>
                <a:cs typeface="Times New Roman"/>
              </a:rPr>
              <a:t>M</a:t>
            </a:r>
            <a:r>
              <a:rPr sz="1100" b="1" spc="-110" dirty="0">
                <a:solidFill>
                  <a:srgbClr val="5F5F5F"/>
                </a:solidFill>
                <a:latin typeface="Times New Roman"/>
                <a:cs typeface="Times New Roman"/>
              </a:rPr>
              <a:t>E</a:t>
            </a:r>
            <a:r>
              <a:rPr sz="1100" b="1" spc="-5" dirty="0">
                <a:solidFill>
                  <a:srgbClr val="5F5F5F"/>
                </a:solidFill>
                <a:latin typeface="Times New Roman"/>
                <a:cs typeface="Times New Roman"/>
              </a:rPr>
              <a:t> </a:t>
            </a:r>
            <a:r>
              <a:rPr sz="1100" b="1" spc="-80" dirty="0">
                <a:solidFill>
                  <a:srgbClr val="5F5F5F"/>
                </a:solidFill>
                <a:latin typeface="Times New Roman"/>
                <a:cs typeface="Times New Roman"/>
              </a:rPr>
              <a:t>D</a:t>
            </a:r>
            <a:r>
              <a:rPr sz="1100" b="1" spc="-130" dirty="0">
                <a:solidFill>
                  <a:srgbClr val="5F5F5F"/>
                </a:solidFill>
                <a:latin typeface="Times New Roman"/>
                <a:cs typeface="Times New Roman"/>
              </a:rPr>
              <a:t>A</a:t>
            </a:r>
            <a:r>
              <a:rPr sz="1100" b="1" spc="-25" dirty="0">
                <a:solidFill>
                  <a:srgbClr val="5F5F5F"/>
                </a:solidFill>
                <a:latin typeface="Times New Roman"/>
                <a:cs typeface="Times New Roman"/>
              </a:rPr>
              <a:t> </a:t>
            </a:r>
            <a:r>
              <a:rPr sz="1100" b="1" spc="-105" dirty="0">
                <a:solidFill>
                  <a:srgbClr val="5F5F5F"/>
                </a:solidFill>
                <a:latin typeface="Times New Roman"/>
                <a:cs typeface="Times New Roman"/>
              </a:rPr>
              <a:t>C</a:t>
            </a:r>
            <a:r>
              <a:rPr sz="1100" b="1" spc="-155" dirty="0">
                <a:solidFill>
                  <a:srgbClr val="5F5F5F"/>
                </a:solidFill>
                <a:latin typeface="Times New Roman"/>
                <a:cs typeface="Times New Roman"/>
              </a:rPr>
              <a:t>O</a:t>
            </a:r>
            <a:r>
              <a:rPr sz="1100" b="1" spc="15" dirty="0">
                <a:solidFill>
                  <a:srgbClr val="5F5F5F"/>
                </a:solidFill>
                <a:latin typeface="Times New Roman"/>
                <a:cs typeface="Times New Roman"/>
              </a:rPr>
              <a:t>S</a:t>
            </a:r>
            <a:r>
              <a:rPr sz="1100" b="1" spc="-160" dirty="0">
                <a:solidFill>
                  <a:srgbClr val="5F5F5F"/>
                </a:solidFill>
                <a:latin typeface="Times New Roman"/>
                <a:cs typeface="Times New Roman"/>
              </a:rPr>
              <a:t>T</a:t>
            </a:r>
            <a:r>
              <a:rPr sz="1100" b="1" spc="-170" dirty="0">
                <a:solidFill>
                  <a:srgbClr val="5F5F5F"/>
                </a:solidFill>
                <a:latin typeface="Times New Roman"/>
                <a:cs typeface="Times New Roman"/>
              </a:rPr>
              <a:t>A</a:t>
            </a:r>
            <a:r>
              <a:rPr sz="1100" b="1" spc="-25" dirty="0">
                <a:solidFill>
                  <a:srgbClr val="5F5F5F"/>
                </a:solidFill>
                <a:latin typeface="Times New Roman"/>
                <a:cs typeface="Times New Roman"/>
              </a:rPr>
              <a:t> </a:t>
            </a:r>
            <a:r>
              <a:rPr sz="1100" b="1" spc="-120" dirty="0">
                <a:solidFill>
                  <a:srgbClr val="5F5F5F"/>
                </a:solidFill>
                <a:latin typeface="Times New Roman"/>
                <a:cs typeface="Times New Roman"/>
              </a:rPr>
              <a:t>E</a:t>
            </a:r>
            <a:r>
              <a:rPr sz="1100" b="1" spc="-20" dirty="0">
                <a:solidFill>
                  <a:srgbClr val="5F5F5F"/>
                </a:solidFill>
                <a:latin typeface="Times New Roman"/>
                <a:cs typeface="Times New Roman"/>
              </a:rPr>
              <a:t>qu</a:t>
            </a:r>
            <a:r>
              <a:rPr sz="1100" b="1" spc="-25" dirty="0">
                <a:solidFill>
                  <a:srgbClr val="5F5F5F"/>
                </a:solidFill>
                <a:latin typeface="Times New Roman"/>
                <a:cs typeface="Times New Roman"/>
              </a:rPr>
              <a:t>i</a:t>
            </a:r>
            <a:r>
              <a:rPr sz="1100" b="1" spc="-20" dirty="0">
                <a:solidFill>
                  <a:srgbClr val="5F5F5F"/>
                </a:solidFill>
                <a:latin typeface="Times New Roman"/>
                <a:cs typeface="Times New Roman"/>
              </a:rPr>
              <a:t>p</a:t>
            </a:r>
            <a:r>
              <a:rPr sz="1100" b="1" spc="40" dirty="0">
                <a:solidFill>
                  <a:srgbClr val="5F5F5F"/>
                </a:solidFill>
                <a:latin typeface="Times New Roman"/>
                <a:cs typeface="Times New Roman"/>
              </a:rPr>
              <a:t>a</a:t>
            </a:r>
            <a:r>
              <a:rPr sz="1100" b="1" spc="-10" dirty="0">
                <a:solidFill>
                  <a:srgbClr val="5F5F5F"/>
                </a:solidFill>
                <a:latin typeface="Times New Roman"/>
                <a:cs typeface="Times New Roman"/>
              </a:rPr>
              <a:t>m</a:t>
            </a:r>
            <a:r>
              <a:rPr sz="1100" b="1" spc="90" dirty="0">
                <a:solidFill>
                  <a:srgbClr val="5F5F5F"/>
                </a:solidFill>
                <a:latin typeface="Times New Roman"/>
                <a:cs typeface="Times New Roman"/>
              </a:rPr>
              <a:t>e</a:t>
            </a:r>
            <a:r>
              <a:rPr sz="1100" b="1" spc="-5" dirty="0">
                <a:solidFill>
                  <a:srgbClr val="5F5F5F"/>
                </a:solidFill>
                <a:latin typeface="Times New Roman"/>
                <a:cs typeface="Times New Roman"/>
              </a:rPr>
              <a:t>n</a:t>
            </a:r>
            <a:r>
              <a:rPr sz="1100" b="1" spc="10" dirty="0">
                <a:solidFill>
                  <a:srgbClr val="5F5F5F"/>
                </a:solidFill>
                <a:latin typeface="Times New Roman"/>
                <a:cs typeface="Times New Roman"/>
              </a:rPr>
              <a:t>t</a:t>
            </a:r>
            <a:r>
              <a:rPr sz="1100" b="1" spc="30" dirty="0">
                <a:solidFill>
                  <a:srgbClr val="5F5F5F"/>
                </a:solidFill>
                <a:latin typeface="Times New Roman"/>
                <a:cs typeface="Times New Roman"/>
              </a:rPr>
              <a:t>o</a:t>
            </a:r>
            <a:r>
              <a:rPr sz="1100" b="1" spc="90" dirty="0">
                <a:solidFill>
                  <a:srgbClr val="5F5F5F"/>
                </a:solidFill>
                <a:latin typeface="Times New Roman"/>
                <a:cs typeface="Times New Roman"/>
              </a:rPr>
              <a:t>s</a:t>
            </a:r>
            <a:r>
              <a:rPr sz="1100" b="1" spc="-20" dirty="0">
                <a:solidFill>
                  <a:srgbClr val="5F5F5F"/>
                </a:solidFill>
                <a:latin typeface="Times New Roman"/>
                <a:cs typeface="Times New Roman"/>
              </a:rPr>
              <a:t> </a:t>
            </a:r>
            <a:r>
              <a:rPr sz="1100" b="1" spc="-114" dirty="0">
                <a:solidFill>
                  <a:srgbClr val="5F5F5F"/>
                </a:solidFill>
                <a:latin typeface="Times New Roman"/>
                <a:cs typeface="Times New Roman"/>
              </a:rPr>
              <a:t>E</a:t>
            </a:r>
            <a:r>
              <a:rPr sz="1100" b="1" spc="35" dirty="0">
                <a:solidFill>
                  <a:srgbClr val="5F5F5F"/>
                </a:solidFill>
                <a:latin typeface="Times New Roman"/>
                <a:cs typeface="Times New Roman"/>
              </a:rPr>
              <a:t>lé</a:t>
            </a:r>
            <a:r>
              <a:rPr sz="1100" b="1" spc="65" dirty="0">
                <a:solidFill>
                  <a:srgbClr val="5F5F5F"/>
                </a:solidFill>
                <a:latin typeface="Times New Roman"/>
                <a:cs typeface="Times New Roman"/>
              </a:rPr>
              <a:t>c</a:t>
            </a:r>
            <a:r>
              <a:rPr sz="1100" b="1" spc="-45" dirty="0">
                <a:solidFill>
                  <a:srgbClr val="5F5F5F"/>
                </a:solidFill>
                <a:latin typeface="Times New Roman"/>
                <a:cs typeface="Times New Roman"/>
              </a:rPr>
              <a:t>t</a:t>
            </a:r>
            <a:r>
              <a:rPr sz="1100" b="1" spc="-50" dirty="0">
                <a:solidFill>
                  <a:srgbClr val="5F5F5F"/>
                </a:solidFill>
                <a:latin typeface="Times New Roman"/>
                <a:cs typeface="Times New Roman"/>
              </a:rPr>
              <a:t>r</a:t>
            </a:r>
            <a:r>
              <a:rPr sz="1100" b="1" spc="25" dirty="0">
                <a:solidFill>
                  <a:srgbClr val="5F5F5F"/>
                </a:solidFill>
                <a:latin typeface="Times New Roman"/>
                <a:cs typeface="Times New Roman"/>
              </a:rPr>
              <a:t>ico</a:t>
            </a:r>
            <a:r>
              <a:rPr sz="1100" b="1" spc="90" dirty="0">
                <a:solidFill>
                  <a:srgbClr val="5F5F5F"/>
                </a:solidFill>
                <a:latin typeface="Times New Roman"/>
                <a:cs typeface="Times New Roman"/>
              </a:rPr>
              <a:t>s</a:t>
            </a:r>
            <a:r>
              <a:rPr sz="1100" b="1" spc="60" dirty="0">
                <a:solidFill>
                  <a:srgbClr val="5F5F5F"/>
                </a:solidFill>
                <a:latin typeface="Times New Roman"/>
                <a:cs typeface="Times New Roman"/>
              </a:rPr>
              <a:t> </a:t>
            </a:r>
            <a:r>
              <a:rPr sz="1100" b="1" spc="15" dirty="0">
                <a:solidFill>
                  <a:srgbClr val="5F5F5F"/>
                </a:solidFill>
                <a:latin typeface="Times New Roman"/>
                <a:cs typeface="Times New Roman"/>
              </a:rPr>
              <a:t>(</a:t>
            </a:r>
            <a:r>
              <a:rPr sz="1100" b="1" spc="30" dirty="0">
                <a:solidFill>
                  <a:srgbClr val="5F5F5F"/>
                </a:solidFill>
                <a:latin typeface="Times New Roman"/>
                <a:cs typeface="Times New Roman"/>
              </a:rPr>
              <a:t>4</a:t>
            </a:r>
            <a:r>
              <a:rPr sz="1100" b="1" spc="-45" dirty="0">
                <a:solidFill>
                  <a:srgbClr val="5F5F5F"/>
                </a:solidFill>
                <a:latin typeface="Times New Roman"/>
                <a:cs typeface="Times New Roman"/>
              </a:rPr>
              <a:t>)</a:t>
            </a:r>
            <a:endParaRPr sz="1100">
              <a:latin typeface="Times New Roman"/>
              <a:cs typeface="Times New Roman"/>
            </a:endParaRPr>
          </a:p>
        </p:txBody>
      </p:sp>
    </p:spTree>
    <p:extLst>
      <p:ext uri="{BB962C8B-B14F-4D97-AF65-F5344CB8AC3E}">
        <p14:creationId xmlns:p14="http://schemas.microsoft.com/office/powerpoint/2010/main" val="25086825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0212" y="6078538"/>
            <a:ext cx="1250266" cy="371475"/>
          </a:xfrm>
          <a:custGeom>
            <a:avLst/>
            <a:gdLst/>
            <a:ahLst/>
            <a:cxnLst/>
            <a:rect l="l" t="t" r="r" b="b"/>
            <a:pathLst>
              <a:path w="1354455" h="371475">
                <a:moveTo>
                  <a:pt x="0" y="0"/>
                </a:moveTo>
                <a:lnTo>
                  <a:pt x="1354137" y="0"/>
                </a:lnTo>
                <a:lnTo>
                  <a:pt x="1354137" y="371475"/>
                </a:lnTo>
                <a:lnTo>
                  <a:pt x="0" y="371475"/>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8021398" y="138685"/>
            <a:ext cx="602085" cy="66141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37032" y="337567"/>
            <a:ext cx="8103271" cy="925066"/>
          </a:xfrm>
          <a:prstGeom prst="rect">
            <a:avLst/>
          </a:prstGeom>
          <a:blipFill>
            <a:blip r:embed="rId4" cstate="print"/>
            <a:stretch>
              <a:fillRect/>
            </a:stretch>
          </a:blipFill>
        </p:spPr>
        <p:txBody>
          <a:bodyPr wrap="square" lIns="0" tIns="0" rIns="0" bIns="0" rtlCol="0"/>
          <a:lstStyle/>
          <a:p>
            <a:pPr marL="1294130" algn="ctr">
              <a:lnSpc>
                <a:spcPct val="100000"/>
              </a:lnSpc>
            </a:pPr>
            <a:r>
              <a:rPr lang="en-US" sz="2400" spc="-10" dirty="0" err="1" smtClean="0"/>
              <a:t>M</a:t>
            </a:r>
            <a:r>
              <a:rPr lang="en-US" sz="2400" dirty="0" err="1" smtClean="0"/>
              <a:t>a</a:t>
            </a:r>
            <a:r>
              <a:rPr lang="en-US" sz="2400" spc="5" dirty="0" err="1" smtClean="0"/>
              <a:t>i</a:t>
            </a:r>
            <a:r>
              <a:rPr lang="en-US" sz="2400" dirty="0" err="1" smtClean="0"/>
              <a:t>s</a:t>
            </a:r>
            <a:r>
              <a:rPr lang="en-US" sz="2400" spc="-25" dirty="0" smtClean="0"/>
              <a:t> </a:t>
            </a:r>
            <a:r>
              <a:rPr lang="en-US" sz="2400" spc="-5" dirty="0" smtClean="0"/>
              <a:t>d</a:t>
            </a:r>
            <a:r>
              <a:rPr lang="en-US" sz="2400" dirty="0" smtClean="0"/>
              <a:t>e</a:t>
            </a:r>
            <a:r>
              <a:rPr lang="en-US" sz="2400" spc="10" dirty="0" smtClean="0"/>
              <a:t> </a:t>
            </a:r>
            <a:r>
              <a:rPr lang="en-US" sz="2400" spc="5" dirty="0" smtClean="0"/>
              <a:t>195</a:t>
            </a:r>
            <a:r>
              <a:rPr lang="en-US" sz="2400" dirty="0" smtClean="0"/>
              <a:t>0</a:t>
            </a:r>
            <a:r>
              <a:rPr lang="en-US" sz="2400" spc="-35" dirty="0" smtClean="0"/>
              <a:t> </a:t>
            </a:r>
            <a:r>
              <a:rPr lang="en-US" sz="2400" spc="5" dirty="0" err="1" smtClean="0"/>
              <a:t>p</a:t>
            </a:r>
            <a:r>
              <a:rPr lang="en-US" sz="2400" spc="-5" dirty="0" err="1" smtClean="0"/>
              <a:t>o</a:t>
            </a:r>
            <a:r>
              <a:rPr lang="en-US" sz="2400" dirty="0" err="1" smtClean="0"/>
              <a:t>st</a:t>
            </a:r>
            <a:r>
              <a:rPr lang="en-US" sz="2400" spc="-10" dirty="0" err="1" smtClean="0"/>
              <a:t>o</a:t>
            </a:r>
            <a:r>
              <a:rPr lang="en-US" sz="2400" dirty="0" err="1" smtClean="0"/>
              <a:t>s</a:t>
            </a:r>
            <a:r>
              <a:rPr lang="en-US" sz="2400" spc="-15" dirty="0" smtClean="0"/>
              <a:t> </a:t>
            </a:r>
            <a:r>
              <a:rPr lang="en-US" sz="2400" spc="-5" dirty="0" smtClean="0"/>
              <a:t>d</a:t>
            </a:r>
            <a:r>
              <a:rPr lang="en-US" sz="2400" dirty="0" smtClean="0"/>
              <a:t>e</a:t>
            </a:r>
            <a:r>
              <a:rPr lang="en-US" sz="2400" spc="10" dirty="0" smtClean="0"/>
              <a:t> </a:t>
            </a:r>
            <a:r>
              <a:rPr lang="en-US" sz="2400" dirty="0" err="1" smtClean="0"/>
              <a:t>tra</a:t>
            </a:r>
            <a:r>
              <a:rPr lang="en-US" sz="2400" spc="5" dirty="0" err="1" smtClean="0"/>
              <a:t>b</a:t>
            </a:r>
            <a:r>
              <a:rPr lang="en-US" sz="2400" dirty="0" err="1" smtClean="0"/>
              <a:t>a</a:t>
            </a:r>
            <a:r>
              <a:rPr lang="en-US" sz="2400" spc="5" dirty="0" err="1" smtClean="0"/>
              <a:t>l</a:t>
            </a:r>
            <a:r>
              <a:rPr lang="en-US" sz="2400" spc="-10" dirty="0" err="1" smtClean="0"/>
              <a:t>h</a:t>
            </a:r>
            <a:r>
              <a:rPr lang="en-US" sz="2400" dirty="0" err="1" smtClean="0"/>
              <a:t>o</a:t>
            </a:r>
            <a:r>
              <a:rPr lang="en-US" sz="2400" spc="-55" dirty="0" smtClean="0"/>
              <a:t> </a:t>
            </a:r>
            <a:r>
              <a:rPr lang="en-US" sz="2400" spc="-55" dirty="0" err="1" smtClean="0"/>
              <a:t>industriais</a:t>
            </a:r>
            <a:r>
              <a:rPr lang="en-US" sz="2400" spc="-55" dirty="0" smtClean="0"/>
              <a:t> </a:t>
            </a:r>
            <a:r>
              <a:rPr lang="en-US" sz="2400" dirty="0" err="1" smtClean="0"/>
              <a:t>cr</a:t>
            </a:r>
            <a:r>
              <a:rPr lang="en-US" sz="2400" spc="5" dirty="0" err="1" smtClean="0"/>
              <a:t>i</a:t>
            </a:r>
            <a:r>
              <a:rPr lang="en-US" sz="2400" dirty="0" err="1" smtClean="0"/>
              <a:t>a</a:t>
            </a:r>
            <a:r>
              <a:rPr lang="en-US" sz="2400" spc="-5" dirty="0" err="1" smtClean="0"/>
              <a:t>d</a:t>
            </a:r>
            <a:r>
              <a:rPr lang="en-US" sz="2400" spc="-10" dirty="0" err="1" smtClean="0"/>
              <a:t>o</a:t>
            </a:r>
            <a:r>
              <a:rPr lang="en-US" sz="2400" dirty="0" err="1" smtClean="0"/>
              <a:t>s</a:t>
            </a:r>
            <a:endParaRPr lang="en-US" sz="2400" dirty="0" smtClean="0"/>
          </a:p>
          <a:p>
            <a:pPr marL="1294765" algn="ctr">
              <a:lnSpc>
                <a:spcPct val="100000"/>
              </a:lnSpc>
              <a:spcBef>
                <a:spcPts val="55"/>
              </a:spcBef>
            </a:pPr>
            <a:r>
              <a:rPr lang="en-US" sz="2400" dirty="0" err="1" smtClean="0"/>
              <a:t>e</a:t>
            </a:r>
            <a:r>
              <a:rPr lang="en-US" sz="2400" spc="-15" dirty="0" err="1" smtClean="0"/>
              <a:t>m</a:t>
            </a:r>
            <a:r>
              <a:rPr lang="en-US" sz="2400" spc="-20" dirty="0" smtClean="0"/>
              <a:t> </a:t>
            </a:r>
            <a:r>
              <a:rPr lang="en-US" sz="2400" dirty="0" smtClean="0"/>
              <a:t>te</a:t>
            </a:r>
            <a:r>
              <a:rPr lang="en-US" sz="2400" spc="-10" dirty="0" smtClean="0"/>
              <a:t>mpos</a:t>
            </a:r>
            <a:r>
              <a:rPr lang="en-US" sz="2400" spc="-20" dirty="0" smtClean="0"/>
              <a:t> </a:t>
            </a:r>
            <a:r>
              <a:rPr lang="en-US" sz="2400" spc="-15" dirty="0" smtClean="0"/>
              <a:t>d</a:t>
            </a:r>
            <a:r>
              <a:rPr lang="en-US" sz="2400" dirty="0" smtClean="0"/>
              <a:t>e</a:t>
            </a:r>
            <a:r>
              <a:rPr lang="en-US" sz="2400" spc="-10" dirty="0" smtClean="0"/>
              <a:t> </a:t>
            </a:r>
            <a:r>
              <a:rPr lang="en-US" sz="2400" spc="-10" dirty="0" err="1" smtClean="0"/>
              <a:t>c</a:t>
            </a:r>
            <a:r>
              <a:rPr lang="en-US" sz="2400" spc="-20" dirty="0" err="1" smtClean="0"/>
              <a:t>r</a:t>
            </a:r>
            <a:r>
              <a:rPr lang="en-US" sz="2400" dirty="0" err="1" smtClean="0"/>
              <a:t>i</a:t>
            </a:r>
            <a:r>
              <a:rPr lang="en-US" sz="2400" spc="-10" dirty="0" err="1" smtClean="0"/>
              <a:t>se</a:t>
            </a:r>
            <a:r>
              <a:rPr lang="en-US" sz="2400" spc="5" dirty="0" smtClean="0"/>
              <a:t> </a:t>
            </a:r>
            <a:r>
              <a:rPr lang="en-US" sz="2400" dirty="0" err="1" smtClean="0"/>
              <a:t>e</a:t>
            </a:r>
            <a:r>
              <a:rPr lang="en-US" sz="2400" spc="-10" dirty="0" err="1" smtClean="0"/>
              <a:t>co</a:t>
            </a:r>
            <a:r>
              <a:rPr lang="en-US" sz="2400" dirty="0" err="1" smtClean="0"/>
              <a:t>n</a:t>
            </a:r>
            <a:r>
              <a:rPr lang="en-US" sz="2400" spc="-10" dirty="0" err="1" smtClean="0"/>
              <a:t>ó</a:t>
            </a:r>
            <a:r>
              <a:rPr lang="en-US" sz="2400" dirty="0" err="1" smtClean="0"/>
              <a:t>mi</a:t>
            </a:r>
            <a:r>
              <a:rPr lang="en-US" sz="2400" spc="-10" dirty="0" err="1" smtClean="0"/>
              <a:t>ca</a:t>
            </a:r>
            <a:endParaRPr sz="2400" dirty="0"/>
          </a:p>
        </p:txBody>
      </p:sp>
      <p:sp>
        <p:nvSpPr>
          <p:cNvPr id="8" name="object 8"/>
          <p:cNvSpPr/>
          <p:nvPr/>
        </p:nvSpPr>
        <p:spPr>
          <a:xfrm>
            <a:off x="7476978" y="5122163"/>
            <a:ext cx="229772" cy="0"/>
          </a:xfrm>
          <a:custGeom>
            <a:avLst/>
            <a:gdLst/>
            <a:ahLst/>
            <a:cxnLst/>
            <a:rect l="l" t="t" r="r" b="b"/>
            <a:pathLst>
              <a:path w="248920">
                <a:moveTo>
                  <a:pt x="0" y="0"/>
                </a:moveTo>
                <a:lnTo>
                  <a:pt x="248411" y="0"/>
                </a:lnTo>
              </a:path>
            </a:pathLst>
          </a:custGeom>
          <a:ln w="9144">
            <a:solidFill>
              <a:srgbClr val="878787"/>
            </a:solidFill>
          </a:ln>
        </p:spPr>
        <p:txBody>
          <a:bodyPr wrap="square" lIns="0" tIns="0" rIns="0" bIns="0" rtlCol="0"/>
          <a:lstStyle/>
          <a:p>
            <a:endParaRPr/>
          </a:p>
        </p:txBody>
      </p:sp>
      <p:sp>
        <p:nvSpPr>
          <p:cNvPr id="9" name="object 9"/>
          <p:cNvSpPr/>
          <p:nvPr/>
        </p:nvSpPr>
        <p:spPr>
          <a:xfrm>
            <a:off x="6714510" y="5122163"/>
            <a:ext cx="458958" cy="0"/>
          </a:xfrm>
          <a:custGeom>
            <a:avLst/>
            <a:gdLst/>
            <a:ahLst/>
            <a:cxnLst/>
            <a:rect l="l" t="t" r="r" b="b"/>
            <a:pathLst>
              <a:path w="497204">
                <a:moveTo>
                  <a:pt x="0" y="0"/>
                </a:moveTo>
                <a:lnTo>
                  <a:pt x="496824" y="0"/>
                </a:lnTo>
              </a:path>
            </a:pathLst>
          </a:custGeom>
          <a:ln w="9144">
            <a:solidFill>
              <a:srgbClr val="878787"/>
            </a:solidFill>
          </a:ln>
        </p:spPr>
        <p:txBody>
          <a:bodyPr wrap="square" lIns="0" tIns="0" rIns="0" bIns="0" rtlCol="0"/>
          <a:lstStyle/>
          <a:p>
            <a:endParaRPr/>
          </a:p>
        </p:txBody>
      </p:sp>
      <p:sp>
        <p:nvSpPr>
          <p:cNvPr id="10" name="object 10"/>
          <p:cNvSpPr/>
          <p:nvPr/>
        </p:nvSpPr>
        <p:spPr>
          <a:xfrm>
            <a:off x="5952041" y="512216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11" name="object 11"/>
          <p:cNvSpPr/>
          <p:nvPr/>
        </p:nvSpPr>
        <p:spPr>
          <a:xfrm>
            <a:off x="5189571" y="512216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12" name="object 12"/>
          <p:cNvSpPr/>
          <p:nvPr/>
        </p:nvSpPr>
        <p:spPr>
          <a:xfrm>
            <a:off x="4427102" y="512216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13" name="object 13"/>
          <p:cNvSpPr/>
          <p:nvPr/>
        </p:nvSpPr>
        <p:spPr>
          <a:xfrm>
            <a:off x="3663227" y="5122163"/>
            <a:ext cx="458958" cy="0"/>
          </a:xfrm>
          <a:custGeom>
            <a:avLst/>
            <a:gdLst/>
            <a:ahLst/>
            <a:cxnLst/>
            <a:rect l="l" t="t" r="r" b="b"/>
            <a:pathLst>
              <a:path w="497204">
                <a:moveTo>
                  <a:pt x="0" y="0"/>
                </a:moveTo>
                <a:lnTo>
                  <a:pt x="496824" y="0"/>
                </a:lnTo>
              </a:path>
            </a:pathLst>
          </a:custGeom>
          <a:ln w="9144">
            <a:solidFill>
              <a:srgbClr val="878787"/>
            </a:solidFill>
          </a:ln>
        </p:spPr>
        <p:txBody>
          <a:bodyPr wrap="square" lIns="0" tIns="0" rIns="0" bIns="0" rtlCol="0"/>
          <a:lstStyle/>
          <a:p>
            <a:endParaRPr/>
          </a:p>
        </p:txBody>
      </p:sp>
      <p:sp>
        <p:nvSpPr>
          <p:cNvPr id="14" name="object 14"/>
          <p:cNvSpPr/>
          <p:nvPr/>
        </p:nvSpPr>
        <p:spPr>
          <a:xfrm>
            <a:off x="1568548" y="5122163"/>
            <a:ext cx="1789528" cy="0"/>
          </a:xfrm>
          <a:custGeom>
            <a:avLst/>
            <a:gdLst/>
            <a:ahLst/>
            <a:cxnLst/>
            <a:rect l="l" t="t" r="r" b="b"/>
            <a:pathLst>
              <a:path w="1938654">
                <a:moveTo>
                  <a:pt x="0" y="0"/>
                </a:moveTo>
                <a:lnTo>
                  <a:pt x="1938527" y="0"/>
                </a:lnTo>
              </a:path>
            </a:pathLst>
          </a:custGeom>
          <a:ln w="9144">
            <a:solidFill>
              <a:srgbClr val="878787"/>
            </a:solidFill>
          </a:ln>
        </p:spPr>
        <p:txBody>
          <a:bodyPr wrap="square" lIns="0" tIns="0" rIns="0" bIns="0" rtlCol="0"/>
          <a:lstStyle/>
          <a:p>
            <a:endParaRPr/>
          </a:p>
        </p:txBody>
      </p:sp>
      <p:sp>
        <p:nvSpPr>
          <p:cNvPr id="15" name="object 15"/>
          <p:cNvSpPr/>
          <p:nvPr/>
        </p:nvSpPr>
        <p:spPr>
          <a:xfrm>
            <a:off x="7476978" y="4085843"/>
            <a:ext cx="229772" cy="0"/>
          </a:xfrm>
          <a:custGeom>
            <a:avLst/>
            <a:gdLst/>
            <a:ahLst/>
            <a:cxnLst/>
            <a:rect l="l" t="t" r="r" b="b"/>
            <a:pathLst>
              <a:path w="248920">
                <a:moveTo>
                  <a:pt x="0" y="0"/>
                </a:moveTo>
                <a:lnTo>
                  <a:pt x="248411" y="0"/>
                </a:lnTo>
              </a:path>
            </a:pathLst>
          </a:custGeom>
          <a:ln w="9144">
            <a:solidFill>
              <a:srgbClr val="878787"/>
            </a:solidFill>
          </a:ln>
        </p:spPr>
        <p:txBody>
          <a:bodyPr wrap="square" lIns="0" tIns="0" rIns="0" bIns="0" rtlCol="0"/>
          <a:lstStyle/>
          <a:p>
            <a:endParaRPr/>
          </a:p>
        </p:txBody>
      </p:sp>
      <p:sp>
        <p:nvSpPr>
          <p:cNvPr id="16" name="object 16"/>
          <p:cNvSpPr/>
          <p:nvPr/>
        </p:nvSpPr>
        <p:spPr>
          <a:xfrm>
            <a:off x="6714510" y="4085843"/>
            <a:ext cx="458958" cy="0"/>
          </a:xfrm>
          <a:custGeom>
            <a:avLst/>
            <a:gdLst/>
            <a:ahLst/>
            <a:cxnLst/>
            <a:rect l="l" t="t" r="r" b="b"/>
            <a:pathLst>
              <a:path w="497204">
                <a:moveTo>
                  <a:pt x="0" y="0"/>
                </a:moveTo>
                <a:lnTo>
                  <a:pt x="496824" y="0"/>
                </a:lnTo>
              </a:path>
            </a:pathLst>
          </a:custGeom>
          <a:ln w="9144">
            <a:solidFill>
              <a:srgbClr val="878787"/>
            </a:solidFill>
          </a:ln>
        </p:spPr>
        <p:txBody>
          <a:bodyPr wrap="square" lIns="0" tIns="0" rIns="0" bIns="0" rtlCol="0"/>
          <a:lstStyle/>
          <a:p>
            <a:endParaRPr/>
          </a:p>
        </p:txBody>
      </p:sp>
      <p:sp>
        <p:nvSpPr>
          <p:cNvPr id="17" name="object 17"/>
          <p:cNvSpPr/>
          <p:nvPr/>
        </p:nvSpPr>
        <p:spPr>
          <a:xfrm>
            <a:off x="5952041" y="408584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18" name="object 18"/>
          <p:cNvSpPr/>
          <p:nvPr/>
        </p:nvSpPr>
        <p:spPr>
          <a:xfrm>
            <a:off x="5189571" y="408584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19" name="object 19"/>
          <p:cNvSpPr/>
          <p:nvPr/>
        </p:nvSpPr>
        <p:spPr>
          <a:xfrm>
            <a:off x="4427102" y="408584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20" name="object 20"/>
          <p:cNvSpPr/>
          <p:nvPr/>
        </p:nvSpPr>
        <p:spPr>
          <a:xfrm>
            <a:off x="3663227" y="4085843"/>
            <a:ext cx="458958" cy="0"/>
          </a:xfrm>
          <a:custGeom>
            <a:avLst/>
            <a:gdLst/>
            <a:ahLst/>
            <a:cxnLst/>
            <a:rect l="l" t="t" r="r" b="b"/>
            <a:pathLst>
              <a:path w="497204">
                <a:moveTo>
                  <a:pt x="0" y="0"/>
                </a:moveTo>
                <a:lnTo>
                  <a:pt x="496824" y="0"/>
                </a:lnTo>
              </a:path>
            </a:pathLst>
          </a:custGeom>
          <a:ln w="9144">
            <a:solidFill>
              <a:srgbClr val="878787"/>
            </a:solidFill>
          </a:ln>
        </p:spPr>
        <p:txBody>
          <a:bodyPr wrap="square" lIns="0" tIns="0" rIns="0" bIns="0" rtlCol="0"/>
          <a:lstStyle/>
          <a:p>
            <a:endParaRPr/>
          </a:p>
        </p:txBody>
      </p:sp>
      <p:sp>
        <p:nvSpPr>
          <p:cNvPr id="21" name="object 21"/>
          <p:cNvSpPr/>
          <p:nvPr/>
        </p:nvSpPr>
        <p:spPr>
          <a:xfrm>
            <a:off x="1568548" y="4085844"/>
            <a:ext cx="1789528" cy="0"/>
          </a:xfrm>
          <a:custGeom>
            <a:avLst/>
            <a:gdLst/>
            <a:ahLst/>
            <a:cxnLst/>
            <a:rect l="l" t="t" r="r" b="b"/>
            <a:pathLst>
              <a:path w="1938654">
                <a:moveTo>
                  <a:pt x="0" y="0"/>
                </a:moveTo>
                <a:lnTo>
                  <a:pt x="1938527" y="0"/>
                </a:lnTo>
              </a:path>
            </a:pathLst>
          </a:custGeom>
          <a:ln w="9144">
            <a:solidFill>
              <a:srgbClr val="878787"/>
            </a:solidFill>
          </a:ln>
        </p:spPr>
        <p:txBody>
          <a:bodyPr wrap="square" lIns="0" tIns="0" rIns="0" bIns="0" rtlCol="0"/>
          <a:lstStyle/>
          <a:p>
            <a:endParaRPr/>
          </a:p>
        </p:txBody>
      </p:sp>
      <p:sp>
        <p:nvSpPr>
          <p:cNvPr id="22" name="object 22"/>
          <p:cNvSpPr/>
          <p:nvPr/>
        </p:nvSpPr>
        <p:spPr>
          <a:xfrm>
            <a:off x="7476978" y="3049523"/>
            <a:ext cx="229772" cy="0"/>
          </a:xfrm>
          <a:custGeom>
            <a:avLst/>
            <a:gdLst/>
            <a:ahLst/>
            <a:cxnLst/>
            <a:rect l="l" t="t" r="r" b="b"/>
            <a:pathLst>
              <a:path w="248920">
                <a:moveTo>
                  <a:pt x="0" y="0"/>
                </a:moveTo>
                <a:lnTo>
                  <a:pt x="248411" y="0"/>
                </a:lnTo>
              </a:path>
            </a:pathLst>
          </a:custGeom>
          <a:ln w="9144">
            <a:solidFill>
              <a:srgbClr val="878787"/>
            </a:solidFill>
          </a:ln>
        </p:spPr>
        <p:txBody>
          <a:bodyPr wrap="square" lIns="0" tIns="0" rIns="0" bIns="0" rtlCol="0"/>
          <a:lstStyle/>
          <a:p>
            <a:endParaRPr/>
          </a:p>
        </p:txBody>
      </p:sp>
      <p:sp>
        <p:nvSpPr>
          <p:cNvPr id="23" name="object 23"/>
          <p:cNvSpPr/>
          <p:nvPr/>
        </p:nvSpPr>
        <p:spPr>
          <a:xfrm>
            <a:off x="6714510" y="3049523"/>
            <a:ext cx="458958" cy="0"/>
          </a:xfrm>
          <a:custGeom>
            <a:avLst/>
            <a:gdLst/>
            <a:ahLst/>
            <a:cxnLst/>
            <a:rect l="l" t="t" r="r" b="b"/>
            <a:pathLst>
              <a:path w="497204">
                <a:moveTo>
                  <a:pt x="0" y="0"/>
                </a:moveTo>
                <a:lnTo>
                  <a:pt x="496824" y="0"/>
                </a:lnTo>
              </a:path>
            </a:pathLst>
          </a:custGeom>
          <a:ln w="9144">
            <a:solidFill>
              <a:srgbClr val="878787"/>
            </a:solidFill>
          </a:ln>
        </p:spPr>
        <p:txBody>
          <a:bodyPr wrap="square" lIns="0" tIns="0" rIns="0" bIns="0" rtlCol="0"/>
          <a:lstStyle/>
          <a:p>
            <a:endParaRPr/>
          </a:p>
        </p:txBody>
      </p:sp>
      <p:sp>
        <p:nvSpPr>
          <p:cNvPr id="24" name="object 24"/>
          <p:cNvSpPr/>
          <p:nvPr/>
        </p:nvSpPr>
        <p:spPr>
          <a:xfrm>
            <a:off x="5952041" y="304952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25" name="object 25"/>
          <p:cNvSpPr/>
          <p:nvPr/>
        </p:nvSpPr>
        <p:spPr>
          <a:xfrm>
            <a:off x="5189571" y="3049523"/>
            <a:ext cx="457200" cy="0"/>
          </a:xfrm>
          <a:custGeom>
            <a:avLst/>
            <a:gdLst/>
            <a:ahLst/>
            <a:cxnLst/>
            <a:rect l="l" t="t" r="r" b="b"/>
            <a:pathLst>
              <a:path w="495300">
                <a:moveTo>
                  <a:pt x="0" y="0"/>
                </a:moveTo>
                <a:lnTo>
                  <a:pt x="495300" y="0"/>
                </a:lnTo>
              </a:path>
            </a:pathLst>
          </a:custGeom>
          <a:ln w="9144">
            <a:solidFill>
              <a:srgbClr val="878787"/>
            </a:solidFill>
          </a:ln>
        </p:spPr>
        <p:txBody>
          <a:bodyPr wrap="square" lIns="0" tIns="0" rIns="0" bIns="0" rtlCol="0"/>
          <a:lstStyle/>
          <a:p>
            <a:endParaRPr/>
          </a:p>
        </p:txBody>
      </p:sp>
      <p:sp>
        <p:nvSpPr>
          <p:cNvPr id="26" name="object 26"/>
          <p:cNvSpPr/>
          <p:nvPr/>
        </p:nvSpPr>
        <p:spPr>
          <a:xfrm>
            <a:off x="1568548" y="3049523"/>
            <a:ext cx="3315872" cy="0"/>
          </a:xfrm>
          <a:custGeom>
            <a:avLst/>
            <a:gdLst/>
            <a:ahLst/>
            <a:cxnLst/>
            <a:rect l="l" t="t" r="r" b="b"/>
            <a:pathLst>
              <a:path w="3592195">
                <a:moveTo>
                  <a:pt x="0" y="0"/>
                </a:moveTo>
                <a:lnTo>
                  <a:pt x="3592067" y="0"/>
                </a:lnTo>
              </a:path>
            </a:pathLst>
          </a:custGeom>
          <a:ln w="9144">
            <a:solidFill>
              <a:srgbClr val="878787"/>
            </a:solidFill>
          </a:ln>
        </p:spPr>
        <p:txBody>
          <a:bodyPr wrap="square" lIns="0" tIns="0" rIns="0" bIns="0" rtlCol="0"/>
          <a:lstStyle/>
          <a:p>
            <a:endParaRPr/>
          </a:p>
        </p:txBody>
      </p:sp>
      <p:sp>
        <p:nvSpPr>
          <p:cNvPr id="27" name="object 27"/>
          <p:cNvSpPr/>
          <p:nvPr/>
        </p:nvSpPr>
        <p:spPr>
          <a:xfrm>
            <a:off x="1568548" y="2013203"/>
            <a:ext cx="6138203" cy="0"/>
          </a:xfrm>
          <a:custGeom>
            <a:avLst/>
            <a:gdLst/>
            <a:ahLst/>
            <a:cxnLst/>
            <a:rect l="l" t="t" r="r" b="b"/>
            <a:pathLst>
              <a:path w="6649720">
                <a:moveTo>
                  <a:pt x="0" y="0"/>
                </a:moveTo>
                <a:lnTo>
                  <a:pt x="6649211" y="0"/>
                </a:lnTo>
              </a:path>
            </a:pathLst>
          </a:custGeom>
          <a:ln w="9144">
            <a:solidFill>
              <a:srgbClr val="878787"/>
            </a:solidFill>
          </a:ln>
        </p:spPr>
        <p:txBody>
          <a:bodyPr wrap="square" lIns="0" tIns="0" rIns="0" bIns="0" rtlCol="0"/>
          <a:lstStyle/>
          <a:p>
            <a:endParaRPr/>
          </a:p>
        </p:txBody>
      </p:sp>
      <p:sp>
        <p:nvSpPr>
          <p:cNvPr id="28" name="object 28"/>
          <p:cNvSpPr/>
          <p:nvPr/>
        </p:nvSpPr>
        <p:spPr>
          <a:xfrm>
            <a:off x="2595489" y="5859780"/>
            <a:ext cx="305386" cy="299085"/>
          </a:xfrm>
          <a:custGeom>
            <a:avLst/>
            <a:gdLst/>
            <a:ahLst/>
            <a:cxnLst/>
            <a:rect l="l" t="t" r="r" b="b"/>
            <a:pathLst>
              <a:path w="330835" h="299085">
                <a:moveTo>
                  <a:pt x="330707" y="0"/>
                </a:moveTo>
                <a:lnTo>
                  <a:pt x="0" y="0"/>
                </a:lnTo>
                <a:lnTo>
                  <a:pt x="0" y="298704"/>
                </a:lnTo>
                <a:lnTo>
                  <a:pt x="330707" y="298704"/>
                </a:lnTo>
                <a:lnTo>
                  <a:pt x="330707" y="0"/>
                </a:lnTo>
                <a:close/>
              </a:path>
            </a:pathLst>
          </a:custGeom>
          <a:solidFill>
            <a:srgbClr val="0F7AC2"/>
          </a:solidFill>
        </p:spPr>
        <p:txBody>
          <a:bodyPr wrap="square" lIns="0" tIns="0" rIns="0" bIns="0" rtlCol="0"/>
          <a:lstStyle/>
          <a:p>
            <a:endParaRPr/>
          </a:p>
        </p:txBody>
      </p:sp>
      <p:sp>
        <p:nvSpPr>
          <p:cNvPr id="29" name="object 29"/>
          <p:cNvSpPr/>
          <p:nvPr/>
        </p:nvSpPr>
        <p:spPr>
          <a:xfrm>
            <a:off x="3357959" y="4995671"/>
            <a:ext cx="305386" cy="1163320"/>
          </a:xfrm>
          <a:custGeom>
            <a:avLst/>
            <a:gdLst/>
            <a:ahLst/>
            <a:cxnLst/>
            <a:rect l="l" t="t" r="r" b="b"/>
            <a:pathLst>
              <a:path w="330835" h="1163320">
                <a:moveTo>
                  <a:pt x="330708" y="0"/>
                </a:moveTo>
                <a:lnTo>
                  <a:pt x="0" y="0"/>
                </a:lnTo>
                <a:lnTo>
                  <a:pt x="0" y="1162812"/>
                </a:lnTo>
                <a:lnTo>
                  <a:pt x="330708" y="1162812"/>
                </a:lnTo>
                <a:lnTo>
                  <a:pt x="330708" y="0"/>
                </a:lnTo>
                <a:close/>
              </a:path>
            </a:pathLst>
          </a:custGeom>
          <a:solidFill>
            <a:srgbClr val="0F7AC2"/>
          </a:solidFill>
        </p:spPr>
        <p:txBody>
          <a:bodyPr wrap="square" lIns="0" tIns="0" rIns="0" bIns="0" rtlCol="0"/>
          <a:lstStyle/>
          <a:p>
            <a:endParaRPr/>
          </a:p>
        </p:txBody>
      </p:sp>
      <p:sp>
        <p:nvSpPr>
          <p:cNvPr id="30" name="object 30"/>
          <p:cNvSpPr/>
          <p:nvPr/>
        </p:nvSpPr>
        <p:spPr>
          <a:xfrm>
            <a:off x="4121834" y="5010911"/>
            <a:ext cx="305386" cy="1148080"/>
          </a:xfrm>
          <a:custGeom>
            <a:avLst/>
            <a:gdLst/>
            <a:ahLst/>
            <a:cxnLst/>
            <a:rect l="l" t="t" r="r" b="b"/>
            <a:pathLst>
              <a:path w="330835" h="1148079">
                <a:moveTo>
                  <a:pt x="330708" y="0"/>
                </a:moveTo>
                <a:lnTo>
                  <a:pt x="0" y="0"/>
                </a:lnTo>
                <a:lnTo>
                  <a:pt x="0" y="1147572"/>
                </a:lnTo>
                <a:lnTo>
                  <a:pt x="330708" y="1147572"/>
                </a:lnTo>
                <a:lnTo>
                  <a:pt x="330708" y="0"/>
                </a:lnTo>
                <a:close/>
              </a:path>
            </a:pathLst>
          </a:custGeom>
          <a:solidFill>
            <a:srgbClr val="0F7AC2"/>
          </a:solidFill>
        </p:spPr>
        <p:txBody>
          <a:bodyPr wrap="square" lIns="0" tIns="0" rIns="0" bIns="0" rtlCol="0"/>
          <a:lstStyle/>
          <a:p>
            <a:endParaRPr/>
          </a:p>
        </p:txBody>
      </p:sp>
      <p:sp>
        <p:nvSpPr>
          <p:cNvPr id="31" name="object 31"/>
          <p:cNvSpPr/>
          <p:nvPr/>
        </p:nvSpPr>
        <p:spPr>
          <a:xfrm>
            <a:off x="4884303" y="4690871"/>
            <a:ext cx="305386" cy="1468120"/>
          </a:xfrm>
          <a:custGeom>
            <a:avLst/>
            <a:gdLst/>
            <a:ahLst/>
            <a:cxnLst/>
            <a:rect l="l" t="t" r="r" b="b"/>
            <a:pathLst>
              <a:path w="330835" h="1468120">
                <a:moveTo>
                  <a:pt x="330708" y="0"/>
                </a:moveTo>
                <a:lnTo>
                  <a:pt x="0" y="0"/>
                </a:lnTo>
                <a:lnTo>
                  <a:pt x="0" y="1467612"/>
                </a:lnTo>
                <a:lnTo>
                  <a:pt x="330708" y="1467612"/>
                </a:lnTo>
                <a:lnTo>
                  <a:pt x="330708" y="0"/>
                </a:lnTo>
                <a:close/>
              </a:path>
            </a:pathLst>
          </a:custGeom>
          <a:solidFill>
            <a:srgbClr val="0F7AC2"/>
          </a:solidFill>
        </p:spPr>
        <p:txBody>
          <a:bodyPr wrap="square" lIns="0" tIns="0" rIns="0" bIns="0" rtlCol="0"/>
          <a:lstStyle/>
          <a:p>
            <a:endParaRPr/>
          </a:p>
        </p:txBody>
      </p:sp>
      <p:sp>
        <p:nvSpPr>
          <p:cNvPr id="32" name="object 32"/>
          <p:cNvSpPr/>
          <p:nvPr/>
        </p:nvSpPr>
        <p:spPr>
          <a:xfrm>
            <a:off x="5646771" y="4631436"/>
            <a:ext cx="305386" cy="1527175"/>
          </a:xfrm>
          <a:custGeom>
            <a:avLst/>
            <a:gdLst/>
            <a:ahLst/>
            <a:cxnLst/>
            <a:rect l="l" t="t" r="r" b="b"/>
            <a:pathLst>
              <a:path w="330835" h="1527175">
                <a:moveTo>
                  <a:pt x="330708" y="0"/>
                </a:moveTo>
                <a:lnTo>
                  <a:pt x="0" y="0"/>
                </a:lnTo>
                <a:lnTo>
                  <a:pt x="0" y="1527048"/>
                </a:lnTo>
                <a:lnTo>
                  <a:pt x="330708" y="1527048"/>
                </a:lnTo>
                <a:lnTo>
                  <a:pt x="330708" y="0"/>
                </a:lnTo>
                <a:close/>
              </a:path>
            </a:pathLst>
          </a:custGeom>
          <a:solidFill>
            <a:srgbClr val="0F7AC2"/>
          </a:solidFill>
        </p:spPr>
        <p:txBody>
          <a:bodyPr wrap="square" lIns="0" tIns="0" rIns="0" bIns="0" rtlCol="0"/>
          <a:lstStyle/>
          <a:p>
            <a:endParaRPr/>
          </a:p>
        </p:txBody>
      </p:sp>
      <p:sp>
        <p:nvSpPr>
          <p:cNvPr id="33" name="object 33"/>
          <p:cNvSpPr/>
          <p:nvPr/>
        </p:nvSpPr>
        <p:spPr>
          <a:xfrm>
            <a:off x="6409240" y="4607052"/>
            <a:ext cx="305386" cy="1551940"/>
          </a:xfrm>
          <a:custGeom>
            <a:avLst/>
            <a:gdLst/>
            <a:ahLst/>
            <a:cxnLst/>
            <a:rect l="l" t="t" r="r" b="b"/>
            <a:pathLst>
              <a:path w="330834" h="1551939">
                <a:moveTo>
                  <a:pt x="330707" y="0"/>
                </a:moveTo>
                <a:lnTo>
                  <a:pt x="0" y="0"/>
                </a:lnTo>
                <a:lnTo>
                  <a:pt x="0" y="1551432"/>
                </a:lnTo>
                <a:lnTo>
                  <a:pt x="330707" y="1551432"/>
                </a:lnTo>
                <a:lnTo>
                  <a:pt x="330707" y="0"/>
                </a:lnTo>
                <a:close/>
              </a:path>
            </a:pathLst>
          </a:custGeom>
          <a:solidFill>
            <a:srgbClr val="0F7AC2"/>
          </a:solidFill>
        </p:spPr>
        <p:txBody>
          <a:bodyPr wrap="square" lIns="0" tIns="0" rIns="0" bIns="0" rtlCol="0"/>
          <a:lstStyle/>
          <a:p>
            <a:endParaRPr/>
          </a:p>
        </p:txBody>
      </p:sp>
      <p:sp>
        <p:nvSpPr>
          <p:cNvPr id="34" name="object 34"/>
          <p:cNvSpPr/>
          <p:nvPr/>
        </p:nvSpPr>
        <p:spPr>
          <a:xfrm>
            <a:off x="7173117" y="4274821"/>
            <a:ext cx="304214" cy="1884045"/>
          </a:xfrm>
          <a:custGeom>
            <a:avLst/>
            <a:gdLst/>
            <a:ahLst/>
            <a:cxnLst/>
            <a:rect l="l" t="t" r="r" b="b"/>
            <a:pathLst>
              <a:path w="329565" h="1884045">
                <a:moveTo>
                  <a:pt x="329183" y="0"/>
                </a:moveTo>
                <a:lnTo>
                  <a:pt x="0" y="0"/>
                </a:lnTo>
                <a:lnTo>
                  <a:pt x="0" y="1883663"/>
                </a:lnTo>
                <a:lnTo>
                  <a:pt x="329183" y="1883663"/>
                </a:lnTo>
                <a:lnTo>
                  <a:pt x="329183" y="0"/>
                </a:lnTo>
                <a:close/>
              </a:path>
            </a:pathLst>
          </a:custGeom>
          <a:solidFill>
            <a:srgbClr val="0F7AC2"/>
          </a:solidFill>
        </p:spPr>
        <p:txBody>
          <a:bodyPr wrap="square" lIns="0" tIns="0" rIns="0" bIns="0" rtlCol="0"/>
          <a:lstStyle/>
          <a:p>
            <a:endParaRPr/>
          </a:p>
        </p:txBody>
      </p:sp>
      <p:sp>
        <p:nvSpPr>
          <p:cNvPr id="35" name="object 35"/>
          <p:cNvSpPr/>
          <p:nvPr/>
        </p:nvSpPr>
        <p:spPr>
          <a:xfrm>
            <a:off x="1833021" y="6100572"/>
            <a:ext cx="305386" cy="58419"/>
          </a:xfrm>
          <a:custGeom>
            <a:avLst/>
            <a:gdLst/>
            <a:ahLst/>
            <a:cxnLst/>
            <a:rect l="l" t="t" r="r" b="b"/>
            <a:pathLst>
              <a:path w="330835" h="58420">
                <a:moveTo>
                  <a:pt x="330707" y="0"/>
                </a:moveTo>
                <a:lnTo>
                  <a:pt x="0" y="0"/>
                </a:lnTo>
                <a:lnTo>
                  <a:pt x="0" y="57911"/>
                </a:lnTo>
                <a:lnTo>
                  <a:pt x="330707" y="57911"/>
                </a:lnTo>
                <a:lnTo>
                  <a:pt x="330707" y="0"/>
                </a:lnTo>
                <a:close/>
              </a:path>
            </a:pathLst>
          </a:custGeom>
          <a:solidFill>
            <a:srgbClr val="C00000"/>
          </a:solidFill>
        </p:spPr>
        <p:txBody>
          <a:bodyPr wrap="square" lIns="0" tIns="0" rIns="0" bIns="0" rtlCol="0"/>
          <a:lstStyle/>
          <a:p>
            <a:endParaRPr/>
          </a:p>
        </p:txBody>
      </p:sp>
      <p:sp>
        <p:nvSpPr>
          <p:cNvPr id="36" name="object 36"/>
          <p:cNvSpPr/>
          <p:nvPr/>
        </p:nvSpPr>
        <p:spPr>
          <a:xfrm>
            <a:off x="2595489" y="5149597"/>
            <a:ext cx="305386" cy="710565"/>
          </a:xfrm>
          <a:custGeom>
            <a:avLst/>
            <a:gdLst/>
            <a:ahLst/>
            <a:cxnLst/>
            <a:rect l="l" t="t" r="r" b="b"/>
            <a:pathLst>
              <a:path w="330835" h="710564">
                <a:moveTo>
                  <a:pt x="330707" y="0"/>
                </a:moveTo>
                <a:lnTo>
                  <a:pt x="0" y="0"/>
                </a:lnTo>
                <a:lnTo>
                  <a:pt x="0" y="710183"/>
                </a:lnTo>
                <a:lnTo>
                  <a:pt x="330707" y="710183"/>
                </a:lnTo>
                <a:lnTo>
                  <a:pt x="330707" y="0"/>
                </a:lnTo>
                <a:close/>
              </a:path>
            </a:pathLst>
          </a:custGeom>
          <a:solidFill>
            <a:srgbClr val="C00000"/>
          </a:solidFill>
        </p:spPr>
        <p:txBody>
          <a:bodyPr wrap="square" lIns="0" tIns="0" rIns="0" bIns="0" rtlCol="0"/>
          <a:lstStyle/>
          <a:p>
            <a:endParaRPr/>
          </a:p>
        </p:txBody>
      </p:sp>
      <p:sp>
        <p:nvSpPr>
          <p:cNvPr id="37" name="object 37"/>
          <p:cNvSpPr/>
          <p:nvPr/>
        </p:nvSpPr>
        <p:spPr>
          <a:xfrm>
            <a:off x="3357959" y="3464052"/>
            <a:ext cx="305386" cy="1531620"/>
          </a:xfrm>
          <a:custGeom>
            <a:avLst/>
            <a:gdLst/>
            <a:ahLst/>
            <a:cxnLst/>
            <a:rect l="l" t="t" r="r" b="b"/>
            <a:pathLst>
              <a:path w="330835" h="1531620">
                <a:moveTo>
                  <a:pt x="330708" y="0"/>
                </a:moveTo>
                <a:lnTo>
                  <a:pt x="0" y="0"/>
                </a:lnTo>
                <a:lnTo>
                  <a:pt x="0" y="1531620"/>
                </a:lnTo>
                <a:lnTo>
                  <a:pt x="330708" y="1531620"/>
                </a:lnTo>
                <a:lnTo>
                  <a:pt x="330708" y="0"/>
                </a:lnTo>
                <a:close/>
              </a:path>
            </a:pathLst>
          </a:custGeom>
          <a:solidFill>
            <a:srgbClr val="C00000"/>
          </a:solidFill>
        </p:spPr>
        <p:txBody>
          <a:bodyPr wrap="square" lIns="0" tIns="0" rIns="0" bIns="0" rtlCol="0"/>
          <a:lstStyle/>
          <a:p>
            <a:endParaRPr/>
          </a:p>
        </p:txBody>
      </p:sp>
      <p:sp>
        <p:nvSpPr>
          <p:cNvPr id="38" name="object 38"/>
          <p:cNvSpPr/>
          <p:nvPr/>
        </p:nvSpPr>
        <p:spPr>
          <a:xfrm>
            <a:off x="4121834" y="3083051"/>
            <a:ext cx="305386" cy="1927860"/>
          </a:xfrm>
          <a:custGeom>
            <a:avLst/>
            <a:gdLst/>
            <a:ahLst/>
            <a:cxnLst/>
            <a:rect l="l" t="t" r="r" b="b"/>
            <a:pathLst>
              <a:path w="330835" h="1927860">
                <a:moveTo>
                  <a:pt x="330708" y="0"/>
                </a:moveTo>
                <a:lnTo>
                  <a:pt x="0" y="0"/>
                </a:lnTo>
                <a:lnTo>
                  <a:pt x="0" y="1927860"/>
                </a:lnTo>
                <a:lnTo>
                  <a:pt x="330708" y="1927860"/>
                </a:lnTo>
                <a:lnTo>
                  <a:pt x="330708" y="0"/>
                </a:lnTo>
                <a:close/>
              </a:path>
            </a:pathLst>
          </a:custGeom>
          <a:solidFill>
            <a:srgbClr val="C00000"/>
          </a:solidFill>
        </p:spPr>
        <p:txBody>
          <a:bodyPr wrap="square" lIns="0" tIns="0" rIns="0" bIns="0" rtlCol="0"/>
          <a:lstStyle/>
          <a:p>
            <a:endParaRPr/>
          </a:p>
        </p:txBody>
      </p:sp>
      <p:sp>
        <p:nvSpPr>
          <p:cNvPr id="39" name="object 39"/>
          <p:cNvSpPr/>
          <p:nvPr/>
        </p:nvSpPr>
        <p:spPr>
          <a:xfrm>
            <a:off x="4884303" y="2485645"/>
            <a:ext cx="305386" cy="2205355"/>
          </a:xfrm>
          <a:custGeom>
            <a:avLst/>
            <a:gdLst/>
            <a:ahLst/>
            <a:cxnLst/>
            <a:rect l="l" t="t" r="r" b="b"/>
            <a:pathLst>
              <a:path w="330835" h="2205354">
                <a:moveTo>
                  <a:pt x="330708" y="0"/>
                </a:moveTo>
                <a:lnTo>
                  <a:pt x="0" y="0"/>
                </a:lnTo>
                <a:lnTo>
                  <a:pt x="0" y="2205228"/>
                </a:lnTo>
                <a:lnTo>
                  <a:pt x="330708" y="2205228"/>
                </a:lnTo>
                <a:lnTo>
                  <a:pt x="330708" y="0"/>
                </a:lnTo>
                <a:close/>
              </a:path>
            </a:pathLst>
          </a:custGeom>
          <a:solidFill>
            <a:srgbClr val="C00000"/>
          </a:solidFill>
        </p:spPr>
        <p:txBody>
          <a:bodyPr wrap="square" lIns="0" tIns="0" rIns="0" bIns="0" rtlCol="0"/>
          <a:lstStyle/>
          <a:p>
            <a:endParaRPr/>
          </a:p>
        </p:txBody>
      </p:sp>
      <p:sp>
        <p:nvSpPr>
          <p:cNvPr id="40" name="object 40"/>
          <p:cNvSpPr/>
          <p:nvPr/>
        </p:nvSpPr>
        <p:spPr>
          <a:xfrm>
            <a:off x="5646771" y="2318004"/>
            <a:ext cx="305386" cy="2313940"/>
          </a:xfrm>
          <a:custGeom>
            <a:avLst/>
            <a:gdLst/>
            <a:ahLst/>
            <a:cxnLst/>
            <a:rect l="l" t="t" r="r" b="b"/>
            <a:pathLst>
              <a:path w="330835" h="2313940">
                <a:moveTo>
                  <a:pt x="330708" y="0"/>
                </a:moveTo>
                <a:lnTo>
                  <a:pt x="0" y="0"/>
                </a:lnTo>
                <a:lnTo>
                  <a:pt x="0" y="2313432"/>
                </a:lnTo>
                <a:lnTo>
                  <a:pt x="330708" y="2313432"/>
                </a:lnTo>
                <a:lnTo>
                  <a:pt x="330708" y="0"/>
                </a:lnTo>
                <a:close/>
              </a:path>
            </a:pathLst>
          </a:custGeom>
          <a:solidFill>
            <a:srgbClr val="C00000"/>
          </a:solidFill>
        </p:spPr>
        <p:txBody>
          <a:bodyPr wrap="square" lIns="0" tIns="0" rIns="0" bIns="0" rtlCol="0"/>
          <a:lstStyle/>
          <a:p>
            <a:endParaRPr/>
          </a:p>
        </p:txBody>
      </p:sp>
      <p:sp>
        <p:nvSpPr>
          <p:cNvPr id="41" name="object 41"/>
          <p:cNvSpPr/>
          <p:nvPr/>
        </p:nvSpPr>
        <p:spPr>
          <a:xfrm>
            <a:off x="6409240" y="2449068"/>
            <a:ext cx="305386" cy="2158365"/>
          </a:xfrm>
          <a:custGeom>
            <a:avLst/>
            <a:gdLst/>
            <a:ahLst/>
            <a:cxnLst/>
            <a:rect l="l" t="t" r="r" b="b"/>
            <a:pathLst>
              <a:path w="330834" h="2158365">
                <a:moveTo>
                  <a:pt x="330707" y="0"/>
                </a:moveTo>
                <a:lnTo>
                  <a:pt x="0" y="0"/>
                </a:lnTo>
                <a:lnTo>
                  <a:pt x="0" y="2157984"/>
                </a:lnTo>
                <a:lnTo>
                  <a:pt x="330707" y="2157984"/>
                </a:lnTo>
                <a:lnTo>
                  <a:pt x="330707" y="0"/>
                </a:lnTo>
                <a:close/>
              </a:path>
            </a:pathLst>
          </a:custGeom>
          <a:solidFill>
            <a:srgbClr val="C00000"/>
          </a:solidFill>
        </p:spPr>
        <p:txBody>
          <a:bodyPr wrap="square" lIns="0" tIns="0" rIns="0" bIns="0" rtlCol="0"/>
          <a:lstStyle/>
          <a:p>
            <a:endParaRPr/>
          </a:p>
        </p:txBody>
      </p:sp>
      <p:sp>
        <p:nvSpPr>
          <p:cNvPr id="42" name="object 42"/>
          <p:cNvSpPr/>
          <p:nvPr/>
        </p:nvSpPr>
        <p:spPr>
          <a:xfrm>
            <a:off x="7173117" y="2116836"/>
            <a:ext cx="304214" cy="2158365"/>
          </a:xfrm>
          <a:custGeom>
            <a:avLst/>
            <a:gdLst/>
            <a:ahLst/>
            <a:cxnLst/>
            <a:rect l="l" t="t" r="r" b="b"/>
            <a:pathLst>
              <a:path w="329565" h="2158365">
                <a:moveTo>
                  <a:pt x="329183" y="0"/>
                </a:moveTo>
                <a:lnTo>
                  <a:pt x="0" y="0"/>
                </a:lnTo>
                <a:lnTo>
                  <a:pt x="0" y="2157984"/>
                </a:lnTo>
                <a:lnTo>
                  <a:pt x="329183" y="2157984"/>
                </a:lnTo>
                <a:lnTo>
                  <a:pt x="329183" y="0"/>
                </a:lnTo>
                <a:close/>
              </a:path>
            </a:pathLst>
          </a:custGeom>
          <a:solidFill>
            <a:srgbClr val="C00000"/>
          </a:solidFill>
        </p:spPr>
        <p:txBody>
          <a:bodyPr wrap="square" lIns="0" tIns="0" rIns="0" bIns="0" rtlCol="0"/>
          <a:lstStyle/>
          <a:p>
            <a:endParaRPr/>
          </a:p>
        </p:txBody>
      </p:sp>
      <p:sp>
        <p:nvSpPr>
          <p:cNvPr id="43" name="object 43"/>
          <p:cNvSpPr/>
          <p:nvPr/>
        </p:nvSpPr>
        <p:spPr>
          <a:xfrm>
            <a:off x="1603717" y="2013205"/>
            <a:ext cx="0" cy="4185285"/>
          </a:xfrm>
          <a:custGeom>
            <a:avLst/>
            <a:gdLst/>
            <a:ahLst/>
            <a:cxnLst/>
            <a:rect l="l" t="t" r="r" b="b"/>
            <a:pathLst>
              <a:path h="4185285">
                <a:moveTo>
                  <a:pt x="0" y="0"/>
                </a:moveTo>
                <a:lnTo>
                  <a:pt x="0" y="4184904"/>
                </a:lnTo>
              </a:path>
            </a:pathLst>
          </a:custGeom>
          <a:ln w="9144">
            <a:solidFill>
              <a:srgbClr val="878787"/>
            </a:solidFill>
          </a:ln>
        </p:spPr>
        <p:txBody>
          <a:bodyPr wrap="square" lIns="0" tIns="0" rIns="0" bIns="0" rtlCol="0"/>
          <a:lstStyle/>
          <a:p>
            <a:endParaRPr/>
          </a:p>
        </p:txBody>
      </p:sp>
      <p:sp>
        <p:nvSpPr>
          <p:cNvPr id="44" name="object 44"/>
          <p:cNvSpPr/>
          <p:nvPr/>
        </p:nvSpPr>
        <p:spPr>
          <a:xfrm>
            <a:off x="1568548" y="6158484"/>
            <a:ext cx="6138203" cy="0"/>
          </a:xfrm>
          <a:custGeom>
            <a:avLst/>
            <a:gdLst/>
            <a:ahLst/>
            <a:cxnLst/>
            <a:rect l="l" t="t" r="r" b="b"/>
            <a:pathLst>
              <a:path w="6649720">
                <a:moveTo>
                  <a:pt x="0" y="0"/>
                </a:moveTo>
                <a:lnTo>
                  <a:pt x="6649211" y="0"/>
                </a:lnTo>
              </a:path>
            </a:pathLst>
          </a:custGeom>
          <a:ln w="9143">
            <a:solidFill>
              <a:srgbClr val="878787"/>
            </a:solidFill>
          </a:ln>
        </p:spPr>
        <p:txBody>
          <a:bodyPr wrap="square" lIns="0" tIns="0" rIns="0" bIns="0" rtlCol="0"/>
          <a:lstStyle/>
          <a:p>
            <a:endParaRPr/>
          </a:p>
        </p:txBody>
      </p:sp>
      <p:sp>
        <p:nvSpPr>
          <p:cNvPr id="45" name="object 45"/>
          <p:cNvSpPr/>
          <p:nvPr/>
        </p:nvSpPr>
        <p:spPr>
          <a:xfrm>
            <a:off x="2366185"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46" name="object 46"/>
          <p:cNvSpPr/>
          <p:nvPr/>
        </p:nvSpPr>
        <p:spPr>
          <a:xfrm>
            <a:off x="3130062"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47" name="object 47"/>
          <p:cNvSpPr/>
          <p:nvPr/>
        </p:nvSpPr>
        <p:spPr>
          <a:xfrm>
            <a:off x="3892530"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48" name="object 48"/>
          <p:cNvSpPr/>
          <p:nvPr/>
        </p:nvSpPr>
        <p:spPr>
          <a:xfrm>
            <a:off x="4654998"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49" name="object 49"/>
          <p:cNvSpPr/>
          <p:nvPr/>
        </p:nvSpPr>
        <p:spPr>
          <a:xfrm>
            <a:off x="5417467"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50" name="object 50"/>
          <p:cNvSpPr/>
          <p:nvPr/>
        </p:nvSpPr>
        <p:spPr>
          <a:xfrm>
            <a:off x="6181344"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51" name="object 51"/>
          <p:cNvSpPr/>
          <p:nvPr/>
        </p:nvSpPr>
        <p:spPr>
          <a:xfrm>
            <a:off x="6943813"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52" name="object 52"/>
          <p:cNvSpPr/>
          <p:nvPr/>
        </p:nvSpPr>
        <p:spPr>
          <a:xfrm>
            <a:off x="7706281" y="6158485"/>
            <a:ext cx="0" cy="40005"/>
          </a:xfrm>
          <a:custGeom>
            <a:avLst/>
            <a:gdLst/>
            <a:ahLst/>
            <a:cxnLst/>
            <a:rect l="l" t="t" r="r" b="b"/>
            <a:pathLst>
              <a:path h="40004">
                <a:moveTo>
                  <a:pt x="0" y="0"/>
                </a:moveTo>
                <a:lnTo>
                  <a:pt x="0" y="39623"/>
                </a:lnTo>
              </a:path>
            </a:pathLst>
          </a:custGeom>
          <a:ln w="9144">
            <a:solidFill>
              <a:srgbClr val="878787"/>
            </a:solidFill>
          </a:ln>
        </p:spPr>
        <p:txBody>
          <a:bodyPr wrap="square" lIns="0" tIns="0" rIns="0" bIns="0" rtlCol="0"/>
          <a:lstStyle/>
          <a:p>
            <a:endParaRPr/>
          </a:p>
        </p:txBody>
      </p:sp>
      <p:sp>
        <p:nvSpPr>
          <p:cNvPr id="53" name="object 53"/>
          <p:cNvSpPr txBox="1"/>
          <p:nvPr/>
        </p:nvSpPr>
        <p:spPr>
          <a:xfrm>
            <a:off x="1420444" y="6083358"/>
            <a:ext cx="92026"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0</a:t>
            </a:r>
            <a:endParaRPr sz="1000">
              <a:latin typeface="Times New Roman"/>
              <a:cs typeface="Times New Roman"/>
            </a:endParaRPr>
          </a:p>
        </p:txBody>
      </p:sp>
      <p:sp>
        <p:nvSpPr>
          <p:cNvPr id="54" name="object 54"/>
          <p:cNvSpPr txBox="1"/>
          <p:nvPr/>
        </p:nvSpPr>
        <p:spPr>
          <a:xfrm>
            <a:off x="1282664" y="5047135"/>
            <a:ext cx="230358"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500</a:t>
            </a:r>
            <a:endParaRPr sz="1000">
              <a:latin typeface="Times New Roman"/>
              <a:cs typeface="Times New Roman"/>
            </a:endParaRPr>
          </a:p>
        </p:txBody>
      </p:sp>
      <p:sp>
        <p:nvSpPr>
          <p:cNvPr id="55" name="object 55"/>
          <p:cNvSpPr txBox="1"/>
          <p:nvPr/>
        </p:nvSpPr>
        <p:spPr>
          <a:xfrm>
            <a:off x="1214476" y="4010913"/>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1000</a:t>
            </a:r>
            <a:endParaRPr sz="1000">
              <a:latin typeface="Times New Roman"/>
              <a:cs typeface="Times New Roman"/>
            </a:endParaRPr>
          </a:p>
        </p:txBody>
      </p:sp>
      <p:sp>
        <p:nvSpPr>
          <p:cNvPr id="56" name="object 56"/>
          <p:cNvSpPr txBox="1"/>
          <p:nvPr/>
        </p:nvSpPr>
        <p:spPr>
          <a:xfrm>
            <a:off x="1835841"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2006</a:t>
            </a:r>
            <a:endParaRPr sz="1000">
              <a:latin typeface="Times New Roman"/>
              <a:cs typeface="Times New Roman"/>
            </a:endParaRPr>
          </a:p>
        </p:txBody>
      </p:sp>
      <p:sp>
        <p:nvSpPr>
          <p:cNvPr id="57" name="object 57"/>
          <p:cNvSpPr txBox="1"/>
          <p:nvPr/>
        </p:nvSpPr>
        <p:spPr>
          <a:xfrm>
            <a:off x="2598642"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2007</a:t>
            </a:r>
            <a:endParaRPr sz="1000">
              <a:latin typeface="Times New Roman"/>
              <a:cs typeface="Times New Roman"/>
            </a:endParaRPr>
          </a:p>
        </p:txBody>
      </p:sp>
      <p:sp>
        <p:nvSpPr>
          <p:cNvPr id="58" name="object 58"/>
          <p:cNvSpPr txBox="1"/>
          <p:nvPr/>
        </p:nvSpPr>
        <p:spPr>
          <a:xfrm>
            <a:off x="3361441"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2008</a:t>
            </a:r>
            <a:endParaRPr sz="1000">
              <a:latin typeface="Times New Roman"/>
              <a:cs typeface="Times New Roman"/>
            </a:endParaRPr>
          </a:p>
        </p:txBody>
      </p:sp>
      <p:sp>
        <p:nvSpPr>
          <p:cNvPr id="59" name="object 59"/>
          <p:cNvSpPr txBox="1"/>
          <p:nvPr/>
        </p:nvSpPr>
        <p:spPr>
          <a:xfrm>
            <a:off x="4124242"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2009</a:t>
            </a:r>
            <a:endParaRPr sz="1000">
              <a:latin typeface="Times New Roman"/>
              <a:cs typeface="Times New Roman"/>
            </a:endParaRPr>
          </a:p>
        </p:txBody>
      </p:sp>
      <p:sp>
        <p:nvSpPr>
          <p:cNvPr id="60" name="object 60"/>
          <p:cNvSpPr txBox="1"/>
          <p:nvPr/>
        </p:nvSpPr>
        <p:spPr>
          <a:xfrm>
            <a:off x="4887042"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2010</a:t>
            </a:r>
            <a:endParaRPr sz="1000">
              <a:latin typeface="Times New Roman"/>
              <a:cs typeface="Times New Roman"/>
            </a:endParaRPr>
          </a:p>
        </p:txBody>
      </p:sp>
      <p:sp>
        <p:nvSpPr>
          <p:cNvPr id="61" name="object 61"/>
          <p:cNvSpPr txBox="1"/>
          <p:nvPr/>
        </p:nvSpPr>
        <p:spPr>
          <a:xfrm>
            <a:off x="5649844"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2011</a:t>
            </a:r>
            <a:endParaRPr sz="1000">
              <a:latin typeface="Times New Roman"/>
              <a:cs typeface="Times New Roman"/>
            </a:endParaRPr>
          </a:p>
        </p:txBody>
      </p:sp>
      <p:sp>
        <p:nvSpPr>
          <p:cNvPr id="62" name="object 62"/>
          <p:cNvSpPr txBox="1"/>
          <p:nvPr/>
        </p:nvSpPr>
        <p:spPr>
          <a:xfrm>
            <a:off x="6412644"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2012</a:t>
            </a:r>
            <a:endParaRPr sz="1000">
              <a:latin typeface="Times New Roman"/>
              <a:cs typeface="Times New Roman"/>
            </a:endParaRPr>
          </a:p>
        </p:txBody>
      </p:sp>
      <p:sp>
        <p:nvSpPr>
          <p:cNvPr id="63" name="object 63"/>
          <p:cNvSpPr txBox="1"/>
          <p:nvPr/>
        </p:nvSpPr>
        <p:spPr>
          <a:xfrm>
            <a:off x="7175445" y="6237217"/>
            <a:ext cx="299525" cy="152400"/>
          </a:xfrm>
          <a:prstGeom prst="rect">
            <a:avLst/>
          </a:prstGeom>
        </p:spPr>
        <p:txBody>
          <a:bodyPr vert="horz" wrap="square" lIns="0" tIns="0" rIns="0" bIns="0" rtlCol="0">
            <a:spAutoFit/>
          </a:bodyPr>
          <a:lstStyle/>
          <a:p>
            <a:pPr marL="12700">
              <a:lnSpc>
                <a:spcPct val="100000"/>
              </a:lnSpc>
            </a:pPr>
            <a:r>
              <a:rPr sz="1000" b="1" spc="80" dirty="0">
                <a:latin typeface="Times New Roman"/>
                <a:cs typeface="Times New Roman"/>
              </a:rPr>
              <a:t>2013</a:t>
            </a:r>
            <a:endParaRPr sz="1000">
              <a:latin typeface="Times New Roman"/>
              <a:cs typeface="Times New Roman"/>
            </a:endParaRPr>
          </a:p>
        </p:txBody>
      </p:sp>
      <p:sp>
        <p:nvSpPr>
          <p:cNvPr id="64" name="object 64"/>
          <p:cNvSpPr/>
          <p:nvPr/>
        </p:nvSpPr>
        <p:spPr>
          <a:xfrm>
            <a:off x="1893512" y="2403348"/>
            <a:ext cx="62132" cy="66040"/>
          </a:xfrm>
          <a:custGeom>
            <a:avLst/>
            <a:gdLst/>
            <a:ahLst/>
            <a:cxnLst/>
            <a:rect l="l" t="t" r="r" b="b"/>
            <a:pathLst>
              <a:path w="67310" h="66039">
                <a:moveTo>
                  <a:pt x="0" y="0"/>
                </a:moveTo>
                <a:lnTo>
                  <a:pt x="67056" y="0"/>
                </a:lnTo>
                <a:lnTo>
                  <a:pt x="67056" y="65532"/>
                </a:lnTo>
                <a:lnTo>
                  <a:pt x="0" y="65532"/>
                </a:lnTo>
                <a:lnTo>
                  <a:pt x="0" y="0"/>
                </a:lnTo>
                <a:close/>
              </a:path>
            </a:pathLst>
          </a:custGeom>
          <a:solidFill>
            <a:srgbClr val="C00000"/>
          </a:solidFill>
        </p:spPr>
        <p:txBody>
          <a:bodyPr wrap="square" lIns="0" tIns="0" rIns="0" bIns="0" rtlCol="0"/>
          <a:lstStyle/>
          <a:p>
            <a:endParaRPr/>
          </a:p>
        </p:txBody>
      </p:sp>
      <p:sp>
        <p:nvSpPr>
          <p:cNvPr id="65" name="object 65"/>
          <p:cNvSpPr/>
          <p:nvPr/>
        </p:nvSpPr>
        <p:spPr>
          <a:xfrm>
            <a:off x="1893512" y="2752344"/>
            <a:ext cx="62132" cy="66040"/>
          </a:xfrm>
          <a:custGeom>
            <a:avLst/>
            <a:gdLst/>
            <a:ahLst/>
            <a:cxnLst/>
            <a:rect l="l" t="t" r="r" b="b"/>
            <a:pathLst>
              <a:path w="67310" h="66039">
                <a:moveTo>
                  <a:pt x="0" y="0"/>
                </a:moveTo>
                <a:lnTo>
                  <a:pt x="67056" y="0"/>
                </a:lnTo>
                <a:lnTo>
                  <a:pt x="67056" y="65532"/>
                </a:lnTo>
                <a:lnTo>
                  <a:pt x="0" y="65532"/>
                </a:lnTo>
                <a:lnTo>
                  <a:pt x="0" y="0"/>
                </a:lnTo>
                <a:close/>
              </a:path>
            </a:pathLst>
          </a:custGeom>
          <a:solidFill>
            <a:srgbClr val="0F7AC2"/>
          </a:solidFill>
        </p:spPr>
        <p:txBody>
          <a:bodyPr wrap="square" lIns="0" tIns="0" rIns="0" bIns="0" rtlCol="0"/>
          <a:lstStyle/>
          <a:p>
            <a:endParaRPr/>
          </a:p>
        </p:txBody>
      </p:sp>
      <p:sp>
        <p:nvSpPr>
          <p:cNvPr id="66" name="object 66"/>
          <p:cNvSpPr txBox="1"/>
          <p:nvPr/>
        </p:nvSpPr>
        <p:spPr>
          <a:xfrm>
            <a:off x="1214476" y="1407998"/>
            <a:ext cx="5825783" cy="2448978"/>
          </a:xfrm>
          <a:prstGeom prst="rect">
            <a:avLst/>
          </a:prstGeom>
        </p:spPr>
        <p:txBody>
          <a:bodyPr vert="horz" wrap="square" lIns="0" tIns="0" rIns="0" bIns="0" rtlCol="0">
            <a:spAutoFit/>
          </a:bodyPr>
          <a:lstStyle/>
          <a:p>
            <a:pPr marL="1316990">
              <a:lnSpc>
                <a:spcPct val="100000"/>
              </a:lnSpc>
            </a:pPr>
            <a:r>
              <a:rPr sz="1400" b="1" spc="-10" dirty="0">
                <a:latin typeface="Arial"/>
                <a:cs typeface="Arial"/>
              </a:rPr>
              <a:t>No</a:t>
            </a:r>
            <a:r>
              <a:rPr sz="1400" b="1" spc="-15" dirty="0">
                <a:latin typeface="Arial"/>
                <a:cs typeface="Arial"/>
              </a:rPr>
              <a:t>v</a:t>
            </a:r>
            <a:r>
              <a:rPr sz="1400" b="1" spc="-10" dirty="0">
                <a:latin typeface="Arial"/>
                <a:cs typeface="Arial"/>
              </a:rPr>
              <a:t>o</a:t>
            </a:r>
            <a:r>
              <a:rPr sz="1400" b="1" dirty="0">
                <a:latin typeface="Arial"/>
                <a:cs typeface="Arial"/>
              </a:rPr>
              <a:t>s</a:t>
            </a:r>
            <a:r>
              <a:rPr sz="1400" b="1" spc="-20" dirty="0">
                <a:latin typeface="Arial"/>
                <a:cs typeface="Arial"/>
              </a:rPr>
              <a:t> </a:t>
            </a:r>
            <a:r>
              <a:rPr sz="1400" b="1" spc="-10" dirty="0">
                <a:latin typeface="Arial"/>
                <a:cs typeface="Arial"/>
              </a:rPr>
              <a:t>po</a:t>
            </a:r>
            <a:r>
              <a:rPr sz="1400" b="1" spc="-5" dirty="0">
                <a:latin typeface="Arial"/>
                <a:cs typeface="Arial"/>
              </a:rPr>
              <a:t>s</a:t>
            </a:r>
            <a:r>
              <a:rPr sz="1400" b="1" dirty="0">
                <a:latin typeface="Arial"/>
                <a:cs typeface="Arial"/>
              </a:rPr>
              <a:t>t</a:t>
            </a:r>
            <a:r>
              <a:rPr sz="1400" b="1" spc="-10" dirty="0">
                <a:latin typeface="Arial"/>
                <a:cs typeface="Arial"/>
              </a:rPr>
              <a:t>o</a:t>
            </a:r>
            <a:r>
              <a:rPr sz="1400" b="1" dirty="0">
                <a:latin typeface="Arial"/>
                <a:cs typeface="Arial"/>
              </a:rPr>
              <a:t>s</a:t>
            </a:r>
            <a:r>
              <a:rPr sz="1400" b="1" spc="-20" dirty="0">
                <a:latin typeface="Arial"/>
                <a:cs typeface="Arial"/>
              </a:rPr>
              <a:t> </a:t>
            </a:r>
            <a:r>
              <a:rPr sz="1400" b="1" spc="-10" dirty="0">
                <a:latin typeface="Arial"/>
                <a:cs typeface="Arial"/>
              </a:rPr>
              <a:t>d</a:t>
            </a:r>
            <a:r>
              <a:rPr sz="1400" b="1" dirty="0">
                <a:latin typeface="Arial"/>
                <a:cs typeface="Arial"/>
              </a:rPr>
              <a:t>e</a:t>
            </a:r>
            <a:r>
              <a:rPr sz="1400" b="1" spc="-10" dirty="0">
                <a:latin typeface="Arial"/>
                <a:cs typeface="Arial"/>
              </a:rPr>
              <a:t> </a:t>
            </a:r>
            <a:r>
              <a:rPr sz="1400" b="1" dirty="0">
                <a:latin typeface="Arial"/>
                <a:cs typeface="Arial"/>
              </a:rPr>
              <a:t>t</a:t>
            </a:r>
            <a:r>
              <a:rPr sz="1400" b="1" spc="5" dirty="0">
                <a:latin typeface="Arial"/>
                <a:cs typeface="Arial"/>
              </a:rPr>
              <a:t>r</a:t>
            </a:r>
            <a:r>
              <a:rPr sz="1400" b="1" spc="-5" dirty="0">
                <a:latin typeface="Arial"/>
                <a:cs typeface="Arial"/>
              </a:rPr>
              <a:t>a</a:t>
            </a:r>
            <a:r>
              <a:rPr sz="1400" b="1" spc="-10" dirty="0">
                <a:latin typeface="Arial"/>
                <a:cs typeface="Arial"/>
              </a:rPr>
              <a:t>b</a:t>
            </a:r>
            <a:r>
              <a:rPr sz="1400" b="1" spc="-5" dirty="0">
                <a:latin typeface="Arial"/>
                <a:cs typeface="Arial"/>
              </a:rPr>
              <a:t>a</a:t>
            </a:r>
            <a:r>
              <a:rPr sz="1400" b="1" spc="5" dirty="0">
                <a:latin typeface="Arial"/>
                <a:cs typeface="Arial"/>
              </a:rPr>
              <a:t>l</a:t>
            </a:r>
            <a:r>
              <a:rPr sz="1400" b="1" spc="-10" dirty="0">
                <a:latin typeface="Arial"/>
                <a:cs typeface="Arial"/>
              </a:rPr>
              <a:t>h</a:t>
            </a:r>
            <a:r>
              <a:rPr sz="1400" b="1" dirty="0">
                <a:latin typeface="Arial"/>
                <a:cs typeface="Arial"/>
              </a:rPr>
              <a:t>o</a:t>
            </a:r>
            <a:r>
              <a:rPr sz="1400" b="1" spc="-50" dirty="0">
                <a:latin typeface="Arial"/>
                <a:cs typeface="Arial"/>
              </a:rPr>
              <a:t> </a:t>
            </a:r>
            <a:r>
              <a:rPr sz="1400" b="1" dirty="0">
                <a:latin typeface="Arial"/>
                <a:cs typeface="Arial"/>
              </a:rPr>
              <a:t>c</a:t>
            </a:r>
            <a:r>
              <a:rPr sz="1400" b="1" spc="5" dirty="0">
                <a:latin typeface="Arial"/>
                <a:cs typeface="Arial"/>
              </a:rPr>
              <a:t>ri</a:t>
            </a:r>
            <a:r>
              <a:rPr sz="1400" b="1" dirty="0">
                <a:latin typeface="Arial"/>
                <a:cs typeface="Arial"/>
              </a:rPr>
              <a:t>a</a:t>
            </a:r>
            <a:r>
              <a:rPr sz="1400" b="1" spc="-10" dirty="0">
                <a:latin typeface="Arial"/>
                <a:cs typeface="Arial"/>
              </a:rPr>
              <a:t>do</a:t>
            </a:r>
            <a:r>
              <a:rPr sz="1400" b="1" dirty="0">
                <a:latin typeface="Arial"/>
                <a:cs typeface="Arial"/>
              </a:rPr>
              <a:t>s</a:t>
            </a:r>
            <a:r>
              <a:rPr sz="1400" b="1" spc="-30" dirty="0">
                <a:latin typeface="Arial"/>
                <a:cs typeface="Arial"/>
              </a:rPr>
              <a:t> </a:t>
            </a:r>
            <a:r>
              <a:rPr sz="1400" b="1" spc="-10" dirty="0">
                <a:latin typeface="Arial"/>
                <a:cs typeface="Arial"/>
              </a:rPr>
              <a:t>n</a:t>
            </a:r>
            <a:r>
              <a:rPr sz="1400" b="1" dirty="0">
                <a:latin typeface="Arial"/>
                <a:cs typeface="Arial"/>
              </a:rPr>
              <a:t>as</a:t>
            </a:r>
            <a:r>
              <a:rPr sz="1400" b="1" spc="-20" dirty="0">
                <a:latin typeface="Arial"/>
                <a:cs typeface="Arial"/>
              </a:rPr>
              <a:t> </a:t>
            </a:r>
            <a:r>
              <a:rPr sz="1400" b="1" dirty="0">
                <a:latin typeface="Arial"/>
                <a:cs typeface="Arial"/>
              </a:rPr>
              <a:t>em</a:t>
            </a:r>
            <a:r>
              <a:rPr sz="1400" b="1" spc="-10" dirty="0">
                <a:latin typeface="Arial"/>
                <a:cs typeface="Arial"/>
              </a:rPr>
              <a:t>p</a:t>
            </a:r>
            <a:r>
              <a:rPr sz="1400" b="1" spc="5" dirty="0">
                <a:latin typeface="Arial"/>
                <a:cs typeface="Arial"/>
              </a:rPr>
              <a:t>r</a:t>
            </a:r>
            <a:r>
              <a:rPr sz="1400" b="1" spc="-5" dirty="0">
                <a:latin typeface="Arial"/>
                <a:cs typeface="Arial"/>
              </a:rPr>
              <a:t>e</a:t>
            </a:r>
            <a:r>
              <a:rPr sz="1400" b="1" dirty="0">
                <a:latin typeface="Arial"/>
                <a:cs typeface="Arial"/>
              </a:rPr>
              <a:t>s</a:t>
            </a:r>
            <a:r>
              <a:rPr sz="1400" b="1" spc="-5" dirty="0">
                <a:latin typeface="Arial"/>
                <a:cs typeface="Arial"/>
              </a:rPr>
              <a:t>a</a:t>
            </a:r>
            <a:r>
              <a:rPr sz="1400" b="1" dirty="0">
                <a:latin typeface="Arial"/>
                <a:cs typeface="Arial"/>
              </a:rPr>
              <a:t>s</a:t>
            </a:r>
            <a:r>
              <a:rPr sz="1400" b="1" spc="-20" dirty="0">
                <a:latin typeface="Arial"/>
                <a:cs typeface="Arial"/>
              </a:rPr>
              <a:t> </a:t>
            </a:r>
            <a:r>
              <a:rPr sz="1400" b="1" spc="-10" dirty="0">
                <a:latin typeface="Arial"/>
                <a:cs typeface="Arial"/>
              </a:rPr>
              <a:t>d</a:t>
            </a:r>
            <a:r>
              <a:rPr sz="1400" b="1" dirty="0">
                <a:latin typeface="Arial"/>
                <a:cs typeface="Arial"/>
              </a:rPr>
              <a:t>o</a:t>
            </a:r>
            <a:r>
              <a:rPr sz="1400" b="1" spc="-25" dirty="0">
                <a:latin typeface="Arial"/>
                <a:cs typeface="Arial"/>
              </a:rPr>
              <a:t> </a:t>
            </a:r>
            <a:r>
              <a:rPr sz="1400" b="1" dirty="0">
                <a:latin typeface="Arial"/>
                <a:cs typeface="Arial"/>
              </a:rPr>
              <a:t>c</a:t>
            </a:r>
            <a:r>
              <a:rPr sz="1400" b="1" spc="5" dirty="0">
                <a:latin typeface="Arial"/>
                <a:cs typeface="Arial"/>
              </a:rPr>
              <a:t>l</a:t>
            </a:r>
            <a:r>
              <a:rPr sz="1400" b="1" spc="-10" dirty="0">
                <a:latin typeface="Arial"/>
                <a:cs typeface="Arial"/>
              </a:rPr>
              <a:t>u</a:t>
            </a:r>
            <a:r>
              <a:rPr sz="1400" b="1" spc="-5" dirty="0">
                <a:latin typeface="Arial"/>
                <a:cs typeface="Arial"/>
              </a:rPr>
              <a:t>s</a:t>
            </a:r>
            <a:r>
              <a:rPr sz="1400" b="1" dirty="0">
                <a:latin typeface="Arial"/>
                <a:cs typeface="Arial"/>
              </a:rPr>
              <a:t>ter</a:t>
            </a:r>
            <a:endParaRPr sz="1400" dirty="0">
              <a:latin typeface="Arial"/>
              <a:cs typeface="Arial"/>
            </a:endParaRPr>
          </a:p>
          <a:p>
            <a:pPr marL="12700">
              <a:lnSpc>
                <a:spcPct val="100000"/>
              </a:lnSpc>
              <a:spcBef>
                <a:spcPts val="894"/>
              </a:spcBef>
            </a:pPr>
            <a:r>
              <a:rPr sz="1000" b="1" spc="80" dirty="0">
                <a:latin typeface="Times New Roman"/>
                <a:cs typeface="Times New Roman"/>
              </a:rPr>
              <a:t>2000</a:t>
            </a:r>
            <a:endParaRPr sz="1000" dirty="0">
              <a:latin typeface="Times New Roman"/>
              <a:cs typeface="Times New Roman"/>
            </a:endParaRPr>
          </a:p>
          <a:p>
            <a:pPr marL="828040" marR="4503420">
              <a:lnSpc>
                <a:spcPct val="228600"/>
              </a:lnSpc>
              <a:spcBef>
                <a:spcPts val="575"/>
              </a:spcBef>
            </a:pPr>
            <a:r>
              <a:rPr sz="1000" b="1" spc="-60" dirty="0">
                <a:latin typeface="Times New Roman"/>
                <a:cs typeface="Times New Roman"/>
              </a:rPr>
              <a:t>E</a:t>
            </a:r>
            <a:r>
              <a:rPr sz="1000" b="1" spc="-80" dirty="0">
                <a:latin typeface="Times New Roman"/>
                <a:cs typeface="Times New Roman"/>
              </a:rPr>
              <a:t>m</a:t>
            </a:r>
            <a:r>
              <a:rPr sz="1000" b="1" spc="-25" dirty="0">
                <a:latin typeface="Times New Roman"/>
                <a:cs typeface="Times New Roman"/>
              </a:rPr>
              <a:t>p</a:t>
            </a:r>
            <a:r>
              <a:rPr sz="1000" b="1" spc="-105" dirty="0">
                <a:latin typeface="Times New Roman"/>
                <a:cs typeface="Times New Roman"/>
              </a:rPr>
              <a:t>r</a:t>
            </a:r>
            <a:r>
              <a:rPr sz="1000" b="1" spc="75" dirty="0">
                <a:latin typeface="Times New Roman"/>
                <a:cs typeface="Times New Roman"/>
              </a:rPr>
              <a:t>es</a:t>
            </a:r>
            <a:r>
              <a:rPr sz="1000" b="1" spc="35" dirty="0">
                <a:latin typeface="Times New Roman"/>
                <a:cs typeface="Times New Roman"/>
              </a:rPr>
              <a:t>a</a:t>
            </a:r>
            <a:r>
              <a:rPr sz="1000" b="1" spc="80" dirty="0">
                <a:latin typeface="Times New Roman"/>
                <a:cs typeface="Times New Roman"/>
              </a:rPr>
              <a:t>s</a:t>
            </a:r>
            <a:r>
              <a:rPr sz="1000" b="1" spc="10" dirty="0">
                <a:latin typeface="Times New Roman"/>
                <a:cs typeface="Times New Roman"/>
              </a:rPr>
              <a:t> </a:t>
            </a:r>
            <a:r>
              <a:rPr sz="1000" b="1" spc="-110" dirty="0">
                <a:latin typeface="Times New Roman"/>
                <a:cs typeface="Times New Roman"/>
              </a:rPr>
              <a:t>C</a:t>
            </a:r>
            <a:r>
              <a:rPr sz="1000" b="1" spc="-25" dirty="0">
                <a:latin typeface="Times New Roman"/>
                <a:cs typeface="Times New Roman"/>
              </a:rPr>
              <a:t>l</a:t>
            </a:r>
            <a:r>
              <a:rPr sz="1000" b="1" spc="-20" dirty="0">
                <a:latin typeface="Times New Roman"/>
                <a:cs typeface="Times New Roman"/>
              </a:rPr>
              <a:t>u</a:t>
            </a:r>
            <a:r>
              <a:rPr sz="1000" b="1" spc="75" dirty="0">
                <a:latin typeface="Times New Roman"/>
                <a:cs typeface="Times New Roman"/>
              </a:rPr>
              <a:t>s</a:t>
            </a:r>
            <a:r>
              <a:rPr sz="1000" b="1" spc="10" dirty="0">
                <a:latin typeface="Times New Roman"/>
                <a:cs typeface="Times New Roman"/>
              </a:rPr>
              <a:t>t</a:t>
            </a:r>
            <a:r>
              <a:rPr sz="1000" b="1" spc="75" dirty="0">
                <a:latin typeface="Times New Roman"/>
                <a:cs typeface="Times New Roman"/>
              </a:rPr>
              <a:t>e</a:t>
            </a:r>
            <a:r>
              <a:rPr sz="1000" b="1" spc="-105" dirty="0">
                <a:latin typeface="Times New Roman"/>
                <a:cs typeface="Times New Roman"/>
              </a:rPr>
              <a:t>r</a:t>
            </a:r>
            <a:r>
              <a:rPr sz="1000" b="1" spc="-60" dirty="0">
                <a:latin typeface="Times New Roman"/>
                <a:cs typeface="Times New Roman"/>
              </a:rPr>
              <a:t> </a:t>
            </a:r>
            <a:r>
              <a:rPr sz="1000" b="1" spc="-70" dirty="0">
                <a:latin typeface="Times New Roman"/>
                <a:cs typeface="Times New Roman"/>
              </a:rPr>
              <a:t>F</a:t>
            </a:r>
            <a:r>
              <a:rPr sz="1000" b="1" spc="35" dirty="0">
                <a:latin typeface="Times New Roman"/>
                <a:cs typeface="Times New Roman"/>
              </a:rPr>
              <a:t>á</a:t>
            </a:r>
            <a:r>
              <a:rPr sz="1000" b="1" spc="-25" dirty="0">
                <a:latin typeface="Times New Roman"/>
                <a:cs typeface="Times New Roman"/>
              </a:rPr>
              <a:t>b</a:t>
            </a:r>
            <a:r>
              <a:rPr sz="1000" b="1" spc="-105" dirty="0">
                <a:latin typeface="Times New Roman"/>
                <a:cs typeface="Times New Roman"/>
              </a:rPr>
              <a:t>r</a:t>
            </a:r>
            <a:r>
              <a:rPr sz="1000" b="1" spc="-25" dirty="0">
                <a:latin typeface="Times New Roman"/>
                <a:cs typeface="Times New Roman"/>
              </a:rPr>
              <a:t>i</a:t>
            </a:r>
            <a:r>
              <a:rPr sz="1000" b="1" spc="50" dirty="0">
                <a:latin typeface="Times New Roman"/>
                <a:cs typeface="Times New Roman"/>
              </a:rPr>
              <a:t>c</a:t>
            </a:r>
            <a:r>
              <a:rPr sz="1000" b="1" spc="35" dirty="0">
                <a:latin typeface="Times New Roman"/>
                <a:cs typeface="Times New Roman"/>
              </a:rPr>
              <a:t>a</a:t>
            </a:r>
            <a:r>
              <a:rPr sz="1000" b="1" spc="80" dirty="0">
                <a:latin typeface="Times New Roman"/>
                <a:cs typeface="Times New Roman"/>
              </a:rPr>
              <a:t>s</a:t>
            </a:r>
            <a:r>
              <a:rPr sz="1000" b="1" spc="10" dirty="0">
                <a:latin typeface="Times New Roman"/>
                <a:cs typeface="Times New Roman"/>
              </a:rPr>
              <a:t> </a:t>
            </a:r>
            <a:r>
              <a:rPr sz="1000" b="1" spc="-105" dirty="0">
                <a:latin typeface="Times New Roman"/>
                <a:cs typeface="Times New Roman"/>
              </a:rPr>
              <a:t>E</a:t>
            </a:r>
            <a:r>
              <a:rPr sz="1000" b="1" spc="-80" dirty="0">
                <a:latin typeface="Times New Roman"/>
                <a:cs typeface="Times New Roman"/>
              </a:rPr>
              <a:t>N</a:t>
            </a:r>
            <a:r>
              <a:rPr sz="1000" b="1" spc="-105" dirty="0">
                <a:latin typeface="Times New Roman"/>
                <a:cs typeface="Times New Roman"/>
              </a:rPr>
              <a:t>E</a:t>
            </a:r>
            <a:r>
              <a:rPr sz="1000" b="1" spc="-155" dirty="0">
                <a:latin typeface="Times New Roman"/>
                <a:cs typeface="Times New Roman"/>
              </a:rPr>
              <a:t>O</a:t>
            </a:r>
            <a:r>
              <a:rPr sz="1000" b="1" spc="-15" dirty="0">
                <a:latin typeface="Times New Roman"/>
                <a:cs typeface="Times New Roman"/>
              </a:rPr>
              <a:t>P</a:t>
            </a:r>
            <a:endParaRPr sz="1000" dirty="0">
              <a:latin typeface="Times New Roman"/>
              <a:cs typeface="Times New Roman"/>
            </a:endParaRPr>
          </a:p>
          <a:p>
            <a:pPr marL="12700">
              <a:lnSpc>
                <a:spcPct val="100000"/>
              </a:lnSpc>
              <a:spcBef>
                <a:spcPts val="895"/>
              </a:spcBef>
            </a:pPr>
            <a:r>
              <a:rPr sz="1000" b="1" spc="80" dirty="0">
                <a:latin typeface="Times New Roman"/>
                <a:cs typeface="Times New Roman"/>
              </a:rPr>
              <a:t>1500</a:t>
            </a:r>
            <a:endParaRPr sz="1000" dirty="0">
              <a:latin typeface="Times New Roman"/>
              <a:cs typeface="Times New Roman"/>
            </a:endParaRPr>
          </a:p>
        </p:txBody>
      </p:sp>
    </p:spTree>
    <p:extLst>
      <p:ext uri="{BB962C8B-B14F-4D97-AF65-F5344CB8AC3E}">
        <p14:creationId xmlns:p14="http://schemas.microsoft.com/office/powerpoint/2010/main" val="37493756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0211" y="6078538"/>
            <a:ext cx="397412" cy="371475"/>
          </a:xfrm>
          <a:custGeom>
            <a:avLst/>
            <a:gdLst/>
            <a:ahLst/>
            <a:cxnLst/>
            <a:rect l="l" t="t" r="r" b="b"/>
            <a:pathLst>
              <a:path w="430530" h="371475">
                <a:moveTo>
                  <a:pt x="0" y="371475"/>
                </a:moveTo>
                <a:lnTo>
                  <a:pt x="430212" y="371475"/>
                </a:lnTo>
                <a:lnTo>
                  <a:pt x="430212" y="0"/>
                </a:lnTo>
                <a:lnTo>
                  <a:pt x="0" y="0"/>
                </a:lnTo>
                <a:lnTo>
                  <a:pt x="0" y="371475"/>
                </a:lnTo>
                <a:close/>
              </a:path>
            </a:pathLst>
          </a:custGeom>
          <a:solidFill>
            <a:srgbClr val="FFFFFF"/>
          </a:solidFill>
        </p:spPr>
        <p:txBody>
          <a:bodyPr wrap="square" lIns="0" tIns="0" rIns="0" bIns="0" rtlCol="0"/>
          <a:lstStyle/>
          <a:p>
            <a:endParaRPr/>
          </a:p>
        </p:txBody>
      </p:sp>
      <p:sp>
        <p:nvSpPr>
          <p:cNvPr id="4" name="object 4"/>
          <p:cNvSpPr/>
          <p:nvPr/>
        </p:nvSpPr>
        <p:spPr>
          <a:xfrm>
            <a:off x="6558359" y="32005"/>
            <a:ext cx="602096" cy="66141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60097" y="519697"/>
            <a:ext cx="602085" cy="661403"/>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482991" y="1399244"/>
            <a:ext cx="8211237" cy="276999"/>
          </a:xfrm>
          <a:prstGeom prst="rect">
            <a:avLst/>
          </a:prstGeom>
        </p:spPr>
        <p:txBody>
          <a:bodyPr vert="horz" wrap="square" lIns="0" tIns="0" rIns="0" bIns="0" rtlCol="0">
            <a:spAutoFit/>
          </a:bodyPr>
          <a:lstStyle/>
          <a:p>
            <a:pPr marL="355600" indent="-342900">
              <a:lnSpc>
                <a:spcPct val="100000"/>
              </a:lnSpc>
              <a:buClr>
                <a:srgbClr val="5F5F5F"/>
              </a:buClr>
              <a:buFont typeface="Gill Sans MT"/>
              <a:buChar char="•"/>
              <a:tabLst>
                <a:tab pos="355600" algn="l"/>
              </a:tabLst>
            </a:pPr>
            <a:r>
              <a:rPr sz="1800" b="1" dirty="0">
                <a:solidFill>
                  <a:srgbClr val="5F5F5F"/>
                </a:solidFill>
                <a:latin typeface="Gill Sans MT"/>
                <a:cs typeface="Gill Sans MT"/>
              </a:rPr>
              <a:t>V</a:t>
            </a:r>
            <a:r>
              <a:rPr sz="1800" b="1" spc="-10" dirty="0">
                <a:solidFill>
                  <a:srgbClr val="5F5F5F"/>
                </a:solidFill>
                <a:latin typeface="Gill Sans MT"/>
                <a:cs typeface="Gill Sans MT"/>
              </a:rPr>
              <a:t>al</a:t>
            </a:r>
            <a:r>
              <a:rPr sz="1800" b="1" spc="-20" dirty="0">
                <a:solidFill>
                  <a:srgbClr val="5F5F5F"/>
                </a:solidFill>
                <a:latin typeface="Gill Sans MT"/>
                <a:cs typeface="Gill Sans MT"/>
              </a:rPr>
              <a:t>o</a:t>
            </a:r>
            <a:r>
              <a:rPr sz="1800" b="1" dirty="0">
                <a:solidFill>
                  <a:srgbClr val="5F5F5F"/>
                </a:solidFill>
                <a:latin typeface="Gill Sans MT"/>
                <a:cs typeface="Gill Sans MT"/>
              </a:rPr>
              <a:t>r</a:t>
            </a:r>
            <a:r>
              <a:rPr sz="1800" b="1" spc="-15" dirty="0">
                <a:solidFill>
                  <a:srgbClr val="5F5F5F"/>
                </a:solidFill>
                <a:latin typeface="Gill Sans MT"/>
                <a:cs typeface="Gill Sans MT"/>
              </a:rPr>
              <a:t> </a:t>
            </a:r>
            <a:r>
              <a:rPr sz="1800" b="1" spc="-20" dirty="0">
                <a:solidFill>
                  <a:srgbClr val="5F5F5F"/>
                </a:solidFill>
                <a:latin typeface="Gill Sans MT"/>
                <a:cs typeface="Gill Sans MT"/>
              </a:rPr>
              <a:t>A</a:t>
            </a:r>
            <a:r>
              <a:rPr sz="1800" b="1" dirty="0">
                <a:solidFill>
                  <a:srgbClr val="5F5F5F"/>
                </a:solidFill>
                <a:latin typeface="Gill Sans MT"/>
                <a:cs typeface="Gill Sans MT"/>
              </a:rPr>
              <a:t>c</a:t>
            </a:r>
            <a:r>
              <a:rPr sz="1800" b="1" spc="-5" dirty="0">
                <a:solidFill>
                  <a:srgbClr val="5F5F5F"/>
                </a:solidFill>
                <a:latin typeface="Gill Sans MT"/>
                <a:cs typeface="Gill Sans MT"/>
              </a:rPr>
              <a:t>r</a:t>
            </a:r>
            <a:r>
              <a:rPr sz="1800" b="1" spc="-10" dirty="0">
                <a:solidFill>
                  <a:srgbClr val="5F5F5F"/>
                </a:solidFill>
                <a:latin typeface="Gill Sans MT"/>
                <a:cs typeface="Gill Sans MT"/>
              </a:rPr>
              <a:t>es</a:t>
            </a:r>
            <a:r>
              <a:rPr sz="1800" b="1" dirty="0">
                <a:solidFill>
                  <a:srgbClr val="5F5F5F"/>
                </a:solidFill>
                <a:latin typeface="Gill Sans MT"/>
                <a:cs typeface="Gill Sans MT"/>
              </a:rPr>
              <a:t>c</a:t>
            </a:r>
            <a:r>
              <a:rPr sz="1800" b="1" spc="-10" dirty="0">
                <a:solidFill>
                  <a:srgbClr val="5F5F5F"/>
                </a:solidFill>
                <a:latin typeface="Gill Sans MT"/>
                <a:cs typeface="Gill Sans MT"/>
              </a:rPr>
              <a:t>enta</a:t>
            </a:r>
            <a:r>
              <a:rPr sz="1800" b="1" spc="-25" dirty="0">
                <a:solidFill>
                  <a:srgbClr val="5F5F5F"/>
                </a:solidFill>
                <a:latin typeface="Gill Sans MT"/>
                <a:cs typeface="Gill Sans MT"/>
              </a:rPr>
              <a:t>d</a:t>
            </a:r>
            <a:r>
              <a:rPr sz="1800" b="1" dirty="0">
                <a:solidFill>
                  <a:srgbClr val="5F5F5F"/>
                </a:solidFill>
                <a:latin typeface="Gill Sans MT"/>
                <a:cs typeface="Gill Sans MT"/>
              </a:rPr>
              <a:t>o</a:t>
            </a:r>
            <a:r>
              <a:rPr sz="1800" b="1" spc="-25" dirty="0">
                <a:solidFill>
                  <a:srgbClr val="5F5F5F"/>
                </a:solidFill>
                <a:latin typeface="Gill Sans MT"/>
                <a:cs typeface="Gill Sans MT"/>
              </a:rPr>
              <a:t> </a:t>
            </a:r>
            <a:r>
              <a:rPr sz="1800" b="1" spc="5" dirty="0">
                <a:solidFill>
                  <a:srgbClr val="5F5F5F"/>
                </a:solidFill>
                <a:latin typeface="Gill Sans MT"/>
                <a:cs typeface="Gill Sans MT"/>
              </a:rPr>
              <a:t>N</a:t>
            </a:r>
            <a:r>
              <a:rPr sz="1800" b="1" spc="-10" dirty="0">
                <a:solidFill>
                  <a:srgbClr val="5F5F5F"/>
                </a:solidFill>
                <a:latin typeface="Gill Sans MT"/>
                <a:cs typeface="Gill Sans MT"/>
              </a:rPr>
              <a:t>ac</a:t>
            </a:r>
            <a:r>
              <a:rPr sz="1800" b="1" dirty="0">
                <a:solidFill>
                  <a:srgbClr val="5F5F5F"/>
                </a:solidFill>
                <a:latin typeface="Gill Sans MT"/>
                <a:cs typeface="Gill Sans MT"/>
              </a:rPr>
              <a:t>i</a:t>
            </a:r>
            <a:r>
              <a:rPr sz="1800" b="1" spc="-5" dirty="0">
                <a:solidFill>
                  <a:srgbClr val="5F5F5F"/>
                </a:solidFill>
                <a:latin typeface="Gill Sans MT"/>
                <a:cs typeface="Gill Sans MT"/>
              </a:rPr>
              <a:t>o</a:t>
            </a:r>
            <a:r>
              <a:rPr sz="1800" b="1" spc="-10" dirty="0">
                <a:solidFill>
                  <a:srgbClr val="5F5F5F"/>
                </a:solidFill>
                <a:latin typeface="Gill Sans MT"/>
                <a:cs typeface="Gill Sans MT"/>
              </a:rPr>
              <a:t>nal</a:t>
            </a:r>
            <a:r>
              <a:rPr sz="1800" dirty="0">
                <a:solidFill>
                  <a:srgbClr val="5F5F5F"/>
                </a:solidFill>
                <a:latin typeface="Gill Sans MT"/>
                <a:cs typeface="Gill Sans MT"/>
              </a:rPr>
              <a:t>:</a:t>
            </a:r>
            <a:r>
              <a:rPr sz="1800" spc="-5" dirty="0">
                <a:solidFill>
                  <a:srgbClr val="5F5F5F"/>
                </a:solidFill>
                <a:latin typeface="Gill Sans MT"/>
                <a:cs typeface="Gill Sans MT"/>
              </a:rPr>
              <a:t> </a:t>
            </a:r>
            <a:r>
              <a:rPr sz="1800" b="1" dirty="0">
                <a:solidFill>
                  <a:srgbClr val="0F7AC2"/>
                </a:solidFill>
                <a:latin typeface="Gill Sans MT"/>
                <a:cs typeface="Gill Sans MT"/>
              </a:rPr>
              <a:t>c</a:t>
            </a:r>
            <a:r>
              <a:rPr sz="1800" b="1" spc="-10" dirty="0">
                <a:solidFill>
                  <a:srgbClr val="0F7AC2"/>
                </a:solidFill>
                <a:latin typeface="Gill Sans MT"/>
                <a:cs typeface="Gill Sans MT"/>
              </a:rPr>
              <a:t>e</a:t>
            </a:r>
            <a:r>
              <a:rPr sz="1800" b="1" spc="-5" dirty="0">
                <a:solidFill>
                  <a:srgbClr val="0F7AC2"/>
                </a:solidFill>
                <a:latin typeface="Gill Sans MT"/>
                <a:cs typeface="Gill Sans MT"/>
              </a:rPr>
              <a:t>r</a:t>
            </a:r>
            <a:r>
              <a:rPr sz="1800" b="1" dirty="0">
                <a:solidFill>
                  <a:srgbClr val="0F7AC2"/>
                </a:solidFill>
                <a:latin typeface="Gill Sans MT"/>
                <a:cs typeface="Gill Sans MT"/>
              </a:rPr>
              <a:t>c</a:t>
            </a:r>
            <a:r>
              <a:rPr sz="1800" b="1" spc="-10" dirty="0">
                <a:solidFill>
                  <a:srgbClr val="0F7AC2"/>
                </a:solidFill>
                <a:latin typeface="Gill Sans MT"/>
                <a:cs typeface="Gill Sans MT"/>
              </a:rPr>
              <a:t>a</a:t>
            </a:r>
            <a:r>
              <a:rPr sz="1800" b="1" spc="-5" dirty="0">
                <a:solidFill>
                  <a:srgbClr val="0F7AC2"/>
                </a:solidFill>
                <a:latin typeface="Gill Sans MT"/>
                <a:cs typeface="Gill Sans MT"/>
              </a:rPr>
              <a:t> </a:t>
            </a:r>
            <a:r>
              <a:rPr sz="1800" b="1" spc="-10" dirty="0">
                <a:solidFill>
                  <a:srgbClr val="0F7AC2"/>
                </a:solidFill>
                <a:latin typeface="Gill Sans MT"/>
                <a:cs typeface="Gill Sans MT"/>
              </a:rPr>
              <a:t>de 300</a:t>
            </a:r>
            <a:r>
              <a:rPr sz="1800" b="1" spc="-20" dirty="0">
                <a:solidFill>
                  <a:srgbClr val="0F7AC2"/>
                </a:solidFill>
                <a:latin typeface="Gill Sans MT"/>
                <a:cs typeface="Gill Sans MT"/>
              </a:rPr>
              <a:t> </a:t>
            </a:r>
            <a:r>
              <a:rPr sz="1800" b="1" dirty="0">
                <a:solidFill>
                  <a:srgbClr val="0F7AC2"/>
                </a:solidFill>
                <a:latin typeface="Gill Sans MT"/>
                <a:cs typeface="Gill Sans MT"/>
              </a:rPr>
              <a:t>mil</a:t>
            </a:r>
            <a:r>
              <a:rPr sz="1800" b="1" spc="-10" dirty="0">
                <a:solidFill>
                  <a:srgbClr val="0F7AC2"/>
                </a:solidFill>
                <a:latin typeface="Gill Sans MT"/>
                <a:cs typeface="Gill Sans MT"/>
              </a:rPr>
              <a:t>h</a:t>
            </a:r>
            <a:r>
              <a:rPr sz="1800" b="1" spc="-5" dirty="0">
                <a:solidFill>
                  <a:srgbClr val="0F7AC2"/>
                </a:solidFill>
                <a:latin typeface="Gill Sans MT"/>
                <a:cs typeface="Gill Sans MT"/>
              </a:rPr>
              <a:t>õ</a:t>
            </a:r>
            <a:r>
              <a:rPr sz="1800" b="1" spc="-10" dirty="0">
                <a:solidFill>
                  <a:srgbClr val="0F7AC2"/>
                </a:solidFill>
                <a:latin typeface="Gill Sans MT"/>
                <a:cs typeface="Gill Sans MT"/>
              </a:rPr>
              <a:t>es de eu</a:t>
            </a:r>
            <a:r>
              <a:rPr sz="1800" b="1" spc="-5" dirty="0">
                <a:solidFill>
                  <a:srgbClr val="0F7AC2"/>
                </a:solidFill>
                <a:latin typeface="Gill Sans MT"/>
                <a:cs typeface="Gill Sans MT"/>
              </a:rPr>
              <a:t>ro</a:t>
            </a:r>
            <a:r>
              <a:rPr sz="1800" b="1" spc="-10" dirty="0">
                <a:solidFill>
                  <a:srgbClr val="0F7AC2"/>
                </a:solidFill>
                <a:latin typeface="Gill Sans MT"/>
                <a:cs typeface="Gill Sans MT"/>
              </a:rPr>
              <a:t>s</a:t>
            </a:r>
            <a:r>
              <a:rPr sz="1800" b="1" dirty="0">
                <a:solidFill>
                  <a:srgbClr val="0F7AC2"/>
                </a:solidFill>
                <a:latin typeface="Gill Sans MT"/>
                <a:cs typeface="Gill Sans MT"/>
              </a:rPr>
              <a:t> </a:t>
            </a:r>
            <a:r>
              <a:rPr sz="1800" b="1" spc="-10" dirty="0">
                <a:solidFill>
                  <a:srgbClr val="0F7AC2"/>
                </a:solidFill>
                <a:latin typeface="Gill Sans MT"/>
                <a:cs typeface="Gill Sans MT"/>
              </a:rPr>
              <a:t>p</a:t>
            </a:r>
            <a:r>
              <a:rPr sz="1800" b="1" spc="-5" dirty="0">
                <a:solidFill>
                  <a:srgbClr val="0F7AC2"/>
                </a:solidFill>
                <a:latin typeface="Gill Sans MT"/>
                <a:cs typeface="Gill Sans MT"/>
              </a:rPr>
              <a:t>o</a:t>
            </a:r>
            <a:r>
              <a:rPr sz="1800" b="1" dirty="0">
                <a:solidFill>
                  <a:srgbClr val="0F7AC2"/>
                </a:solidFill>
                <a:latin typeface="Gill Sans MT"/>
                <a:cs typeface="Gill Sans MT"/>
              </a:rPr>
              <a:t>r</a:t>
            </a:r>
            <a:r>
              <a:rPr sz="1800" b="1" spc="20" dirty="0">
                <a:solidFill>
                  <a:srgbClr val="0F7AC2"/>
                </a:solidFill>
                <a:latin typeface="Gill Sans MT"/>
                <a:cs typeface="Gill Sans MT"/>
              </a:rPr>
              <a:t> </a:t>
            </a:r>
            <a:r>
              <a:rPr sz="1800" b="1" spc="-10" dirty="0">
                <a:solidFill>
                  <a:srgbClr val="0F7AC2"/>
                </a:solidFill>
                <a:latin typeface="Gill Sans MT"/>
                <a:cs typeface="Gill Sans MT"/>
              </a:rPr>
              <a:t>a</a:t>
            </a:r>
            <a:r>
              <a:rPr sz="1800" b="1" spc="-25" dirty="0">
                <a:solidFill>
                  <a:srgbClr val="0F7AC2"/>
                </a:solidFill>
                <a:latin typeface="Gill Sans MT"/>
                <a:cs typeface="Gill Sans MT"/>
              </a:rPr>
              <a:t>n</a:t>
            </a:r>
            <a:r>
              <a:rPr sz="1800" b="1" dirty="0">
                <a:solidFill>
                  <a:srgbClr val="0F7AC2"/>
                </a:solidFill>
                <a:latin typeface="Gill Sans MT"/>
                <a:cs typeface="Gill Sans MT"/>
              </a:rPr>
              <a:t>o</a:t>
            </a:r>
            <a:endParaRPr sz="1800" dirty="0">
              <a:latin typeface="Gill Sans MT"/>
              <a:cs typeface="Gill Sans MT"/>
            </a:endParaRPr>
          </a:p>
        </p:txBody>
      </p:sp>
      <p:sp>
        <p:nvSpPr>
          <p:cNvPr id="10" name="object 10"/>
          <p:cNvSpPr txBox="1"/>
          <p:nvPr/>
        </p:nvSpPr>
        <p:spPr>
          <a:xfrm>
            <a:off x="482991" y="2964208"/>
            <a:ext cx="98474" cy="276999"/>
          </a:xfrm>
          <a:prstGeom prst="rect">
            <a:avLst/>
          </a:prstGeom>
        </p:spPr>
        <p:txBody>
          <a:bodyPr vert="horz" wrap="square" lIns="0" tIns="0" rIns="0" bIns="0" rtlCol="0">
            <a:spAutoFit/>
          </a:bodyPr>
          <a:lstStyle/>
          <a:p>
            <a:pPr marL="12700">
              <a:lnSpc>
                <a:spcPct val="100000"/>
              </a:lnSpc>
            </a:pPr>
            <a:r>
              <a:rPr sz="1800" dirty="0">
                <a:solidFill>
                  <a:srgbClr val="5F5F5F"/>
                </a:solidFill>
                <a:latin typeface="Gill Sans MT"/>
                <a:cs typeface="Gill Sans MT"/>
              </a:rPr>
              <a:t>•</a:t>
            </a:r>
            <a:endParaRPr sz="1800">
              <a:latin typeface="Gill Sans MT"/>
              <a:cs typeface="Gill Sans MT"/>
            </a:endParaRPr>
          </a:p>
        </p:txBody>
      </p:sp>
      <p:sp>
        <p:nvSpPr>
          <p:cNvPr id="11" name="object 11"/>
          <p:cNvSpPr txBox="1"/>
          <p:nvPr/>
        </p:nvSpPr>
        <p:spPr>
          <a:xfrm>
            <a:off x="482991" y="3988336"/>
            <a:ext cx="98474" cy="276999"/>
          </a:xfrm>
          <a:prstGeom prst="rect">
            <a:avLst/>
          </a:prstGeom>
        </p:spPr>
        <p:txBody>
          <a:bodyPr vert="horz" wrap="square" lIns="0" tIns="0" rIns="0" bIns="0" rtlCol="0">
            <a:spAutoFit/>
          </a:bodyPr>
          <a:lstStyle/>
          <a:p>
            <a:pPr marL="12700">
              <a:lnSpc>
                <a:spcPct val="100000"/>
              </a:lnSpc>
            </a:pPr>
            <a:r>
              <a:rPr sz="1800" dirty="0">
                <a:solidFill>
                  <a:srgbClr val="5F5F5F"/>
                </a:solidFill>
                <a:latin typeface="Gill Sans MT"/>
                <a:cs typeface="Gill Sans MT"/>
              </a:rPr>
              <a:t>•</a:t>
            </a:r>
            <a:endParaRPr sz="1800">
              <a:latin typeface="Gill Sans MT"/>
              <a:cs typeface="Gill Sans MT"/>
            </a:endParaRPr>
          </a:p>
        </p:txBody>
      </p:sp>
      <p:sp>
        <p:nvSpPr>
          <p:cNvPr id="12" name="object 12"/>
          <p:cNvSpPr txBox="1"/>
          <p:nvPr/>
        </p:nvSpPr>
        <p:spPr>
          <a:xfrm>
            <a:off x="754673" y="3925888"/>
            <a:ext cx="7719646" cy="1163139"/>
          </a:xfrm>
          <a:prstGeom prst="rect">
            <a:avLst/>
          </a:prstGeom>
          <a:ln w="28575">
            <a:solidFill>
              <a:srgbClr val="0F7AC2"/>
            </a:solidFill>
          </a:ln>
        </p:spPr>
        <p:txBody>
          <a:bodyPr vert="horz" wrap="square" lIns="0" tIns="0" rIns="0" bIns="0" rtlCol="0">
            <a:spAutoFit/>
          </a:bodyPr>
          <a:lstStyle/>
          <a:p>
            <a:pPr marL="46990">
              <a:lnSpc>
                <a:spcPct val="100000"/>
              </a:lnSpc>
            </a:pPr>
            <a:r>
              <a:rPr sz="1800" b="1" spc="-20" dirty="0">
                <a:solidFill>
                  <a:srgbClr val="5F5F5F"/>
                </a:solidFill>
                <a:latin typeface="Gill Sans MT"/>
                <a:cs typeface="Gill Sans MT"/>
              </a:rPr>
              <a:t>Em</a:t>
            </a:r>
            <a:r>
              <a:rPr sz="1800" b="1" spc="-10" dirty="0">
                <a:solidFill>
                  <a:srgbClr val="5F5F5F"/>
                </a:solidFill>
                <a:latin typeface="Gill Sans MT"/>
                <a:cs typeface="Gill Sans MT"/>
              </a:rPr>
              <a:t>p</a:t>
            </a:r>
            <a:r>
              <a:rPr sz="1800" b="1" spc="-5" dirty="0">
                <a:solidFill>
                  <a:srgbClr val="5F5F5F"/>
                </a:solidFill>
                <a:latin typeface="Gill Sans MT"/>
                <a:cs typeface="Gill Sans MT"/>
              </a:rPr>
              <a:t>r</a:t>
            </a:r>
            <a:r>
              <a:rPr sz="1800" b="1" spc="-10" dirty="0">
                <a:solidFill>
                  <a:srgbClr val="5F5F5F"/>
                </a:solidFill>
                <a:latin typeface="Gill Sans MT"/>
                <a:cs typeface="Gill Sans MT"/>
              </a:rPr>
              <a:t>e</a:t>
            </a:r>
            <a:r>
              <a:rPr sz="1800" b="1" spc="-5" dirty="0">
                <a:solidFill>
                  <a:srgbClr val="5F5F5F"/>
                </a:solidFill>
                <a:latin typeface="Gill Sans MT"/>
                <a:cs typeface="Gill Sans MT"/>
              </a:rPr>
              <a:t>g</a:t>
            </a:r>
            <a:r>
              <a:rPr sz="1800" b="1" dirty="0">
                <a:solidFill>
                  <a:srgbClr val="5F5F5F"/>
                </a:solidFill>
                <a:latin typeface="Gill Sans MT"/>
                <a:cs typeface="Gill Sans MT"/>
              </a:rPr>
              <a:t>o </a:t>
            </a:r>
            <a:r>
              <a:rPr sz="1800" dirty="0">
                <a:solidFill>
                  <a:srgbClr val="5F5F5F"/>
                </a:solidFill>
                <a:latin typeface="Gill Sans MT"/>
                <a:cs typeface="Gill Sans MT"/>
              </a:rPr>
              <a:t>e</a:t>
            </a:r>
            <a:r>
              <a:rPr sz="1800" spc="-15" dirty="0">
                <a:solidFill>
                  <a:srgbClr val="5F5F5F"/>
                </a:solidFill>
                <a:latin typeface="Gill Sans MT"/>
                <a:cs typeface="Gill Sans MT"/>
              </a:rPr>
              <a:t>m</a:t>
            </a:r>
            <a:r>
              <a:rPr sz="1800" spc="-10" dirty="0">
                <a:solidFill>
                  <a:srgbClr val="5F5F5F"/>
                </a:solidFill>
                <a:latin typeface="Gill Sans MT"/>
                <a:cs typeface="Gill Sans MT"/>
              </a:rPr>
              <a:t> </a:t>
            </a:r>
            <a:r>
              <a:rPr sz="1800" spc="-5" dirty="0">
                <a:solidFill>
                  <a:srgbClr val="5F5F5F"/>
                </a:solidFill>
                <a:latin typeface="Gill Sans MT"/>
                <a:cs typeface="Gill Sans MT"/>
              </a:rPr>
              <a:t>z</a:t>
            </a:r>
            <a:r>
              <a:rPr sz="1800" spc="-10" dirty="0">
                <a:solidFill>
                  <a:srgbClr val="5F5F5F"/>
                </a:solidFill>
                <a:latin typeface="Gill Sans MT"/>
                <a:cs typeface="Gill Sans MT"/>
              </a:rPr>
              <a:t>o</a:t>
            </a:r>
            <a:r>
              <a:rPr sz="1800" dirty="0">
                <a:solidFill>
                  <a:srgbClr val="5F5F5F"/>
                </a:solidFill>
                <a:latin typeface="Gill Sans MT"/>
                <a:cs typeface="Gill Sans MT"/>
              </a:rPr>
              <a:t>n</a:t>
            </a:r>
            <a:r>
              <a:rPr sz="1800" spc="-10" dirty="0">
                <a:solidFill>
                  <a:srgbClr val="5F5F5F"/>
                </a:solidFill>
                <a:latin typeface="Gill Sans MT"/>
                <a:cs typeface="Gill Sans MT"/>
              </a:rPr>
              <a:t>as</a:t>
            </a:r>
            <a:r>
              <a:rPr sz="1800" spc="-30" dirty="0">
                <a:solidFill>
                  <a:srgbClr val="5F5F5F"/>
                </a:solidFill>
                <a:latin typeface="Gill Sans MT"/>
                <a:cs typeface="Gill Sans MT"/>
              </a:rPr>
              <a:t> </a:t>
            </a:r>
            <a:r>
              <a:rPr sz="1800" spc="-15" dirty="0">
                <a:solidFill>
                  <a:srgbClr val="5F5F5F"/>
                </a:solidFill>
                <a:latin typeface="Gill Sans MT"/>
                <a:cs typeface="Gill Sans MT"/>
              </a:rPr>
              <a:t>d</a:t>
            </a:r>
            <a:r>
              <a:rPr sz="1800" dirty="0">
                <a:solidFill>
                  <a:srgbClr val="5F5F5F"/>
                </a:solidFill>
                <a:latin typeface="Gill Sans MT"/>
                <a:cs typeface="Gill Sans MT"/>
              </a:rPr>
              <a:t>e</a:t>
            </a:r>
            <a:r>
              <a:rPr sz="1800" spc="-10" dirty="0">
                <a:solidFill>
                  <a:srgbClr val="5F5F5F"/>
                </a:solidFill>
                <a:latin typeface="Gill Sans MT"/>
                <a:cs typeface="Gill Sans MT"/>
              </a:rPr>
              <a:t>s</a:t>
            </a:r>
            <a:r>
              <a:rPr sz="1800" dirty="0">
                <a:solidFill>
                  <a:srgbClr val="5F5F5F"/>
                </a:solidFill>
                <a:latin typeface="Gill Sans MT"/>
                <a:cs typeface="Gill Sans MT"/>
              </a:rPr>
              <a:t>f</a:t>
            </a:r>
            <a:r>
              <a:rPr sz="1800" spc="-10" dirty="0">
                <a:solidFill>
                  <a:srgbClr val="5F5F5F"/>
                </a:solidFill>
                <a:latin typeface="Gill Sans MT"/>
                <a:cs typeface="Gill Sans MT"/>
              </a:rPr>
              <a:t>avo</a:t>
            </a:r>
            <a:r>
              <a:rPr sz="1800" spc="-20" dirty="0">
                <a:solidFill>
                  <a:srgbClr val="5F5F5F"/>
                </a:solidFill>
                <a:latin typeface="Gill Sans MT"/>
                <a:cs typeface="Gill Sans MT"/>
              </a:rPr>
              <a:t>r</a:t>
            </a:r>
            <a:r>
              <a:rPr sz="1800" dirty="0">
                <a:solidFill>
                  <a:srgbClr val="5F5F5F"/>
                </a:solidFill>
                <a:latin typeface="Gill Sans MT"/>
                <a:cs typeface="Gill Sans MT"/>
              </a:rPr>
              <a:t>eci</a:t>
            </a:r>
            <a:r>
              <a:rPr sz="1800" spc="-15" dirty="0">
                <a:solidFill>
                  <a:srgbClr val="5F5F5F"/>
                </a:solidFill>
                <a:latin typeface="Gill Sans MT"/>
                <a:cs typeface="Gill Sans MT"/>
              </a:rPr>
              <a:t>d</a:t>
            </a:r>
            <a:r>
              <a:rPr sz="1800" spc="-10" dirty="0">
                <a:solidFill>
                  <a:srgbClr val="5F5F5F"/>
                </a:solidFill>
                <a:latin typeface="Gill Sans MT"/>
                <a:cs typeface="Gill Sans MT"/>
              </a:rPr>
              <a:t>a</a:t>
            </a:r>
            <a:r>
              <a:rPr sz="1800" dirty="0">
                <a:solidFill>
                  <a:srgbClr val="5F5F5F"/>
                </a:solidFill>
                <a:latin typeface="Gill Sans MT"/>
                <a:cs typeface="Gill Sans MT"/>
              </a:rPr>
              <a:t>s:</a:t>
            </a:r>
            <a:endParaRPr sz="1800">
              <a:latin typeface="Gill Sans MT"/>
              <a:cs typeface="Gill Sans MT"/>
            </a:endParaRPr>
          </a:p>
          <a:p>
            <a:pPr marL="447675" marR="106680" indent="-287020">
              <a:lnSpc>
                <a:spcPct val="100000"/>
              </a:lnSpc>
              <a:spcBef>
                <a:spcPts val="430"/>
              </a:spcBef>
            </a:pPr>
            <a:r>
              <a:rPr sz="1800" dirty="0">
                <a:solidFill>
                  <a:srgbClr val="0F7AC2"/>
                </a:solidFill>
                <a:latin typeface="Gill Sans MT"/>
                <a:cs typeface="Gill Sans MT"/>
              </a:rPr>
              <a:t>O</a:t>
            </a:r>
            <a:r>
              <a:rPr sz="1800" spc="-5" dirty="0">
                <a:solidFill>
                  <a:srgbClr val="0F7AC2"/>
                </a:solidFill>
                <a:latin typeface="Gill Sans MT"/>
                <a:cs typeface="Gill Sans MT"/>
              </a:rPr>
              <a:t> </a:t>
            </a:r>
            <a:r>
              <a:rPr sz="1800" spc="-10" dirty="0">
                <a:solidFill>
                  <a:srgbClr val="0F7AC2"/>
                </a:solidFill>
                <a:latin typeface="Gill Sans MT"/>
                <a:cs typeface="Gill Sans MT"/>
              </a:rPr>
              <a:t>pó</a:t>
            </a:r>
            <a:r>
              <a:rPr sz="1800" dirty="0">
                <a:solidFill>
                  <a:srgbClr val="0F7AC2"/>
                </a:solidFill>
                <a:latin typeface="Gill Sans MT"/>
                <a:cs typeface="Gill Sans MT"/>
              </a:rPr>
              <a:t>l</a:t>
            </a:r>
            <a:r>
              <a:rPr sz="1800" spc="-10" dirty="0">
                <a:solidFill>
                  <a:srgbClr val="0F7AC2"/>
                </a:solidFill>
                <a:latin typeface="Gill Sans MT"/>
                <a:cs typeface="Gill Sans MT"/>
              </a:rPr>
              <a:t>o</a:t>
            </a:r>
            <a:r>
              <a:rPr sz="1800" spc="-20" dirty="0">
                <a:solidFill>
                  <a:srgbClr val="0F7AC2"/>
                </a:solidFill>
                <a:latin typeface="Gill Sans MT"/>
                <a:cs typeface="Gill Sans MT"/>
              </a:rPr>
              <a:t> </a:t>
            </a:r>
            <a:r>
              <a:rPr sz="1800" dirty="0">
                <a:solidFill>
                  <a:srgbClr val="0F7AC2"/>
                </a:solidFill>
                <a:latin typeface="Gill Sans MT"/>
                <a:cs typeface="Gill Sans MT"/>
              </a:rPr>
              <a:t>i</a:t>
            </a:r>
            <a:r>
              <a:rPr sz="1800" spc="-10" dirty="0">
                <a:solidFill>
                  <a:srgbClr val="0F7AC2"/>
                </a:solidFill>
                <a:latin typeface="Gill Sans MT"/>
                <a:cs typeface="Gill Sans MT"/>
              </a:rPr>
              <a:t>n</a:t>
            </a:r>
            <a:r>
              <a:rPr sz="1800" spc="-15" dirty="0">
                <a:solidFill>
                  <a:srgbClr val="0F7AC2"/>
                </a:solidFill>
                <a:latin typeface="Gill Sans MT"/>
                <a:cs typeface="Gill Sans MT"/>
              </a:rPr>
              <a:t>d</a:t>
            </a:r>
            <a:r>
              <a:rPr sz="1800" spc="-10" dirty="0">
                <a:solidFill>
                  <a:srgbClr val="0F7AC2"/>
                </a:solidFill>
                <a:latin typeface="Gill Sans MT"/>
                <a:cs typeface="Gill Sans MT"/>
              </a:rPr>
              <a:t>us</a:t>
            </a:r>
            <a:r>
              <a:rPr sz="1800" dirty="0">
                <a:solidFill>
                  <a:srgbClr val="0F7AC2"/>
                </a:solidFill>
                <a:latin typeface="Gill Sans MT"/>
                <a:cs typeface="Gill Sans MT"/>
              </a:rPr>
              <a:t>t</a:t>
            </a:r>
            <a:r>
              <a:rPr sz="1800" spc="-10" dirty="0">
                <a:solidFill>
                  <a:srgbClr val="0F7AC2"/>
                </a:solidFill>
                <a:latin typeface="Gill Sans MT"/>
                <a:cs typeface="Gill Sans MT"/>
              </a:rPr>
              <a:t>r</a:t>
            </a:r>
            <a:r>
              <a:rPr sz="1800" dirty="0">
                <a:solidFill>
                  <a:srgbClr val="0F7AC2"/>
                </a:solidFill>
                <a:latin typeface="Gill Sans MT"/>
                <a:cs typeface="Gill Sans MT"/>
              </a:rPr>
              <a:t>i</a:t>
            </a:r>
            <a:r>
              <a:rPr sz="1800" spc="-10" dirty="0">
                <a:solidFill>
                  <a:srgbClr val="0F7AC2"/>
                </a:solidFill>
                <a:latin typeface="Gill Sans MT"/>
                <a:cs typeface="Gill Sans MT"/>
              </a:rPr>
              <a:t>al</a:t>
            </a:r>
            <a:r>
              <a:rPr sz="1800" spc="5" dirty="0">
                <a:solidFill>
                  <a:srgbClr val="0F7AC2"/>
                </a:solidFill>
                <a:latin typeface="Gill Sans MT"/>
                <a:cs typeface="Gill Sans MT"/>
              </a:rPr>
              <a:t> </a:t>
            </a:r>
            <a:r>
              <a:rPr sz="1800" dirty="0">
                <a:solidFill>
                  <a:srgbClr val="0F7AC2"/>
                </a:solidFill>
                <a:latin typeface="Gill Sans MT"/>
                <a:cs typeface="Gill Sans MT"/>
              </a:rPr>
              <a:t>é</a:t>
            </a:r>
            <a:r>
              <a:rPr sz="1800" spc="5" dirty="0">
                <a:solidFill>
                  <a:srgbClr val="0F7AC2"/>
                </a:solidFill>
                <a:latin typeface="Gill Sans MT"/>
                <a:cs typeface="Gill Sans MT"/>
              </a:rPr>
              <a:t> </a:t>
            </a:r>
            <a:r>
              <a:rPr sz="1800" spc="-10" dirty="0">
                <a:solidFill>
                  <a:srgbClr val="0F7AC2"/>
                </a:solidFill>
                <a:latin typeface="Gill Sans MT"/>
                <a:cs typeface="Gill Sans MT"/>
              </a:rPr>
              <a:t>o motor</a:t>
            </a:r>
            <a:r>
              <a:rPr sz="1800" spc="-30" dirty="0">
                <a:solidFill>
                  <a:srgbClr val="0F7AC2"/>
                </a:solidFill>
                <a:latin typeface="Gill Sans MT"/>
                <a:cs typeface="Gill Sans MT"/>
              </a:rPr>
              <a:t> </a:t>
            </a:r>
            <a:r>
              <a:rPr sz="1800" spc="-15" dirty="0">
                <a:solidFill>
                  <a:srgbClr val="0F7AC2"/>
                </a:solidFill>
                <a:latin typeface="Gill Sans MT"/>
                <a:cs typeface="Gill Sans MT"/>
              </a:rPr>
              <a:t>d</a:t>
            </a:r>
            <a:r>
              <a:rPr sz="1800" spc="-10" dirty="0">
                <a:solidFill>
                  <a:srgbClr val="0F7AC2"/>
                </a:solidFill>
                <a:latin typeface="Gill Sans MT"/>
                <a:cs typeface="Gill Sans MT"/>
              </a:rPr>
              <a:t>a c</a:t>
            </a:r>
            <a:r>
              <a:rPr sz="1800" spc="-20" dirty="0">
                <a:solidFill>
                  <a:srgbClr val="0F7AC2"/>
                </a:solidFill>
                <a:latin typeface="Gill Sans MT"/>
                <a:cs typeface="Gill Sans MT"/>
              </a:rPr>
              <a:t>r</a:t>
            </a:r>
            <a:r>
              <a:rPr sz="1800" dirty="0">
                <a:solidFill>
                  <a:srgbClr val="0F7AC2"/>
                </a:solidFill>
                <a:latin typeface="Gill Sans MT"/>
                <a:cs typeface="Gill Sans MT"/>
              </a:rPr>
              <a:t>i</a:t>
            </a:r>
            <a:r>
              <a:rPr sz="1800" spc="-10" dirty="0">
                <a:solidFill>
                  <a:srgbClr val="0F7AC2"/>
                </a:solidFill>
                <a:latin typeface="Gill Sans MT"/>
                <a:cs typeface="Gill Sans MT"/>
              </a:rPr>
              <a:t>ação</a:t>
            </a:r>
            <a:r>
              <a:rPr sz="1800" spc="-20" dirty="0">
                <a:solidFill>
                  <a:srgbClr val="0F7AC2"/>
                </a:solidFill>
                <a:latin typeface="Gill Sans MT"/>
                <a:cs typeface="Gill Sans MT"/>
              </a:rPr>
              <a:t> </a:t>
            </a:r>
            <a:r>
              <a:rPr sz="1800" spc="-15" dirty="0">
                <a:solidFill>
                  <a:srgbClr val="0F7AC2"/>
                </a:solidFill>
                <a:latin typeface="Gill Sans MT"/>
                <a:cs typeface="Gill Sans MT"/>
              </a:rPr>
              <a:t>d</a:t>
            </a:r>
            <a:r>
              <a:rPr sz="1800" dirty="0">
                <a:solidFill>
                  <a:srgbClr val="0F7AC2"/>
                </a:solidFill>
                <a:latin typeface="Gill Sans MT"/>
                <a:cs typeface="Gill Sans MT"/>
              </a:rPr>
              <a:t>e</a:t>
            </a:r>
            <a:r>
              <a:rPr sz="1800" spc="5" dirty="0">
                <a:solidFill>
                  <a:srgbClr val="0F7AC2"/>
                </a:solidFill>
                <a:latin typeface="Gill Sans MT"/>
                <a:cs typeface="Gill Sans MT"/>
              </a:rPr>
              <a:t> </a:t>
            </a:r>
            <a:r>
              <a:rPr sz="1800" dirty="0">
                <a:solidFill>
                  <a:srgbClr val="0F7AC2"/>
                </a:solidFill>
                <a:latin typeface="Gill Sans MT"/>
                <a:cs typeface="Gill Sans MT"/>
              </a:rPr>
              <a:t>e</a:t>
            </a:r>
            <a:r>
              <a:rPr sz="1800" spc="-15" dirty="0">
                <a:solidFill>
                  <a:srgbClr val="0F7AC2"/>
                </a:solidFill>
                <a:latin typeface="Gill Sans MT"/>
                <a:cs typeface="Gill Sans MT"/>
              </a:rPr>
              <a:t>mp</a:t>
            </a:r>
            <a:r>
              <a:rPr sz="1800" spc="-20" dirty="0">
                <a:solidFill>
                  <a:srgbClr val="0F7AC2"/>
                </a:solidFill>
                <a:latin typeface="Gill Sans MT"/>
                <a:cs typeface="Gill Sans MT"/>
              </a:rPr>
              <a:t>r</a:t>
            </a:r>
            <a:r>
              <a:rPr sz="1800" dirty="0">
                <a:solidFill>
                  <a:srgbClr val="0F7AC2"/>
                </a:solidFill>
                <a:latin typeface="Gill Sans MT"/>
                <a:cs typeface="Gill Sans MT"/>
              </a:rPr>
              <a:t>e</a:t>
            </a:r>
            <a:r>
              <a:rPr sz="1800" spc="-10" dirty="0">
                <a:solidFill>
                  <a:srgbClr val="0F7AC2"/>
                </a:solidFill>
                <a:latin typeface="Gill Sans MT"/>
                <a:cs typeface="Gill Sans MT"/>
              </a:rPr>
              <a:t>go</a:t>
            </a:r>
            <a:r>
              <a:rPr sz="1800" spc="-20" dirty="0">
                <a:solidFill>
                  <a:srgbClr val="0F7AC2"/>
                </a:solidFill>
                <a:latin typeface="Gill Sans MT"/>
                <a:cs typeface="Gill Sans MT"/>
              </a:rPr>
              <a:t> </a:t>
            </a:r>
            <a:r>
              <a:rPr sz="1800" spc="-10" dirty="0">
                <a:solidFill>
                  <a:srgbClr val="0F7AC2"/>
                </a:solidFill>
                <a:latin typeface="Gill Sans MT"/>
                <a:cs typeface="Gill Sans MT"/>
              </a:rPr>
              <a:t>na </a:t>
            </a:r>
            <a:r>
              <a:rPr sz="1800" spc="-20" dirty="0">
                <a:solidFill>
                  <a:srgbClr val="0F7AC2"/>
                </a:solidFill>
                <a:latin typeface="Gill Sans MT"/>
                <a:cs typeface="Gill Sans MT"/>
              </a:rPr>
              <a:t>r</a:t>
            </a:r>
            <a:r>
              <a:rPr sz="1800" dirty="0">
                <a:solidFill>
                  <a:srgbClr val="0F7AC2"/>
                </a:solidFill>
                <a:latin typeface="Gill Sans MT"/>
                <a:cs typeface="Gill Sans MT"/>
              </a:rPr>
              <a:t>e</a:t>
            </a:r>
            <a:r>
              <a:rPr sz="1800" spc="-10" dirty="0">
                <a:solidFill>
                  <a:srgbClr val="0F7AC2"/>
                </a:solidFill>
                <a:latin typeface="Gill Sans MT"/>
                <a:cs typeface="Gill Sans MT"/>
              </a:rPr>
              <a:t>gião </a:t>
            </a:r>
            <a:r>
              <a:rPr sz="1800" spc="-15" dirty="0">
                <a:solidFill>
                  <a:srgbClr val="0F7AC2"/>
                </a:solidFill>
                <a:latin typeface="Gill Sans MT"/>
                <a:cs typeface="Gill Sans MT"/>
              </a:rPr>
              <a:t>d</a:t>
            </a:r>
            <a:r>
              <a:rPr sz="1800" dirty="0">
                <a:solidFill>
                  <a:srgbClr val="0F7AC2"/>
                </a:solidFill>
                <a:latin typeface="Gill Sans MT"/>
                <a:cs typeface="Gill Sans MT"/>
              </a:rPr>
              <a:t>e</a:t>
            </a:r>
            <a:r>
              <a:rPr sz="1800" spc="-10" dirty="0">
                <a:solidFill>
                  <a:srgbClr val="0F7AC2"/>
                </a:solidFill>
                <a:latin typeface="Gill Sans MT"/>
                <a:cs typeface="Gill Sans MT"/>
              </a:rPr>
              <a:t> </a:t>
            </a:r>
            <a:r>
              <a:rPr sz="1800" spc="5" dirty="0">
                <a:solidFill>
                  <a:srgbClr val="0F7AC2"/>
                </a:solidFill>
                <a:latin typeface="Gill Sans MT"/>
                <a:cs typeface="Gill Sans MT"/>
              </a:rPr>
              <a:t>V</a:t>
            </a:r>
            <a:r>
              <a:rPr sz="1800" dirty="0">
                <a:solidFill>
                  <a:srgbClr val="0F7AC2"/>
                </a:solidFill>
                <a:latin typeface="Gill Sans MT"/>
                <a:cs typeface="Gill Sans MT"/>
              </a:rPr>
              <a:t>i</a:t>
            </a:r>
            <a:r>
              <a:rPr sz="1800" spc="-10" dirty="0">
                <a:solidFill>
                  <a:srgbClr val="0F7AC2"/>
                </a:solidFill>
                <a:latin typeface="Gill Sans MT"/>
                <a:cs typeface="Gill Sans MT"/>
              </a:rPr>
              <a:t>ana </a:t>
            </a:r>
            <a:r>
              <a:rPr sz="1800" spc="-15" dirty="0">
                <a:solidFill>
                  <a:srgbClr val="0F7AC2"/>
                </a:solidFill>
                <a:latin typeface="Gill Sans MT"/>
                <a:cs typeface="Gill Sans MT"/>
              </a:rPr>
              <a:t>d</a:t>
            </a:r>
            <a:r>
              <a:rPr sz="1800" spc="-10" dirty="0">
                <a:solidFill>
                  <a:srgbClr val="0F7AC2"/>
                </a:solidFill>
                <a:latin typeface="Gill Sans MT"/>
                <a:cs typeface="Gill Sans MT"/>
              </a:rPr>
              <a:t>o </a:t>
            </a:r>
            <a:r>
              <a:rPr sz="1800" spc="-5" dirty="0">
                <a:solidFill>
                  <a:srgbClr val="0F7AC2"/>
                </a:solidFill>
                <a:latin typeface="Gill Sans MT"/>
                <a:cs typeface="Gill Sans MT"/>
              </a:rPr>
              <a:t>C</a:t>
            </a:r>
            <a:r>
              <a:rPr sz="1800" spc="-10" dirty="0">
                <a:solidFill>
                  <a:srgbClr val="0F7AC2"/>
                </a:solidFill>
                <a:latin typeface="Gill Sans MT"/>
                <a:cs typeface="Gill Sans MT"/>
              </a:rPr>
              <a:t>as</a:t>
            </a:r>
            <a:r>
              <a:rPr sz="1800" dirty="0">
                <a:solidFill>
                  <a:srgbClr val="0F7AC2"/>
                </a:solidFill>
                <a:latin typeface="Gill Sans MT"/>
                <a:cs typeface="Gill Sans MT"/>
              </a:rPr>
              <a:t>tel</a:t>
            </a:r>
            <a:r>
              <a:rPr sz="1800" spc="-10" dirty="0">
                <a:solidFill>
                  <a:srgbClr val="0F7AC2"/>
                </a:solidFill>
                <a:latin typeface="Gill Sans MT"/>
                <a:cs typeface="Gill Sans MT"/>
              </a:rPr>
              <a:t>o</a:t>
            </a:r>
            <a:r>
              <a:rPr sz="1800" dirty="0">
                <a:solidFill>
                  <a:srgbClr val="0F7AC2"/>
                </a:solidFill>
                <a:latin typeface="Gill Sans MT"/>
                <a:cs typeface="Gill Sans MT"/>
              </a:rPr>
              <a:t>,</a:t>
            </a:r>
            <a:r>
              <a:rPr sz="1800" spc="-10" dirty="0">
                <a:solidFill>
                  <a:srgbClr val="0F7AC2"/>
                </a:solidFill>
                <a:latin typeface="Gill Sans MT"/>
                <a:cs typeface="Gill Sans MT"/>
              </a:rPr>
              <a:t> </a:t>
            </a:r>
            <a:r>
              <a:rPr sz="1800" dirty="0">
                <a:solidFill>
                  <a:srgbClr val="0F7AC2"/>
                </a:solidFill>
                <a:latin typeface="Gill Sans MT"/>
                <a:cs typeface="Gill Sans MT"/>
              </a:rPr>
              <a:t>que </a:t>
            </a:r>
            <a:r>
              <a:rPr sz="1800" spc="-10" dirty="0">
                <a:solidFill>
                  <a:srgbClr val="0F7AC2"/>
                </a:solidFill>
                <a:latin typeface="Gill Sans MT"/>
                <a:cs typeface="Gill Sans MT"/>
              </a:rPr>
              <a:t>so</a:t>
            </a:r>
            <a:r>
              <a:rPr sz="1800" spc="5" dirty="0">
                <a:solidFill>
                  <a:srgbClr val="0F7AC2"/>
                </a:solidFill>
                <a:latin typeface="Gill Sans MT"/>
                <a:cs typeface="Gill Sans MT"/>
              </a:rPr>
              <a:t>f</a:t>
            </a:r>
            <a:r>
              <a:rPr sz="1800" spc="-20" dirty="0">
                <a:solidFill>
                  <a:srgbClr val="0F7AC2"/>
                </a:solidFill>
                <a:latin typeface="Gill Sans MT"/>
                <a:cs typeface="Gill Sans MT"/>
              </a:rPr>
              <a:t>r</a:t>
            </a:r>
            <a:r>
              <a:rPr sz="1800" dirty="0">
                <a:solidFill>
                  <a:srgbClr val="0F7AC2"/>
                </a:solidFill>
                <a:latin typeface="Gill Sans MT"/>
                <a:cs typeface="Gill Sans MT"/>
              </a:rPr>
              <a:t>eu</a:t>
            </a:r>
            <a:r>
              <a:rPr sz="1800" spc="-35" dirty="0">
                <a:solidFill>
                  <a:srgbClr val="0F7AC2"/>
                </a:solidFill>
                <a:latin typeface="Gill Sans MT"/>
                <a:cs typeface="Gill Sans MT"/>
              </a:rPr>
              <a:t> </a:t>
            </a:r>
            <a:r>
              <a:rPr sz="1800" spc="-15" dirty="0">
                <a:solidFill>
                  <a:srgbClr val="0F7AC2"/>
                </a:solidFill>
                <a:latin typeface="Gill Sans MT"/>
                <a:cs typeface="Gill Sans MT"/>
              </a:rPr>
              <a:t>d</a:t>
            </a:r>
            <a:r>
              <a:rPr sz="1800" dirty="0">
                <a:solidFill>
                  <a:srgbClr val="0F7AC2"/>
                </a:solidFill>
                <a:latin typeface="Gill Sans MT"/>
                <a:cs typeface="Gill Sans MT"/>
              </a:rPr>
              <a:t>u</a:t>
            </a:r>
            <a:r>
              <a:rPr sz="1800" spc="-20" dirty="0">
                <a:solidFill>
                  <a:srgbClr val="0F7AC2"/>
                </a:solidFill>
                <a:latin typeface="Gill Sans MT"/>
                <a:cs typeface="Gill Sans MT"/>
              </a:rPr>
              <a:t>r</a:t>
            </a:r>
            <a:r>
              <a:rPr sz="1800" spc="-10" dirty="0">
                <a:solidFill>
                  <a:srgbClr val="0F7AC2"/>
                </a:solidFill>
                <a:latin typeface="Gill Sans MT"/>
                <a:cs typeface="Gill Sans MT"/>
              </a:rPr>
              <a:t>a</a:t>
            </a:r>
            <a:r>
              <a:rPr sz="1800" dirty="0">
                <a:solidFill>
                  <a:srgbClr val="0F7AC2"/>
                </a:solidFill>
                <a:latin typeface="Gill Sans MT"/>
                <a:cs typeface="Gill Sans MT"/>
              </a:rPr>
              <a:t>mente</a:t>
            </a:r>
            <a:r>
              <a:rPr sz="1800" spc="-10" dirty="0">
                <a:solidFill>
                  <a:srgbClr val="0F7AC2"/>
                </a:solidFill>
                <a:latin typeface="Gill Sans MT"/>
                <a:cs typeface="Gill Sans MT"/>
              </a:rPr>
              <a:t> </a:t>
            </a:r>
            <a:r>
              <a:rPr sz="1800" spc="-15" dirty="0">
                <a:solidFill>
                  <a:srgbClr val="0F7AC2"/>
                </a:solidFill>
                <a:latin typeface="Gill Sans MT"/>
                <a:cs typeface="Gill Sans MT"/>
              </a:rPr>
              <a:t>com</a:t>
            </a:r>
            <a:r>
              <a:rPr sz="1800" spc="-20" dirty="0">
                <a:solidFill>
                  <a:srgbClr val="0F7AC2"/>
                </a:solidFill>
                <a:latin typeface="Gill Sans MT"/>
                <a:cs typeface="Gill Sans MT"/>
              </a:rPr>
              <a:t> </a:t>
            </a:r>
            <a:r>
              <a:rPr sz="1800" spc="-10" dirty="0">
                <a:solidFill>
                  <a:srgbClr val="0F7AC2"/>
                </a:solidFill>
                <a:latin typeface="Gill Sans MT"/>
                <a:cs typeface="Gill Sans MT"/>
              </a:rPr>
              <a:t>as</a:t>
            </a:r>
            <a:r>
              <a:rPr sz="1800" spc="-5" dirty="0">
                <a:solidFill>
                  <a:srgbClr val="0F7AC2"/>
                </a:solidFill>
                <a:latin typeface="Gill Sans MT"/>
                <a:cs typeface="Gill Sans MT"/>
              </a:rPr>
              <a:t> </a:t>
            </a:r>
            <a:r>
              <a:rPr sz="1800" spc="-15" dirty="0">
                <a:solidFill>
                  <a:srgbClr val="0F7AC2"/>
                </a:solidFill>
                <a:latin typeface="Gill Sans MT"/>
                <a:cs typeface="Gill Sans MT"/>
              </a:rPr>
              <a:t>d</a:t>
            </a:r>
            <a:r>
              <a:rPr sz="1800" dirty="0">
                <a:solidFill>
                  <a:srgbClr val="0F7AC2"/>
                </a:solidFill>
                <a:latin typeface="Gill Sans MT"/>
                <a:cs typeface="Gill Sans MT"/>
              </a:rPr>
              <a:t>esin</a:t>
            </a:r>
            <a:r>
              <a:rPr sz="1800" spc="-15" dirty="0">
                <a:solidFill>
                  <a:srgbClr val="0F7AC2"/>
                </a:solidFill>
                <a:latin typeface="Gill Sans MT"/>
                <a:cs typeface="Gill Sans MT"/>
              </a:rPr>
              <a:t>d</a:t>
            </a:r>
            <a:r>
              <a:rPr sz="1800" dirty="0">
                <a:solidFill>
                  <a:srgbClr val="0F7AC2"/>
                </a:solidFill>
                <a:latin typeface="Gill Sans MT"/>
                <a:cs typeface="Gill Sans MT"/>
              </a:rPr>
              <a:t>u</a:t>
            </a:r>
            <a:r>
              <a:rPr sz="1800" spc="-10" dirty="0">
                <a:solidFill>
                  <a:srgbClr val="0F7AC2"/>
                </a:solidFill>
                <a:latin typeface="Gill Sans MT"/>
                <a:cs typeface="Gill Sans MT"/>
              </a:rPr>
              <a:t>st</a:t>
            </a:r>
            <a:r>
              <a:rPr sz="1800" spc="-20" dirty="0">
                <a:solidFill>
                  <a:srgbClr val="0F7AC2"/>
                </a:solidFill>
                <a:latin typeface="Gill Sans MT"/>
                <a:cs typeface="Gill Sans MT"/>
              </a:rPr>
              <a:t>r</a:t>
            </a:r>
            <a:r>
              <a:rPr sz="1800" dirty="0">
                <a:solidFill>
                  <a:srgbClr val="0F7AC2"/>
                </a:solidFill>
                <a:latin typeface="Gill Sans MT"/>
                <a:cs typeface="Gill Sans MT"/>
              </a:rPr>
              <a:t>i</a:t>
            </a:r>
            <a:r>
              <a:rPr sz="1800" spc="-10" dirty="0">
                <a:solidFill>
                  <a:srgbClr val="0F7AC2"/>
                </a:solidFill>
                <a:latin typeface="Gill Sans MT"/>
                <a:cs typeface="Gill Sans MT"/>
              </a:rPr>
              <a:t>a</a:t>
            </a:r>
            <a:r>
              <a:rPr sz="1800" dirty="0">
                <a:solidFill>
                  <a:srgbClr val="0F7AC2"/>
                </a:solidFill>
                <a:latin typeface="Gill Sans MT"/>
                <a:cs typeface="Gill Sans MT"/>
              </a:rPr>
              <a:t>li</a:t>
            </a:r>
            <a:r>
              <a:rPr sz="1800" spc="-5" dirty="0">
                <a:solidFill>
                  <a:srgbClr val="0F7AC2"/>
                </a:solidFill>
                <a:latin typeface="Gill Sans MT"/>
                <a:cs typeface="Gill Sans MT"/>
              </a:rPr>
              <a:t>z</a:t>
            </a:r>
            <a:r>
              <a:rPr sz="1800" spc="-10" dirty="0">
                <a:solidFill>
                  <a:srgbClr val="0F7AC2"/>
                </a:solidFill>
                <a:latin typeface="Gill Sans MT"/>
                <a:cs typeface="Gill Sans MT"/>
              </a:rPr>
              <a:t>ação</a:t>
            </a:r>
            <a:r>
              <a:rPr sz="1800" spc="-35" dirty="0">
                <a:solidFill>
                  <a:srgbClr val="0F7AC2"/>
                </a:solidFill>
                <a:latin typeface="Gill Sans MT"/>
                <a:cs typeface="Gill Sans MT"/>
              </a:rPr>
              <a:t> </a:t>
            </a:r>
            <a:r>
              <a:rPr sz="1800" spc="-10" dirty="0">
                <a:solidFill>
                  <a:srgbClr val="0F7AC2"/>
                </a:solidFill>
                <a:latin typeface="Gill Sans MT"/>
                <a:cs typeface="Gill Sans MT"/>
              </a:rPr>
              <a:t>(c</a:t>
            </a:r>
            <a:r>
              <a:rPr sz="1800" spc="-20" dirty="0">
                <a:solidFill>
                  <a:srgbClr val="0F7AC2"/>
                </a:solidFill>
                <a:latin typeface="Gill Sans MT"/>
                <a:cs typeface="Gill Sans MT"/>
              </a:rPr>
              <a:t>r</a:t>
            </a:r>
            <a:r>
              <a:rPr sz="1800" dirty="0">
                <a:solidFill>
                  <a:srgbClr val="0F7AC2"/>
                </a:solidFill>
                <a:latin typeface="Gill Sans MT"/>
                <a:cs typeface="Gill Sans MT"/>
              </a:rPr>
              <a:t>i</a:t>
            </a:r>
            <a:r>
              <a:rPr sz="1800" spc="-10" dirty="0">
                <a:solidFill>
                  <a:srgbClr val="0F7AC2"/>
                </a:solidFill>
                <a:latin typeface="Gill Sans MT"/>
                <a:cs typeface="Gill Sans MT"/>
              </a:rPr>
              <a:t>se</a:t>
            </a:r>
            <a:r>
              <a:rPr sz="1800" spc="5" dirty="0">
                <a:solidFill>
                  <a:srgbClr val="0F7AC2"/>
                </a:solidFill>
                <a:latin typeface="Gill Sans MT"/>
                <a:cs typeface="Gill Sans MT"/>
              </a:rPr>
              <a:t> </a:t>
            </a:r>
            <a:r>
              <a:rPr sz="1800" spc="-15" dirty="0">
                <a:solidFill>
                  <a:srgbClr val="0F7AC2"/>
                </a:solidFill>
                <a:latin typeface="Gill Sans MT"/>
                <a:cs typeface="Gill Sans MT"/>
              </a:rPr>
              <a:t>d</a:t>
            </a:r>
            <a:r>
              <a:rPr sz="1800" spc="-10" dirty="0">
                <a:solidFill>
                  <a:srgbClr val="0F7AC2"/>
                </a:solidFill>
                <a:latin typeface="Gill Sans MT"/>
                <a:cs typeface="Gill Sans MT"/>
              </a:rPr>
              <a:t>os</a:t>
            </a:r>
            <a:r>
              <a:rPr sz="1800" spc="-20" dirty="0">
                <a:solidFill>
                  <a:srgbClr val="0F7AC2"/>
                </a:solidFill>
                <a:latin typeface="Gill Sans MT"/>
                <a:cs typeface="Gill Sans MT"/>
              </a:rPr>
              <a:t> </a:t>
            </a:r>
            <a:r>
              <a:rPr sz="1800" dirty="0">
                <a:solidFill>
                  <a:srgbClr val="0F7AC2"/>
                </a:solidFill>
                <a:latin typeface="Gill Sans MT"/>
                <a:cs typeface="Gill Sans MT"/>
              </a:rPr>
              <a:t>E</a:t>
            </a:r>
            <a:r>
              <a:rPr sz="1800" spc="-10" dirty="0">
                <a:solidFill>
                  <a:srgbClr val="0F7AC2"/>
                </a:solidFill>
                <a:latin typeface="Gill Sans MT"/>
                <a:cs typeface="Gill Sans MT"/>
              </a:rPr>
              <a:t>sta</a:t>
            </a:r>
            <a:r>
              <a:rPr sz="1800" dirty="0">
                <a:solidFill>
                  <a:srgbClr val="0F7AC2"/>
                </a:solidFill>
                <a:latin typeface="Gill Sans MT"/>
                <a:cs typeface="Gill Sans MT"/>
              </a:rPr>
              <a:t>lei</a:t>
            </a:r>
            <a:r>
              <a:rPr sz="1800" spc="-20" dirty="0">
                <a:solidFill>
                  <a:srgbClr val="0F7AC2"/>
                </a:solidFill>
                <a:latin typeface="Gill Sans MT"/>
                <a:cs typeface="Gill Sans MT"/>
              </a:rPr>
              <a:t>r</a:t>
            </a:r>
            <a:r>
              <a:rPr sz="1800" spc="-10" dirty="0">
                <a:solidFill>
                  <a:srgbClr val="0F7AC2"/>
                </a:solidFill>
                <a:latin typeface="Gill Sans MT"/>
                <a:cs typeface="Gill Sans MT"/>
              </a:rPr>
              <a:t>os</a:t>
            </a:r>
            <a:r>
              <a:rPr sz="1800" spc="-20" dirty="0">
                <a:solidFill>
                  <a:srgbClr val="0F7AC2"/>
                </a:solidFill>
                <a:latin typeface="Gill Sans MT"/>
                <a:cs typeface="Gill Sans MT"/>
              </a:rPr>
              <a:t> N</a:t>
            </a:r>
            <a:r>
              <a:rPr sz="1800" spc="-10" dirty="0">
                <a:solidFill>
                  <a:srgbClr val="0F7AC2"/>
                </a:solidFill>
                <a:latin typeface="Gill Sans MT"/>
                <a:cs typeface="Gill Sans MT"/>
              </a:rPr>
              <a:t>ava</a:t>
            </a:r>
            <a:r>
              <a:rPr sz="1800" dirty="0">
                <a:solidFill>
                  <a:srgbClr val="0F7AC2"/>
                </a:solidFill>
                <a:latin typeface="Gill Sans MT"/>
                <a:cs typeface="Gill Sans MT"/>
              </a:rPr>
              <a:t>i</a:t>
            </a:r>
            <a:r>
              <a:rPr sz="1800" spc="-15" dirty="0">
                <a:solidFill>
                  <a:srgbClr val="0F7AC2"/>
                </a:solidFill>
                <a:latin typeface="Gill Sans MT"/>
                <a:cs typeface="Gill Sans MT"/>
              </a:rPr>
              <a:t>s…</a:t>
            </a:r>
            <a:r>
              <a:rPr sz="1800" dirty="0">
                <a:solidFill>
                  <a:srgbClr val="0F7AC2"/>
                </a:solidFill>
                <a:latin typeface="Gill Sans MT"/>
                <a:cs typeface="Gill Sans MT"/>
              </a:rPr>
              <a:t>)</a:t>
            </a:r>
            <a:endParaRPr sz="1800">
              <a:latin typeface="Gill Sans MT"/>
              <a:cs typeface="Gill Sans MT"/>
            </a:endParaRPr>
          </a:p>
        </p:txBody>
      </p:sp>
      <p:sp>
        <p:nvSpPr>
          <p:cNvPr id="13" name="object 13"/>
          <p:cNvSpPr txBox="1"/>
          <p:nvPr/>
        </p:nvSpPr>
        <p:spPr>
          <a:xfrm>
            <a:off x="482990" y="5286784"/>
            <a:ext cx="5182911" cy="276999"/>
          </a:xfrm>
          <a:prstGeom prst="rect">
            <a:avLst/>
          </a:prstGeom>
        </p:spPr>
        <p:txBody>
          <a:bodyPr vert="horz" wrap="square" lIns="0" tIns="0" rIns="0" bIns="0" rtlCol="0">
            <a:spAutoFit/>
          </a:bodyPr>
          <a:lstStyle/>
          <a:p>
            <a:pPr marL="355600" indent="-342900">
              <a:lnSpc>
                <a:spcPct val="100000"/>
              </a:lnSpc>
              <a:buClr>
                <a:srgbClr val="5F5F5F"/>
              </a:buClr>
              <a:buFont typeface="Gill Sans MT"/>
              <a:buChar char="•"/>
              <a:tabLst>
                <a:tab pos="355600" algn="l"/>
              </a:tabLst>
            </a:pPr>
            <a:r>
              <a:rPr sz="1800" b="1" spc="-20" dirty="0">
                <a:solidFill>
                  <a:srgbClr val="5F5F5F"/>
                </a:solidFill>
                <a:latin typeface="Gill Sans MT"/>
                <a:cs typeface="Gill Sans MT"/>
              </a:rPr>
              <a:t>D</a:t>
            </a:r>
            <a:r>
              <a:rPr sz="1800" b="1" spc="-10" dirty="0">
                <a:solidFill>
                  <a:srgbClr val="5F5F5F"/>
                </a:solidFill>
                <a:latin typeface="Gill Sans MT"/>
                <a:cs typeface="Gill Sans MT"/>
              </a:rPr>
              <a:t>ist</a:t>
            </a:r>
            <a:r>
              <a:rPr sz="1800" b="1" spc="-5" dirty="0">
                <a:solidFill>
                  <a:srgbClr val="5F5F5F"/>
                </a:solidFill>
                <a:latin typeface="Gill Sans MT"/>
                <a:cs typeface="Gill Sans MT"/>
              </a:rPr>
              <a:t>r</a:t>
            </a:r>
            <a:r>
              <a:rPr sz="1800" b="1" dirty="0">
                <a:solidFill>
                  <a:srgbClr val="5F5F5F"/>
                </a:solidFill>
                <a:latin typeface="Gill Sans MT"/>
                <a:cs typeface="Gill Sans MT"/>
              </a:rPr>
              <a:t>i</a:t>
            </a:r>
            <a:r>
              <a:rPr sz="1800" b="1" spc="-10" dirty="0">
                <a:solidFill>
                  <a:srgbClr val="5F5F5F"/>
                </a:solidFill>
                <a:latin typeface="Gill Sans MT"/>
                <a:cs typeface="Gill Sans MT"/>
              </a:rPr>
              <a:t>buiç</a:t>
            </a:r>
            <a:r>
              <a:rPr sz="1800" b="1" dirty="0">
                <a:solidFill>
                  <a:srgbClr val="5F5F5F"/>
                </a:solidFill>
                <a:latin typeface="Gill Sans MT"/>
                <a:cs typeface="Gill Sans MT"/>
              </a:rPr>
              <a:t>ão</a:t>
            </a:r>
            <a:r>
              <a:rPr sz="1800" b="1" spc="-25" dirty="0">
                <a:solidFill>
                  <a:srgbClr val="5F5F5F"/>
                </a:solidFill>
                <a:latin typeface="Gill Sans MT"/>
                <a:cs typeface="Gill Sans MT"/>
              </a:rPr>
              <a:t> </a:t>
            </a:r>
            <a:r>
              <a:rPr sz="1800" b="1" spc="-10" dirty="0">
                <a:solidFill>
                  <a:srgbClr val="5F5F5F"/>
                </a:solidFill>
                <a:latin typeface="Gill Sans MT"/>
                <a:cs typeface="Gill Sans MT"/>
              </a:rPr>
              <a:t>de </a:t>
            </a:r>
            <a:r>
              <a:rPr sz="1800" b="1" spc="-5" dirty="0">
                <a:solidFill>
                  <a:srgbClr val="5F5F5F"/>
                </a:solidFill>
                <a:latin typeface="Gill Sans MT"/>
                <a:cs typeface="Gill Sans MT"/>
              </a:rPr>
              <a:t>r</a:t>
            </a:r>
            <a:r>
              <a:rPr sz="1800" b="1" dirty="0">
                <a:solidFill>
                  <a:srgbClr val="5F5F5F"/>
                </a:solidFill>
                <a:latin typeface="Gill Sans MT"/>
                <a:cs typeface="Gill Sans MT"/>
              </a:rPr>
              <a:t>i</a:t>
            </a:r>
            <a:r>
              <a:rPr sz="1800" b="1" spc="-10" dirty="0">
                <a:solidFill>
                  <a:srgbClr val="5F5F5F"/>
                </a:solidFill>
                <a:latin typeface="Gill Sans MT"/>
                <a:cs typeface="Gill Sans MT"/>
              </a:rPr>
              <a:t>que</a:t>
            </a:r>
            <a:r>
              <a:rPr sz="1800" b="1" spc="-15" dirty="0">
                <a:solidFill>
                  <a:srgbClr val="5F5F5F"/>
                </a:solidFill>
                <a:latin typeface="Gill Sans MT"/>
                <a:cs typeface="Gill Sans MT"/>
              </a:rPr>
              <a:t>z</a:t>
            </a:r>
            <a:r>
              <a:rPr sz="1800" b="1" spc="-10" dirty="0">
                <a:solidFill>
                  <a:srgbClr val="5F5F5F"/>
                </a:solidFill>
                <a:latin typeface="Gill Sans MT"/>
                <a:cs typeface="Gill Sans MT"/>
              </a:rPr>
              <a:t>a</a:t>
            </a:r>
            <a:r>
              <a:rPr sz="1800" b="1" spc="10" dirty="0">
                <a:solidFill>
                  <a:srgbClr val="5F5F5F"/>
                </a:solidFill>
                <a:latin typeface="Gill Sans MT"/>
                <a:cs typeface="Gill Sans MT"/>
              </a:rPr>
              <a:t> </a:t>
            </a:r>
            <a:r>
              <a:rPr sz="1800" dirty="0">
                <a:solidFill>
                  <a:srgbClr val="5F5F5F"/>
                </a:solidFill>
                <a:latin typeface="Gill Sans MT"/>
                <a:cs typeface="Gill Sans MT"/>
              </a:rPr>
              <a:t>e</a:t>
            </a:r>
            <a:r>
              <a:rPr sz="1800" spc="-15" dirty="0">
                <a:solidFill>
                  <a:srgbClr val="5F5F5F"/>
                </a:solidFill>
                <a:latin typeface="Gill Sans MT"/>
                <a:cs typeface="Gill Sans MT"/>
              </a:rPr>
              <a:t>m</a:t>
            </a:r>
            <a:r>
              <a:rPr sz="1800" spc="-10" dirty="0">
                <a:solidFill>
                  <a:srgbClr val="5F5F5F"/>
                </a:solidFill>
                <a:latin typeface="Gill Sans MT"/>
                <a:cs typeface="Gill Sans MT"/>
              </a:rPr>
              <a:t> </a:t>
            </a:r>
            <a:r>
              <a:rPr sz="1800" spc="-5" dirty="0">
                <a:solidFill>
                  <a:srgbClr val="5F5F5F"/>
                </a:solidFill>
                <a:latin typeface="Gill Sans MT"/>
                <a:cs typeface="Gill Sans MT"/>
              </a:rPr>
              <a:t>z</a:t>
            </a:r>
            <a:r>
              <a:rPr sz="1800" spc="-10" dirty="0">
                <a:solidFill>
                  <a:srgbClr val="5F5F5F"/>
                </a:solidFill>
                <a:latin typeface="Gill Sans MT"/>
                <a:cs typeface="Gill Sans MT"/>
              </a:rPr>
              <a:t>onas</a:t>
            </a:r>
            <a:r>
              <a:rPr sz="1800" spc="-30" dirty="0">
                <a:solidFill>
                  <a:srgbClr val="5F5F5F"/>
                </a:solidFill>
                <a:latin typeface="Gill Sans MT"/>
                <a:cs typeface="Gill Sans MT"/>
              </a:rPr>
              <a:t> </a:t>
            </a:r>
            <a:r>
              <a:rPr sz="1800" spc="-20" dirty="0">
                <a:solidFill>
                  <a:srgbClr val="5F5F5F"/>
                </a:solidFill>
                <a:latin typeface="Gill Sans MT"/>
                <a:cs typeface="Gill Sans MT"/>
              </a:rPr>
              <a:t>r</a:t>
            </a:r>
            <a:r>
              <a:rPr sz="1800" spc="-10" dirty="0">
                <a:solidFill>
                  <a:srgbClr val="5F5F5F"/>
                </a:solidFill>
                <a:latin typeface="Gill Sans MT"/>
                <a:cs typeface="Gill Sans MT"/>
              </a:rPr>
              <a:t>u</a:t>
            </a:r>
            <a:r>
              <a:rPr sz="1800" spc="-20" dirty="0">
                <a:solidFill>
                  <a:srgbClr val="5F5F5F"/>
                </a:solidFill>
                <a:latin typeface="Gill Sans MT"/>
                <a:cs typeface="Gill Sans MT"/>
              </a:rPr>
              <a:t>r</a:t>
            </a:r>
            <a:r>
              <a:rPr sz="1800" spc="-10" dirty="0">
                <a:solidFill>
                  <a:srgbClr val="5F5F5F"/>
                </a:solidFill>
                <a:latin typeface="Gill Sans MT"/>
                <a:cs typeface="Gill Sans MT"/>
              </a:rPr>
              <a:t>ais</a:t>
            </a:r>
            <a:r>
              <a:rPr sz="1800" dirty="0">
                <a:solidFill>
                  <a:srgbClr val="5F5F5F"/>
                </a:solidFill>
                <a:latin typeface="Gill Sans MT"/>
                <a:cs typeface="Gill Sans MT"/>
              </a:rPr>
              <a:t>:</a:t>
            </a:r>
            <a:endParaRPr sz="1800" dirty="0">
              <a:latin typeface="Gill Sans MT"/>
              <a:cs typeface="Gill Sans MT"/>
            </a:endParaRPr>
          </a:p>
        </p:txBody>
      </p:sp>
      <p:sp>
        <p:nvSpPr>
          <p:cNvPr id="16" name="object 16"/>
          <p:cNvSpPr/>
          <p:nvPr/>
        </p:nvSpPr>
        <p:spPr>
          <a:xfrm>
            <a:off x="751742" y="2870200"/>
            <a:ext cx="7718474" cy="831850"/>
          </a:xfrm>
          <a:custGeom>
            <a:avLst/>
            <a:gdLst/>
            <a:ahLst/>
            <a:cxnLst/>
            <a:rect l="l" t="t" r="r" b="b"/>
            <a:pathLst>
              <a:path w="8361680" h="831850">
                <a:moveTo>
                  <a:pt x="0" y="0"/>
                </a:moveTo>
                <a:lnTo>
                  <a:pt x="8361362" y="0"/>
                </a:lnTo>
                <a:lnTo>
                  <a:pt x="8361362" y="831850"/>
                </a:lnTo>
                <a:lnTo>
                  <a:pt x="0" y="831850"/>
                </a:lnTo>
                <a:lnTo>
                  <a:pt x="0" y="0"/>
                </a:lnTo>
                <a:close/>
              </a:path>
            </a:pathLst>
          </a:custGeom>
          <a:ln w="28575">
            <a:solidFill>
              <a:srgbClr val="0F7AC2"/>
            </a:solidFill>
          </a:ln>
        </p:spPr>
        <p:txBody>
          <a:bodyPr wrap="square" lIns="0" tIns="0" rIns="0" bIns="0" rtlCol="0"/>
          <a:lstStyle/>
          <a:p>
            <a:endParaRPr/>
          </a:p>
        </p:txBody>
      </p:sp>
      <p:graphicFrame>
        <p:nvGraphicFramePr>
          <p:cNvPr id="15" name="object 15"/>
          <p:cNvGraphicFramePr>
            <a:graphicFrameLocks noGrp="1"/>
          </p:cNvGraphicFramePr>
          <p:nvPr>
            <p:extLst>
              <p:ext uri="{D42A27DB-BD31-4B8C-83A1-F6EECF244321}">
                <p14:modId xmlns:p14="http://schemas.microsoft.com/office/powerpoint/2010/main" val="2381663690"/>
              </p:ext>
            </p:extLst>
          </p:nvPr>
        </p:nvGraphicFramePr>
        <p:xfrm>
          <a:off x="816004" y="5617475"/>
          <a:ext cx="5412605" cy="896065"/>
        </p:xfrm>
        <a:graphic>
          <a:graphicData uri="http://schemas.openxmlformats.org/drawingml/2006/table">
            <a:tbl>
              <a:tblPr firstRow="1" bandRow="1">
                <a:tableStyleId>{2D5ABB26-0587-4C30-8999-92F81FD0307C}</a:tableStyleId>
              </a:tblPr>
              <a:tblGrid>
                <a:gridCol w="3548636"/>
                <a:gridCol w="1863969"/>
              </a:tblGrid>
              <a:tr h="488078">
                <a:tc>
                  <a:txBody>
                    <a:bodyPr/>
                    <a:lstStyle/>
                    <a:p>
                      <a:pPr marL="75565">
                        <a:lnSpc>
                          <a:spcPct val="100000"/>
                        </a:lnSpc>
                      </a:pPr>
                      <a:r>
                        <a:rPr sz="1600" b="1" spc="-25" dirty="0">
                          <a:solidFill>
                            <a:srgbClr val="FFFFFF"/>
                          </a:solidFill>
                          <a:latin typeface="Calibri"/>
                          <a:cs typeface="Calibri"/>
                        </a:rPr>
                        <a:t>R</a:t>
                      </a:r>
                      <a:r>
                        <a:rPr sz="1600" b="1" dirty="0">
                          <a:solidFill>
                            <a:srgbClr val="FFFFFF"/>
                          </a:solidFill>
                          <a:latin typeface="Calibri"/>
                          <a:cs typeface="Calibri"/>
                        </a:rPr>
                        <a:t>ecei</a:t>
                      </a:r>
                      <a:r>
                        <a:rPr sz="1600" b="1" spc="-15" dirty="0">
                          <a:solidFill>
                            <a:srgbClr val="FFFFFF"/>
                          </a:solidFill>
                          <a:latin typeface="Calibri"/>
                          <a:cs typeface="Calibri"/>
                        </a:rPr>
                        <a:t>t</a:t>
                      </a:r>
                      <a:r>
                        <a:rPr sz="1600" b="1" dirty="0">
                          <a:solidFill>
                            <a:srgbClr val="FFFFFF"/>
                          </a:solidFill>
                          <a:latin typeface="Calibri"/>
                          <a:cs typeface="Calibri"/>
                        </a:rPr>
                        <a:t>as</a:t>
                      </a:r>
                      <a:r>
                        <a:rPr sz="1600" b="1" spc="-40" dirty="0">
                          <a:solidFill>
                            <a:srgbClr val="FFFFFF"/>
                          </a:solidFill>
                          <a:latin typeface="Calibri"/>
                          <a:cs typeface="Calibri"/>
                        </a:rPr>
                        <a:t> </a:t>
                      </a:r>
                      <a:r>
                        <a:rPr sz="1600" b="1" spc="-5" dirty="0">
                          <a:solidFill>
                            <a:srgbClr val="FFFFFF"/>
                          </a:solidFill>
                          <a:latin typeface="Calibri"/>
                          <a:cs typeface="Calibri"/>
                        </a:rPr>
                        <a:t>d</a:t>
                      </a:r>
                      <a:r>
                        <a:rPr sz="1600" b="1" spc="5" dirty="0">
                          <a:solidFill>
                            <a:srgbClr val="FFFFFF"/>
                          </a:solidFill>
                          <a:latin typeface="Calibri"/>
                          <a:cs typeface="Calibri"/>
                        </a:rPr>
                        <a:t>o</a:t>
                      </a:r>
                      <a:r>
                        <a:rPr sz="1600" b="1" dirty="0">
                          <a:solidFill>
                            <a:srgbClr val="FFFFFF"/>
                          </a:solidFill>
                          <a:latin typeface="Calibri"/>
                          <a:cs typeface="Calibri"/>
                        </a:rPr>
                        <a:t>s</a:t>
                      </a:r>
                      <a:r>
                        <a:rPr sz="1600" b="1" spc="5" dirty="0">
                          <a:solidFill>
                            <a:srgbClr val="FFFFFF"/>
                          </a:solidFill>
                          <a:latin typeface="Calibri"/>
                          <a:cs typeface="Calibri"/>
                        </a:rPr>
                        <a:t> </a:t>
                      </a:r>
                      <a:r>
                        <a:rPr sz="1600" b="1" spc="-5" dirty="0">
                          <a:solidFill>
                            <a:srgbClr val="FFFFFF"/>
                          </a:solidFill>
                          <a:latin typeface="Calibri"/>
                          <a:cs typeface="Calibri"/>
                        </a:rPr>
                        <a:t>mun</a:t>
                      </a:r>
                      <a:r>
                        <a:rPr sz="1600" b="1" dirty="0">
                          <a:solidFill>
                            <a:srgbClr val="FFFFFF"/>
                          </a:solidFill>
                          <a:latin typeface="Calibri"/>
                          <a:cs typeface="Calibri"/>
                        </a:rPr>
                        <a:t>icí</a:t>
                      </a:r>
                      <a:r>
                        <a:rPr sz="1600" b="1" spc="-5" dirty="0">
                          <a:solidFill>
                            <a:srgbClr val="FFFFFF"/>
                          </a:solidFill>
                          <a:latin typeface="Calibri"/>
                          <a:cs typeface="Calibri"/>
                        </a:rPr>
                        <a:t>p</a:t>
                      </a:r>
                      <a:r>
                        <a:rPr sz="1600" b="1" dirty="0">
                          <a:solidFill>
                            <a:srgbClr val="FFFFFF"/>
                          </a:solidFill>
                          <a:latin typeface="Calibri"/>
                          <a:cs typeface="Calibri"/>
                        </a:rPr>
                        <a:t>i</a:t>
                      </a:r>
                      <a:r>
                        <a:rPr sz="1600" b="1" spc="5" dirty="0">
                          <a:solidFill>
                            <a:srgbClr val="FFFFFF"/>
                          </a:solidFill>
                          <a:latin typeface="Calibri"/>
                          <a:cs typeface="Calibri"/>
                        </a:rPr>
                        <a:t>os</a:t>
                      </a:r>
                      <a:endParaRPr sz="1600" dirty="0">
                        <a:latin typeface="Calibri"/>
                        <a:cs typeface="Calibri"/>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9ED3D7"/>
                    </a:solidFill>
                  </a:tcPr>
                </a:tc>
                <a:tc>
                  <a:txBody>
                    <a:bodyPr/>
                    <a:lstStyle/>
                    <a:p>
                      <a:pPr marL="83185">
                        <a:lnSpc>
                          <a:spcPct val="100000"/>
                        </a:lnSpc>
                      </a:pPr>
                      <a:r>
                        <a:rPr sz="1600" dirty="0">
                          <a:solidFill>
                            <a:srgbClr val="5F5F5F"/>
                          </a:solidFill>
                          <a:latin typeface="Calibri"/>
                          <a:cs typeface="Calibri"/>
                        </a:rPr>
                        <a:t>5</a:t>
                      </a:r>
                      <a:r>
                        <a:rPr sz="1600" spc="-10" dirty="0">
                          <a:solidFill>
                            <a:srgbClr val="5F5F5F"/>
                          </a:solidFill>
                          <a:latin typeface="Calibri"/>
                          <a:cs typeface="Calibri"/>
                        </a:rPr>
                        <a:t> </a:t>
                      </a:r>
                      <a:r>
                        <a:rPr sz="1600" spc="-5" dirty="0">
                          <a:solidFill>
                            <a:srgbClr val="5F5F5F"/>
                          </a:solidFill>
                          <a:latin typeface="Calibri"/>
                          <a:cs typeface="Calibri"/>
                        </a:rPr>
                        <a:t>m</a:t>
                      </a:r>
                      <a:r>
                        <a:rPr sz="1600" spc="5" dirty="0">
                          <a:solidFill>
                            <a:srgbClr val="5F5F5F"/>
                          </a:solidFill>
                          <a:latin typeface="Calibri"/>
                          <a:cs typeface="Calibri"/>
                        </a:rPr>
                        <a:t>il</a:t>
                      </a:r>
                      <a:r>
                        <a:rPr sz="1600" dirty="0">
                          <a:solidFill>
                            <a:srgbClr val="5F5F5F"/>
                          </a:solidFill>
                          <a:latin typeface="Calibri"/>
                          <a:cs typeface="Calibri"/>
                        </a:rPr>
                        <a:t>h</a:t>
                      </a:r>
                      <a:r>
                        <a:rPr sz="1600" spc="-5" dirty="0">
                          <a:solidFill>
                            <a:srgbClr val="5F5F5F"/>
                          </a:solidFill>
                          <a:latin typeface="Calibri"/>
                          <a:cs typeface="Calibri"/>
                        </a:rPr>
                        <a:t>õe</a:t>
                      </a:r>
                      <a:r>
                        <a:rPr sz="1600" dirty="0">
                          <a:solidFill>
                            <a:srgbClr val="5F5F5F"/>
                          </a:solidFill>
                          <a:latin typeface="Calibri"/>
                          <a:cs typeface="Calibri"/>
                        </a:rPr>
                        <a:t>s</a:t>
                      </a:r>
                      <a:r>
                        <a:rPr sz="1600" spc="-5" dirty="0">
                          <a:solidFill>
                            <a:srgbClr val="5F5F5F"/>
                          </a:solidFill>
                          <a:latin typeface="Calibri"/>
                          <a:cs typeface="Calibri"/>
                        </a:rPr>
                        <a:t> </a:t>
                      </a:r>
                      <a:r>
                        <a:rPr sz="1600" dirty="0">
                          <a:solidFill>
                            <a:srgbClr val="5F5F5F"/>
                          </a:solidFill>
                          <a:latin typeface="Calibri"/>
                          <a:cs typeface="Calibri"/>
                        </a:rPr>
                        <a:t>€</a:t>
                      </a:r>
                      <a:r>
                        <a:rPr sz="1600" spc="5" dirty="0">
                          <a:solidFill>
                            <a:srgbClr val="5F5F5F"/>
                          </a:solidFill>
                          <a:latin typeface="Calibri"/>
                          <a:cs typeface="Calibri"/>
                        </a:rPr>
                        <a:t> </a:t>
                      </a:r>
                      <a:r>
                        <a:rPr sz="1600" dirty="0">
                          <a:solidFill>
                            <a:srgbClr val="5F5F5F"/>
                          </a:solidFill>
                          <a:latin typeface="Calibri"/>
                          <a:cs typeface="Calibri"/>
                        </a:rPr>
                        <a:t>/</a:t>
                      </a:r>
                      <a:r>
                        <a:rPr sz="1600" spc="-10" dirty="0">
                          <a:solidFill>
                            <a:srgbClr val="5F5F5F"/>
                          </a:solidFill>
                          <a:latin typeface="Calibri"/>
                          <a:cs typeface="Calibri"/>
                        </a:rPr>
                        <a:t> </a:t>
                      </a:r>
                      <a:r>
                        <a:rPr sz="1600" dirty="0">
                          <a:solidFill>
                            <a:srgbClr val="5F5F5F"/>
                          </a:solidFill>
                          <a:latin typeface="Calibri"/>
                          <a:cs typeface="Calibri"/>
                        </a:rPr>
                        <a:t>ano</a:t>
                      </a:r>
                      <a:endParaRPr sz="1600">
                        <a:latin typeface="Calibri"/>
                        <a:cs typeface="Calibri"/>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tr>
              <a:tr h="407987">
                <a:tc>
                  <a:txBody>
                    <a:bodyPr/>
                    <a:lstStyle/>
                    <a:p>
                      <a:pPr marL="75565">
                        <a:lnSpc>
                          <a:spcPct val="100000"/>
                        </a:lnSpc>
                      </a:pPr>
                      <a:r>
                        <a:rPr sz="1600" b="1" spc="-25" dirty="0">
                          <a:solidFill>
                            <a:srgbClr val="FFFFFF"/>
                          </a:solidFill>
                          <a:latin typeface="Calibri"/>
                          <a:cs typeface="Calibri"/>
                        </a:rPr>
                        <a:t>R</a:t>
                      </a:r>
                      <a:r>
                        <a:rPr sz="1600" b="1" dirty="0">
                          <a:solidFill>
                            <a:srgbClr val="FFFFFF"/>
                          </a:solidFill>
                          <a:latin typeface="Calibri"/>
                          <a:cs typeface="Calibri"/>
                        </a:rPr>
                        <a:t>e</a:t>
                      </a:r>
                      <a:r>
                        <a:rPr sz="1600" b="1" spc="-5" dirty="0">
                          <a:solidFill>
                            <a:srgbClr val="FFFFFF"/>
                          </a:solidFill>
                          <a:latin typeface="Calibri"/>
                          <a:cs typeface="Calibri"/>
                        </a:rPr>
                        <a:t>nd</a:t>
                      </a:r>
                      <a:r>
                        <a:rPr sz="1600" b="1" dirty="0">
                          <a:solidFill>
                            <a:srgbClr val="FFFFFF"/>
                          </a:solidFill>
                          <a:latin typeface="Calibri"/>
                          <a:cs typeface="Calibri"/>
                        </a:rPr>
                        <a:t>as</a:t>
                      </a:r>
                      <a:r>
                        <a:rPr sz="1600" b="1" spc="-5" dirty="0">
                          <a:solidFill>
                            <a:srgbClr val="FFFFFF"/>
                          </a:solidFill>
                          <a:latin typeface="Calibri"/>
                          <a:cs typeface="Calibri"/>
                        </a:rPr>
                        <a:t> d</a:t>
                      </a:r>
                      <a:r>
                        <a:rPr sz="1600" b="1" spc="5" dirty="0">
                          <a:solidFill>
                            <a:srgbClr val="FFFFFF"/>
                          </a:solidFill>
                          <a:latin typeface="Calibri"/>
                          <a:cs typeface="Calibri"/>
                        </a:rPr>
                        <a:t>o</a:t>
                      </a:r>
                      <a:r>
                        <a:rPr sz="1600" b="1" dirty="0">
                          <a:solidFill>
                            <a:srgbClr val="FFFFFF"/>
                          </a:solidFill>
                          <a:latin typeface="Calibri"/>
                          <a:cs typeface="Calibri"/>
                        </a:rPr>
                        <a:t>s</a:t>
                      </a:r>
                      <a:r>
                        <a:rPr sz="1600" b="1" spc="10" dirty="0">
                          <a:solidFill>
                            <a:srgbClr val="FFFFFF"/>
                          </a:solidFill>
                          <a:latin typeface="Calibri"/>
                          <a:cs typeface="Calibri"/>
                        </a:rPr>
                        <a:t> </a:t>
                      </a:r>
                      <a:r>
                        <a:rPr sz="1600" b="1" spc="-5" dirty="0">
                          <a:solidFill>
                            <a:srgbClr val="FFFFFF"/>
                          </a:solidFill>
                          <a:latin typeface="Calibri"/>
                          <a:cs typeface="Calibri"/>
                        </a:rPr>
                        <a:t>p</a:t>
                      </a:r>
                      <a:r>
                        <a:rPr sz="1600" b="1" spc="-30" dirty="0">
                          <a:solidFill>
                            <a:srgbClr val="FFFFFF"/>
                          </a:solidFill>
                          <a:latin typeface="Calibri"/>
                          <a:cs typeface="Calibri"/>
                        </a:rPr>
                        <a:t>r</a:t>
                      </a:r>
                      <a:r>
                        <a:rPr sz="1600" b="1" spc="5" dirty="0">
                          <a:solidFill>
                            <a:srgbClr val="FFFFFF"/>
                          </a:solidFill>
                          <a:latin typeface="Calibri"/>
                          <a:cs typeface="Calibri"/>
                        </a:rPr>
                        <a:t>o</a:t>
                      </a:r>
                      <a:r>
                        <a:rPr sz="1600" b="1" spc="-5" dirty="0">
                          <a:solidFill>
                            <a:srgbClr val="FFFFFF"/>
                          </a:solidFill>
                          <a:latin typeface="Calibri"/>
                          <a:cs typeface="Calibri"/>
                        </a:rPr>
                        <a:t>pr</a:t>
                      </a:r>
                      <a:r>
                        <a:rPr sz="1600" b="1" dirty="0">
                          <a:solidFill>
                            <a:srgbClr val="FFFFFF"/>
                          </a:solidFill>
                          <a:latin typeface="Calibri"/>
                          <a:cs typeface="Calibri"/>
                        </a:rPr>
                        <a:t>i</a:t>
                      </a:r>
                      <a:r>
                        <a:rPr sz="1600" b="1" spc="-15" dirty="0">
                          <a:solidFill>
                            <a:srgbClr val="FFFFFF"/>
                          </a:solidFill>
                          <a:latin typeface="Calibri"/>
                          <a:cs typeface="Calibri"/>
                        </a:rPr>
                        <a:t>et</a:t>
                      </a:r>
                      <a:r>
                        <a:rPr sz="1600" b="1" dirty="0">
                          <a:solidFill>
                            <a:srgbClr val="FFFFFF"/>
                          </a:solidFill>
                          <a:latin typeface="Calibri"/>
                          <a:cs typeface="Calibri"/>
                        </a:rPr>
                        <a:t>á</a:t>
                      </a:r>
                      <a:r>
                        <a:rPr sz="1600" b="1" spc="-5" dirty="0">
                          <a:solidFill>
                            <a:srgbClr val="FFFFFF"/>
                          </a:solidFill>
                          <a:latin typeface="Calibri"/>
                          <a:cs typeface="Calibri"/>
                        </a:rPr>
                        <a:t>r</a:t>
                      </a:r>
                      <a:r>
                        <a:rPr sz="1600" b="1" dirty="0">
                          <a:solidFill>
                            <a:srgbClr val="FFFFFF"/>
                          </a:solidFill>
                          <a:latin typeface="Calibri"/>
                          <a:cs typeface="Calibri"/>
                        </a:rPr>
                        <a:t>i</a:t>
                      </a:r>
                      <a:r>
                        <a:rPr sz="1600" b="1" spc="5" dirty="0">
                          <a:solidFill>
                            <a:srgbClr val="FFFFFF"/>
                          </a:solidFill>
                          <a:latin typeface="Calibri"/>
                          <a:cs typeface="Calibri"/>
                        </a:rPr>
                        <a:t>o</a:t>
                      </a:r>
                      <a:r>
                        <a:rPr sz="1600" b="1" dirty="0">
                          <a:solidFill>
                            <a:srgbClr val="FFFFFF"/>
                          </a:solidFill>
                          <a:latin typeface="Calibri"/>
                          <a:cs typeface="Calibri"/>
                        </a:rPr>
                        <a:t>s</a:t>
                      </a:r>
                      <a:r>
                        <a:rPr sz="1600" b="1" spc="30" dirty="0">
                          <a:solidFill>
                            <a:srgbClr val="FFFFFF"/>
                          </a:solidFill>
                          <a:latin typeface="Calibri"/>
                          <a:cs typeface="Calibri"/>
                        </a:rPr>
                        <a:t> </a:t>
                      </a:r>
                      <a:r>
                        <a:rPr sz="1600" b="1" spc="-5" dirty="0">
                          <a:solidFill>
                            <a:srgbClr val="FFFFFF"/>
                          </a:solidFill>
                          <a:latin typeface="Calibri"/>
                          <a:cs typeface="Calibri"/>
                        </a:rPr>
                        <a:t>d</a:t>
                      </a:r>
                      <a:r>
                        <a:rPr sz="1600" b="1" spc="5" dirty="0">
                          <a:solidFill>
                            <a:srgbClr val="FFFFFF"/>
                          </a:solidFill>
                          <a:latin typeface="Calibri"/>
                          <a:cs typeface="Calibri"/>
                        </a:rPr>
                        <a:t>o</a:t>
                      </a:r>
                      <a:r>
                        <a:rPr sz="1600" b="1" dirty="0">
                          <a:solidFill>
                            <a:srgbClr val="FFFFFF"/>
                          </a:solidFill>
                          <a:latin typeface="Calibri"/>
                          <a:cs typeface="Calibri"/>
                        </a:rPr>
                        <a:t>s</a:t>
                      </a:r>
                      <a:r>
                        <a:rPr sz="1600" b="1" spc="5" dirty="0">
                          <a:solidFill>
                            <a:srgbClr val="FFFFFF"/>
                          </a:solidFill>
                          <a:latin typeface="Calibri"/>
                          <a:cs typeface="Calibri"/>
                        </a:rPr>
                        <a:t> </a:t>
                      </a:r>
                      <a:r>
                        <a:rPr sz="1600" b="1" spc="-25" dirty="0">
                          <a:solidFill>
                            <a:srgbClr val="FFFFFF"/>
                          </a:solidFill>
                          <a:latin typeface="Calibri"/>
                          <a:cs typeface="Calibri"/>
                        </a:rPr>
                        <a:t>t</a:t>
                      </a:r>
                      <a:r>
                        <a:rPr sz="1600" b="1" dirty="0">
                          <a:solidFill>
                            <a:srgbClr val="FFFFFF"/>
                          </a:solidFill>
                          <a:latin typeface="Calibri"/>
                          <a:cs typeface="Calibri"/>
                        </a:rPr>
                        <a:t>e</a:t>
                      </a:r>
                      <a:r>
                        <a:rPr sz="1600" b="1" spc="-5" dirty="0">
                          <a:solidFill>
                            <a:srgbClr val="FFFFFF"/>
                          </a:solidFill>
                          <a:latin typeface="Calibri"/>
                          <a:cs typeface="Calibri"/>
                        </a:rPr>
                        <a:t>r</a:t>
                      </a:r>
                      <a:r>
                        <a:rPr sz="1600" b="1" spc="-20" dirty="0">
                          <a:solidFill>
                            <a:srgbClr val="FFFFFF"/>
                          </a:solidFill>
                          <a:latin typeface="Calibri"/>
                          <a:cs typeface="Calibri"/>
                        </a:rPr>
                        <a:t>r</a:t>
                      </a:r>
                      <a:r>
                        <a:rPr sz="1600" b="1" dirty="0">
                          <a:solidFill>
                            <a:srgbClr val="FFFFFF"/>
                          </a:solidFill>
                          <a:latin typeface="Calibri"/>
                          <a:cs typeface="Calibri"/>
                        </a:rPr>
                        <a:t>e</a:t>
                      </a:r>
                      <a:r>
                        <a:rPr sz="1600" b="1" spc="-5" dirty="0">
                          <a:solidFill>
                            <a:srgbClr val="FFFFFF"/>
                          </a:solidFill>
                          <a:latin typeface="Calibri"/>
                          <a:cs typeface="Calibri"/>
                        </a:rPr>
                        <a:t>n</a:t>
                      </a:r>
                      <a:r>
                        <a:rPr sz="1600" b="1" spc="5" dirty="0">
                          <a:solidFill>
                            <a:srgbClr val="FFFFFF"/>
                          </a:solidFill>
                          <a:latin typeface="Calibri"/>
                          <a:cs typeface="Calibri"/>
                        </a:rPr>
                        <a:t>o</a:t>
                      </a:r>
                      <a:r>
                        <a:rPr sz="1600" b="1" dirty="0">
                          <a:solidFill>
                            <a:srgbClr val="FFFFFF"/>
                          </a:solidFill>
                          <a:latin typeface="Calibri"/>
                          <a:cs typeface="Calibri"/>
                        </a:rPr>
                        <a:t>s</a:t>
                      </a:r>
                      <a:endParaRPr sz="1600" dirty="0">
                        <a:latin typeface="Calibri"/>
                        <a:cs typeface="Calibri"/>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9ED3D7"/>
                    </a:solidFill>
                  </a:tcPr>
                </a:tc>
                <a:tc>
                  <a:txBody>
                    <a:bodyPr/>
                    <a:lstStyle/>
                    <a:p>
                      <a:pPr marL="83185">
                        <a:lnSpc>
                          <a:spcPct val="100000"/>
                        </a:lnSpc>
                      </a:pPr>
                      <a:r>
                        <a:rPr sz="1600" spc="-5" dirty="0">
                          <a:solidFill>
                            <a:srgbClr val="5F5F5F"/>
                          </a:solidFill>
                          <a:latin typeface="Calibri"/>
                          <a:cs typeface="Calibri"/>
                        </a:rPr>
                        <a:t>3,</a:t>
                      </a:r>
                      <a:r>
                        <a:rPr sz="1600" dirty="0">
                          <a:solidFill>
                            <a:srgbClr val="5F5F5F"/>
                          </a:solidFill>
                          <a:latin typeface="Calibri"/>
                          <a:cs typeface="Calibri"/>
                        </a:rPr>
                        <a:t>4</a:t>
                      </a:r>
                      <a:r>
                        <a:rPr sz="1600" spc="5" dirty="0">
                          <a:solidFill>
                            <a:srgbClr val="5F5F5F"/>
                          </a:solidFill>
                          <a:latin typeface="Calibri"/>
                          <a:cs typeface="Calibri"/>
                        </a:rPr>
                        <a:t> </a:t>
                      </a:r>
                      <a:r>
                        <a:rPr sz="1600" spc="-5" dirty="0">
                          <a:solidFill>
                            <a:srgbClr val="5F5F5F"/>
                          </a:solidFill>
                          <a:latin typeface="Calibri"/>
                          <a:cs typeface="Calibri"/>
                        </a:rPr>
                        <a:t>m</a:t>
                      </a:r>
                      <a:r>
                        <a:rPr sz="1600" spc="5" dirty="0">
                          <a:solidFill>
                            <a:srgbClr val="5F5F5F"/>
                          </a:solidFill>
                          <a:latin typeface="Calibri"/>
                          <a:cs typeface="Calibri"/>
                        </a:rPr>
                        <a:t>il</a:t>
                      </a:r>
                      <a:r>
                        <a:rPr sz="1600" dirty="0">
                          <a:solidFill>
                            <a:srgbClr val="5F5F5F"/>
                          </a:solidFill>
                          <a:latin typeface="Calibri"/>
                          <a:cs typeface="Calibri"/>
                        </a:rPr>
                        <a:t>h</a:t>
                      </a:r>
                      <a:r>
                        <a:rPr sz="1600" spc="-5" dirty="0">
                          <a:solidFill>
                            <a:srgbClr val="5F5F5F"/>
                          </a:solidFill>
                          <a:latin typeface="Calibri"/>
                          <a:cs typeface="Calibri"/>
                        </a:rPr>
                        <a:t>õe</a:t>
                      </a:r>
                      <a:r>
                        <a:rPr sz="1600" dirty="0">
                          <a:solidFill>
                            <a:srgbClr val="5F5F5F"/>
                          </a:solidFill>
                          <a:latin typeface="Calibri"/>
                          <a:cs typeface="Calibri"/>
                        </a:rPr>
                        <a:t>s</a:t>
                      </a:r>
                      <a:r>
                        <a:rPr sz="1600" spc="-5" dirty="0">
                          <a:solidFill>
                            <a:srgbClr val="5F5F5F"/>
                          </a:solidFill>
                          <a:latin typeface="Calibri"/>
                          <a:cs typeface="Calibri"/>
                        </a:rPr>
                        <a:t> </a:t>
                      </a:r>
                      <a:r>
                        <a:rPr sz="1600" dirty="0">
                          <a:solidFill>
                            <a:srgbClr val="5F5F5F"/>
                          </a:solidFill>
                          <a:latin typeface="Calibri"/>
                          <a:cs typeface="Calibri"/>
                        </a:rPr>
                        <a:t>€</a:t>
                      </a:r>
                      <a:r>
                        <a:rPr sz="1600" spc="5" dirty="0">
                          <a:solidFill>
                            <a:srgbClr val="5F5F5F"/>
                          </a:solidFill>
                          <a:latin typeface="Calibri"/>
                          <a:cs typeface="Calibri"/>
                        </a:rPr>
                        <a:t> </a:t>
                      </a:r>
                      <a:r>
                        <a:rPr sz="1600" dirty="0">
                          <a:solidFill>
                            <a:srgbClr val="5F5F5F"/>
                          </a:solidFill>
                          <a:latin typeface="Calibri"/>
                          <a:cs typeface="Calibri"/>
                        </a:rPr>
                        <a:t>/</a:t>
                      </a:r>
                      <a:r>
                        <a:rPr sz="1600" spc="-10" dirty="0">
                          <a:solidFill>
                            <a:srgbClr val="5F5F5F"/>
                          </a:solidFill>
                          <a:latin typeface="Calibri"/>
                          <a:cs typeface="Calibri"/>
                        </a:rPr>
                        <a:t> </a:t>
                      </a:r>
                      <a:r>
                        <a:rPr sz="1600" dirty="0">
                          <a:solidFill>
                            <a:srgbClr val="5F5F5F"/>
                          </a:solidFill>
                          <a:latin typeface="Calibri"/>
                          <a:cs typeface="Calibri"/>
                        </a:rPr>
                        <a:t>ano</a:t>
                      </a:r>
                      <a:endParaRPr sz="1600" dirty="0">
                        <a:latin typeface="Calibri"/>
                        <a:cs typeface="Calibri"/>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r>
            </a:tbl>
          </a:graphicData>
        </a:graphic>
      </p:graphicFrame>
      <p:graphicFrame>
        <p:nvGraphicFramePr>
          <p:cNvPr id="17" name="object 17"/>
          <p:cNvGraphicFramePr>
            <a:graphicFrameLocks noGrp="1"/>
          </p:cNvGraphicFramePr>
          <p:nvPr>
            <p:extLst>
              <p:ext uri="{D42A27DB-BD31-4B8C-83A1-F6EECF244321}">
                <p14:modId xmlns:p14="http://schemas.microsoft.com/office/powerpoint/2010/main" val="2135184975"/>
              </p:ext>
            </p:extLst>
          </p:nvPr>
        </p:nvGraphicFramePr>
        <p:xfrm>
          <a:off x="751742" y="1787055"/>
          <a:ext cx="6482861" cy="1914995"/>
        </p:xfrm>
        <a:graphic>
          <a:graphicData uri="http://schemas.openxmlformats.org/drawingml/2006/table">
            <a:tbl>
              <a:tblPr firstRow="1" bandRow="1">
                <a:tableStyleId>{2D5ABB26-0587-4C30-8999-92F81FD0307C}</a:tableStyleId>
              </a:tblPr>
              <a:tblGrid>
                <a:gridCol w="3720611"/>
                <a:gridCol w="2762250"/>
              </a:tblGrid>
              <a:tr h="460847">
                <a:tc>
                  <a:txBody>
                    <a:bodyPr/>
                    <a:lstStyle/>
                    <a:p>
                      <a:pPr marL="76835">
                        <a:lnSpc>
                          <a:spcPct val="100000"/>
                        </a:lnSpc>
                      </a:pPr>
                      <a:r>
                        <a:rPr sz="1600" b="1" spc="-85" dirty="0">
                          <a:solidFill>
                            <a:srgbClr val="FFFFFF"/>
                          </a:solidFill>
                          <a:latin typeface="Calibri"/>
                          <a:cs typeface="Calibri"/>
                        </a:rPr>
                        <a:t>V</a:t>
                      </a:r>
                      <a:r>
                        <a:rPr sz="1600" b="1" spc="5" dirty="0">
                          <a:solidFill>
                            <a:srgbClr val="FFFFFF"/>
                          </a:solidFill>
                          <a:latin typeface="Calibri"/>
                          <a:cs typeface="Calibri"/>
                        </a:rPr>
                        <a:t>A</a:t>
                      </a:r>
                      <a:r>
                        <a:rPr sz="1600" b="1" dirty="0">
                          <a:solidFill>
                            <a:srgbClr val="FFFFFF"/>
                          </a:solidFill>
                          <a:latin typeface="Calibri"/>
                          <a:cs typeface="Calibri"/>
                        </a:rPr>
                        <a:t>B </a:t>
                      </a:r>
                      <a:r>
                        <a:rPr sz="1600" b="1" spc="-5" dirty="0">
                          <a:solidFill>
                            <a:srgbClr val="FFFFFF"/>
                          </a:solidFill>
                          <a:latin typeface="Calibri"/>
                          <a:cs typeface="Calibri"/>
                        </a:rPr>
                        <a:t>d</a:t>
                      </a:r>
                      <a:r>
                        <a:rPr sz="1600" b="1" dirty="0">
                          <a:solidFill>
                            <a:srgbClr val="FFFFFF"/>
                          </a:solidFill>
                          <a:latin typeface="Calibri"/>
                          <a:cs typeface="Calibri"/>
                        </a:rPr>
                        <a:t>o cl</a:t>
                      </a:r>
                      <a:r>
                        <a:rPr sz="1600" b="1" spc="-5" dirty="0">
                          <a:solidFill>
                            <a:srgbClr val="FFFFFF"/>
                          </a:solidFill>
                          <a:latin typeface="Calibri"/>
                          <a:cs typeface="Calibri"/>
                        </a:rPr>
                        <a:t>u</a:t>
                      </a:r>
                      <a:r>
                        <a:rPr sz="1600" b="1" spc="-15" dirty="0">
                          <a:solidFill>
                            <a:srgbClr val="FFFFFF"/>
                          </a:solidFill>
                          <a:latin typeface="Calibri"/>
                          <a:cs typeface="Calibri"/>
                        </a:rPr>
                        <a:t>s</a:t>
                      </a:r>
                      <a:r>
                        <a:rPr sz="1600" b="1" spc="-25" dirty="0">
                          <a:solidFill>
                            <a:srgbClr val="FFFFFF"/>
                          </a:solidFill>
                          <a:latin typeface="Calibri"/>
                          <a:cs typeface="Calibri"/>
                        </a:rPr>
                        <a:t>t</a:t>
                      </a:r>
                      <a:r>
                        <a:rPr sz="1600" b="1" dirty="0">
                          <a:solidFill>
                            <a:srgbClr val="FFFFFF"/>
                          </a:solidFill>
                          <a:latin typeface="Calibri"/>
                          <a:cs typeface="Calibri"/>
                        </a:rPr>
                        <a:t>er</a:t>
                      </a:r>
                      <a:r>
                        <a:rPr sz="1600" b="1" spc="15" dirty="0">
                          <a:solidFill>
                            <a:srgbClr val="FFFFFF"/>
                          </a:solidFill>
                          <a:latin typeface="Calibri"/>
                          <a:cs typeface="Calibri"/>
                        </a:rPr>
                        <a:t> </a:t>
                      </a:r>
                      <a:r>
                        <a:rPr sz="1600" b="1" dirty="0">
                          <a:solidFill>
                            <a:srgbClr val="FFFFFF"/>
                          </a:solidFill>
                          <a:latin typeface="Calibri"/>
                          <a:cs typeface="Calibri"/>
                        </a:rPr>
                        <a:t>em</a:t>
                      </a:r>
                      <a:r>
                        <a:rPr sz="1600" b="1" spc="-5" dirty="0">
                          <a:solidFill>
                            <a:srgbClr val="FFFFFF"/>
                          </a:solidFill>
                          <a:latin typeface="Calibri"/>
                          <a:cs typeface="Calibri"/>
                        </a:rPr>
                        <a:t> </a:t>
                      </a:r>
                      <a:r>
                        <a:rPr sz="1600" b="1" dirty="0">
                          <a:solidFill>
                            <a:srgbClr val="FFFFFF"/>
                          </a:solidFill>
                          <a:latin typeface="Calibri"/>
                          <a:cs typeface="Calibri"/>
                        </a:rPr>
                        <a:t>a</a:t>
                      </a:r>
                      <a:r>
                        <a:rPr sz="1600" b="1" spc="-5" dirty="0">
                          <a:solidFill>
                            <a:srgbClr val="FFFFFF"/>
                          </a:solidFill>
                          <a:latin typeface="Calibri"/>
                          <a:cs typeface="Calibri"/>
                        </a:rPr>
                        <a:t>n</a:t>
                      </a:r>
                      <a:r>
                        <a:rPr sz="1600" b="1" dirty="0">
                          <a:solidFill>
                            <a:srgbClr val="FFFFFF"/>
                          </a:solidFill>
                          <a:latin typeface="Calibri"/>
                          <a:cs typeface="Calibri"/>
                        </a:rPr>
                        <a:t>o c</a:t>
                      </a:r>
                      <a:r>
                        <a:rPr sz="1600" b="1" spc="-5" dirty="0">
                          <a:solidFill>
                            <a:srgbClr val="FFFFFF"/>
                          </a:solidFill>
                          <a:latin typeface="Calibri"/>
                          <a:cs typeface="Calibri"/>
                        </a:rPr>
                        <a:t>ru</a:t>
                      </a:r>
                      <a:r>
                        <a:rPr sz="1600" b="1" spc="-25" dirty="0">
                          <a:solidFill>
                            <a:srgbClr val="FFFFFF"/>
                          </a:solidFill>
                          <a:latin typeface="Calibri"/>
                          <a:cs typeface="Calibri"/>
                        </a:rPr>
                        <a:t>z</a:t>
                      </a:r>
                      <a:r>
                        <a:rPr sz="1600" b="1" dirty="0">
                          <a:solidFill>
                            <a:srgbClr val="FFFFFF"/>
                          </a:solidFill>
                          <a:latin typeface="Calibri"/>
                          <a:cs typeface="Calibri"/>
                        </a:rPr>
                        <a:t>ei</a:t>
                      </a:r>
                      <a:r>
                        <a:rPr sz="1600" b="1" spc="-30" dirty="0">
                          <a:solidFill>
                            <a:srgbClr val="FFFFFF"/>
                          </a:solidFill>
                          <a:latin typeface="Calibri"/>
                          <a:cs typeface="Calibri"/>
                        </a:rPr>
                        <a:t>r</a:t>
                      </a:r>
                      <a:r>
                        <a:rPr sz="1600" b="1" dirty="0">
                          <a:solidFill>
                            <a:srgbClr val="FFFFFF"/>
                          </a:solidFill>
                          <a:latin typeface="Calibri"/>
                          <a:cs typeface="Calibri"/>
                        </a:rPr>
                        <a:t>o</a:t>
                      </a:r>
                      <a:endParaRPr sz="1600">
                        <a:latin typeface="Calibri"/>
                        <a:cs typeface="Calibri"/>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6699CC"/>
                    </a:solidFill>
                  </a:tcPr>
                </a:tc>
                <a:tc>
                  <a:txBody>
                    <a:bodyPr/>
                    <a:lstStyle/>
                    <a:p>
                      <a:pPr marL="85090">
                        <a:lnSpc>
                          <a:spcPct val="100000"/>
                        </a:lnSpc>
                      </a:pPr>
                      <a:r>
                        <a:rPr sz="1600" dirty="0">
                          <a:solidFill>
                            <a:srgbClr val="5F5F5F"/>
                          </a:solidFill>
                          <a:latin typeface="Calibri"/>
                          <a:cs typeface="Calibri"/>
                        </a:rPr>
                        <a:t>~</a:t>
                      </a:r>
                      <a:r>
                        <a:rPr sz="1600" spc="-10" dirty="0">
                          <a:solidFill>
                            <a:srgbClr val="5F5F5F"/>
                          </a:solidFill>
                          <a:latin typeface="Calibri"/>
                          <a:cs typeface="Calibri"/>
                        </a:rPr>
                        <a:t> </a:t>
                      </a:r>
                      <a:r>
                        <a:rPr sz="1600" spc="-5" dirty="0">
                          <a:solidFill>
                            <a:srgbClr val="5F5F5F"/>
                          </a:solidFill>
                          <a:latin typeface="Calibri"/>
                          <a:cs typeface="Calibri"/>
                        </a:rPr>
                        <a:t>12</a:t>
                      </a:r>
                      <a:r>
                        <a:rPr sz="1600" dirty="0">
                          <a:solidFill>
                            <a:srgbClr val="5F5F5F"/>
                          </a:solidFill>
                          <a:latin typeface="Calibri"/>
                          <a:cs typeface="Calibri"/>
                        </a:rPr>
                        <a:t>0</a:t>
                      </a:r>
                      <a:r>
                        <a:rPr sz="1600" spc="15" dirty="0">
                          <a:solidFill>
                            <a:srgbClr val="5F5F5F"/>
                          </a:solidFill>
                          <a:latin typeface="Calibri"/>
                          <a:cs typeface="Calibri"/>
                        </a:rPr>
                        <a:t> </a:t>
                      </a:r>
                      <a:r>
                        <a:rPr sz="1600" spc="-5" dirty="0">
                          <a:solidFill>
                            <a:srgbClr val="5F5F5F"/>
                          </a:solidFill>
                          <a:latin typeface="Calibri"/>
                          <a:cs typeface="Calibri"/>
                        </a:rPr>
                        <a:t>m</a:t>
                      </a:r>
                      <a:r>
                        <a:rPr sz="1600" spc="5" dirty="0">
                          <a:solidFill>
                            <a:srgbClr val="5F5F5F"/>
                          </a:solidFill>
                          <a:latin typeface="Calibri"/>
                          <a:cs typeface="Calibri"/>
                        </a:rPr>
                        <a:t>il</a:t>
                      </a:r>
                      <a:r>
                        <a:rPr sz="1600" dirty="0">
                          <a:solidFill>
                            <a:srgbClr val="5F5F5F"/>
                          </a:solidFill>
                          <a:latin typeface="Calibri"/>
                          <a:cs typeface="Calibri"/>
                        </a:rPr>
                        <a:t>h</a:t>
                      </a:r>
                      <a:r>
                        <a:rPr sz="1600" spc="-5" dirty="0">
                          <a:solidFill>
                            <a:srgbClr val="5F5F5F"/>
                          </a:solidFill>
                          <a:latin typeface="Calibri"/>
                          <a:cs typeface="Calibri"/>
                        </a:rPr>
                        <a:t>õe</a:t>
                      </a:r>
                      <a:r>
                        <a:rPr sz="1600" dirty="0">
                          <a:solidFill>
                            <a:srgbClr val="5F5F5F"/>
                          </a:solidFill>
                          <a:latin typeface="Calibri"/>
                          <a:cs typeface="Calibri"/>
                        </a:rPr>
                        <a:t>s</a:t>
                      </a:r>
                      <a:r>
                        <a:rPr sz="1600" spc="-5" dirty="0">
                          <a:solidFill>
                            <a:srgbClr val="5F5F5F"/>
                          </a:solidFill>
                          <a:latin typeface="Calibri"/>
                          <a:cs typeface="Calibri"/>
                        </a:rPr>
                        <a:t> </a:t>
                      </a:r>
                      <a:r>
                        <a:rPr sz="1600" dirty="0">
                          <a:solidFill>
                            <a:srgbClr val="5F5F5F"/>
                          </a:solidFill>
                          <a:latin typeface="Calibri"/>
                          <a:cs typeface="Calibri"/>
                        </a:rPr>
                        <a:t>€</a:t>
                      </a:r>
                      <a:r>
                        <a:rPr sz="1600" spc="5" dirty="0">
                          <a:solidFill>
                            <a:srgbClr val="5F5F5F"/>
                          </a:solidFill>
                          <a:latin typeface="Calibri"/>
                          <a:cs typeface="Calibri"/>
                        </a:rPr>
                        <a:t> </a:t>
                      </a:r>
                      <a:r>
                        <a:rPr sz="1600" dirty="0">
                          <a:solidFill>
                            <a:srgbClr val="5F5F5F"/>
                          </a:solidFill>
                          <a:latin typeface="Calibri"/>
                          <a:cs typeface="Calibri"/>
                        </a:rPr>
                        <a:t>/</a:t>
                      </a:r>
                      <a:r>
                        <a:rPr sz="1600" spc="5" dirty="0">
                          <a:solidFill>
                            <a:srgbClr val="5F5F5F"/>
                          </a:solidFill>
                          <a:latin typeface="Calibri"/>
                          <a:cs typeface="Calibri"/>
                        </a:rPr>
                        <a:t> </a:t>
                      </a:r>
                      <a:r>
                        <a:rPr sz="1600" dirty="0">
                          <a:solidFill>
                            <a:srgbClr val="5F5F5F"/>
                          </a:solidFill>
                          <a:latin typeface="Calibri"/>
                          <a:cs typeface="Calibri"/>
                        </a:rPr>
                        <a:t>ano</a:t>
                      </a:r>
                      <a:endParaRPr sz="1600">
                        <a:latin typeface="Calibri"/>
                        <a:cs typeface="Calibri"/>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tr>
              <a:tr h="343217">
                <a:tc>
                  <a:txBody>
                    <a:bodyPr/>
                    <a:lstStyle/>
                    <a:p>
                      <a:pPr marL="76835">
                        <a:lnSpc>
                          <a:spcPct val="100000"/>
                        </a:lnSpc>
                      </a:pPr>
                      <a:r>
                        <a:rPr sz="1600" b="1" spc="-85" dirty="0">
                          <a:solidFill>
                            <a:srgbClr val="FFFFFF"/>
                          </a:solidFill>
                          <a:latin typeface="Calibri"/>
                          <a:cs typeface="Calibri"/>
                        </a:rPr>
                        <a:t>V</a:t>
                      </a:r>
                      <a:r>
                        <a:rPr sz="1600" b="1" dirty="0">
                          <a:solidFill>
                            <a:srgbClr val="FFFFFF"/>
                          </a:solidFill>
                          <a:latin typeface="Calibri"/>
                          <a:cs typeface="Calibri"/>
                        </a:rPr>
                        <a:t>AB </a:t>
                      </a:r>
                      <a:r>
                        <a:rPr sz="1600" b="1" spc="-5" dirty="0">
                          <a:solidFill>
                            <a:srgbClr val="FFFFFF"/>
                          </a:solidFill>
                          <a:latin typeface="Calibri"/>
                          <a:cs typeface="Calibri"/>
                        </a:rPr>
                        <a:t>d</a:t>
                      </a:r>
                      <a:r>
                        <a:rPr sz="1600" b="1" spc="5" dirty="0">
                          <a:solidFill>
                            <a:srgbClr val="FFFFFF"/>
                          </a:solidFill>
                          <a:latin typeface="Calibri"/>
                          <a:cs typeface="Calibri"/>
                        </a:rPr>
                        <a:t>o</a:t>
                      </a:r>
                      <a:r>
                        <a:rPr sz="1600" b="1" dirty="0">
                          <a:solidFill>
                            <a:srgbClr val="FFFFFF"/>
                          </a:solidFill>
                          <a:latin typeface="Calibri"/>
                          <a:cs typeface="Calibri"/>
                        </a:rPr>
                        <a:t>s</a:t>
                      </a:r>
                      <a:r>
                        <a:rPr sz="1600" b="1" spc="5" dirty="0">
                          <a:solidFill>
                            <a:srgbClr val="FFFFFF"/>
                          </a:solidFill>
                          <a:latin typeface="Calibri"/>
                          <a:cs typeface="Calibri"/>
                        </a:rPr>
                        <a:t> </a:t>
                      </a:r>
                      <a:r>
                        <a:rPr sz="1600" b="1" spc="-5" dirty="0">
                          <a:solidFill>
                            <a:srgbClr val="FFFFFF"/>
                          </a:solidFill>
                          <a:latin typeface="Calibri"/>
                          <a:cs typeface="Calibri"/>
                        </a:rPr>
                        <a:t>p</a:t>
                      </a:r>
                      <a:r>
                        <a:rPr sz="1600" b="1" dirty="0">
                          <a:solidFill>
                            <a:srgbClr val="FFFFFF"/>
                          </a:solidFill>
                          <a:latin typeface="Calibri"/>
                          <a:cs typeface="Calibri"/>
                        </a:rPr>
                        <a:t>a</a:t>
                      </a:r>
                      <a:r>
                        <a:rPr sz="1600" b="1" spc="-30" dirty="0">
                          <a:solidFill>
                            <a:srgbClr val="FFFFFF"/>
                          </a:solidFill>
                          <a:latin typeface="Calibri"/>
                          <a:cs typeface="Calibri"/>
                        </a:rPr>
                        <a:t>r</a:t>
                      </a:r>
                      <a:r>
                        <a:rPr sz="1600" b="1" spc="-5" dirty="0">
                          <a:solidFill>
                            <a:srgbClr val="FFFFFF"/>
                          </a:solidFill>
                          <a:latin typeface="Calibri"/>
                          <a:cs typeface="Calibri"/>
                        </a:rPr>
                        <a:t>qu</a:t>
                      </a:r>
                      <a:r>
                        <a:rPr sz="1600" b="1" dirty="0">
                          <a:solidFill>
                            <a:srgbClr val="FFFFFF"/>
                          </a:solidFill>
                          <a:latin typeface="Calibri"/>
                          <a:cs typeface="Calibri"/>
                        </a:rPr>
                        <a:t>es</a:t>
                      </a:r>
                      <a:r>
                        <a:rPr sz="1600" b="1" spc="30" dirty="0">
                          <a:solidFill>
                            <a:srgbClr val="FFFFFF"/>
                          </a:solidFill>
                          <a:latin typeface="Calibri"/>
                          <a:cs typeface="Calibri"/>
                        </a:rPr>
                        <a:t> </a:t>
                      </a:r>
                      <a:r>
                        <a:rPr sz="1600" b="1" dirty="0">
                          <a:solidFill>
                            <a:srgbClr val="FFFFFF"/>
                          </a:solidFill>
                          <a:latin typeface="Calibri"/>
                          <a:cs typeface="Calibri"/>
                        </a:rPr>
                        <a:t>e</a:t>
                      </a:r>
                      <a:r>
                        <a:rPr sz="1600" b="1" spc="5" dirty="0">
                          <a:solidFill>
                            <a:srgbClr val="FFFFFF"/>
                          </a:solidFill>
                          <a:latin typeface="Calibri"/>
                          <a:cs typeface="Calibri"/>
                        </a:rPr>
                        <a:t>ó</a:t>
                      </a:r>
                      <a:r>
                        <a:rPr sz="1600" b="1" dirty="0">
                          <a:solidFill>
                            <a:srgbClr val="FFFFFF"/>
                          </a:solidFill>
                          <a:latin typeface="Calibri"/>
                          <a:cs typeface="Calibri"/>
                        </a:rPr>
                        <a:t>li</a:t>
                      </a:r>
                      <a:r>
                        <a:rPr sz="1600" b="1" spc="-10" dirty="0">
                          <a:solidFill>
                            <a:srgbClr val="FFFFFF"/>
                          </a:solidFill>
                          <a:latin typeface="Calibri"/>
                          <a:cs typeface="Calibri"/>
                        </a:rPr>
                        <a:t>c</a:t>
                      </a:r>
                      <a:r>
                        <a:rPr sz="1600" b="1" spc="5" dirty="0">
                          <a:solidFill>
                            <a:srgbClr val="FFFFFF"/>
                          </a:solidFill>
                          <a:latin typeface="Calibri"/>
                          <a:cs typeface="Calibri"/>
                        </a:rPr>
                        <a:t>o</a:t>
                      </a:r>
                      <a:r>
                        <a:rPr sz="1600" b="1" dirty="0">
                          <a:solidFill>
                            <a:srgbClr val="FFFFFF"/>
                          </a:solidFill>
                          <a:latin typeface="Calibri"/>
                          <a:cs typeface="Calibri"/>
                        </a:rPr>
                        <a:t>s</a:t>
                      </a:r>
                      <a:endParaRPr sz="1600">
                        <a:latin typeface="Calibri"/>
                        <a:cs typeface="Calibri"/>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699CC"/>
                    </a:solidFill>
                  </a:tcPr>
                </a:tc>
                <a:tc>
                  <a:txBody>
                    <a:bodyPr/>
                    <a:lstStyle/>
                    <a:p>
                      <a:pPr marL="85090">
                        <a:lnSpc>
                          <a:spcPct val="100000"/>
                        </a:lnSpc>
                      </a:pPr>
                      <a:r>
                        <a:rPr sz="1600" dirty="0">
                          <a:solidFill>
                            <a:srgbClr val="5F5F5F"/>
                          </a:solidFill>
                          <a:latin typeface="Calibri"/>
                          <a:cs typeface="Calibri"/>
                        </a:rPr>
                        <a:t>~</a:t>
                      </a:r>
                      <a:r>
                        <a:rPr sz="1600" spc="-10" dirty="0">
                          <a:solidFill>
                            <a:srgbClr val="5F5F5F"/>
                          </a:solidFill>
                          <a:latin typeface="Calibri"/>
                          <a:cs typeface="Calibri"/>
                        </a:rPr>
                        <a:t> </a:t>
                      </a:r>
                      <a:r>
                        <a:rPr sz="1600" spc="-5" dirty="0">
                          <a:solidFill>
                            <a:srgbClr val="5F5F5F"/>
                          </a:solidFill>
                          <a:latin typeface="Calibri"/>
                          <a:cs typeface="Calibri"/>
                        </a:rPr>
                        <a:t>17</a:t>
                      </a:r>
                      <a:r>
                        <a:rPr sz="1600" dirty="0">
                          <a:solidFill>
                            <a:srgbClr val="5F5F5F"/>
                          </a:solidFill>
                          <a:latin typeface="Calibri"/>
                          <a:cs typeface="Calibri"/>
                        </a:rPr>
                        <a:t>0</a:t>
                      </a:r>
                      <a:r>
                        <a:rPr sz="1600" spc="15" dirty="0">
                          <a:solidFill>
                            <a:srgbClr val="5F5F5F"/>
                          </a:solidFill>
                          <a:latin typeface="Calibri"/>
                          <a:cs typeface="Calibri"/>
                        </a:rPr>
                        <a:t> </a:t>
                      </a:r>
                      <a:r>
                        <a:rPr sz="1600" spc="-5" dirty="0">
                          <a:solidFill>
                            <a:srgbClr val="5F5F5F"/>
                          </a:solidFill>
                          <a:latin typeface="Calibri"/>
                          <a:cs typeface="Calibri"/>
                        </a:rPr>
                        <a:t>m</a:t>
                      </a:r>
                      <a:r>
                        <a:rPr sz="1600" spc="5" dirty="0">
                          <a:solidFill>
                            <a:srgbClr val="5F5F5F"/>
                          </a:solidFill>
                          <a:latin typeface="Calibri"/>
                          <a:cs typeface="Calibri"/>
                        </a:rPr>
                        <a:t>il</a:t>
                      </a:r>
                      <a:r>
                        <a:rPr sz="1600" dirty="0">
                          <a:solidFill>
                            <a:srgbClr val="5F5F5F"/>
                          </a:solidFill>
                          <a:latin typeface="Calibri"/>
                          <a:cs typeface="Calibri"/>
                        </a:rPr>
                        <a:t>h</a:t>
                      </a:r>
                      <a:r>
                        <a:rPr sz="1600" spc="-5" dirty="0">
                          <a:solidFill>
                            <a:srgbClr val="5F5F5F"/>
                          </a:solidFill>
                          <a:latin typeface="Calibri"/>
                          <a:cs typeface="Calibri"/>
                        </a:rPr>
                        <a:t>õe</a:t>
                      </a:r>
                      <a:r>
                        <a:rPr sz="1600" dirty="0">
                          <a:solidFill>
                            <a:srgbClr val="5F5F5F"/>
                          </a:solidFill>
                          <a:latin typeface="Calibri"/>
                          <a:cs typeface="Calibri"/>
                        </a:rPr>
                        <a:t>s</a:t>
                      </a:r>
                      <a:r>
                        <a:rPr sz="1600" spc="-5" dirty="0">
                          <a:solidFill>
                            <a:srgbClr val="5F5F5F"/>
                          </a:solidFill>
                          <a:latin typeface="Calibri"/>
                          <a:cs typeface="Calibri"/>
                        </a:rPr>
                        <a:t> </a:t>
                      </a:r>
                      <a:r>
                        <a:rPr sz="1600" dirty="0">
                          <a:solidFill>
                            <a:srgbClr val="5F5F5F"/>
                          </a:solidFill>
                          <a:latin typeface="Calibri"/>
                          <a:cs typeface="Calibri"/>
                        </a:rPr>
                        <a:t>€</a:t>
                      </a:r>
                      <a:r>
                        <a:rPr sz="1600" spc="5" dirty="0">
                          <a:solidFill>
                            <a:srgbClr val="5F5F5F"/>
                          </a:solidFill>
                          <a:latin typeface="Calibri"/>
                          <a:cs typeface="Calibri"/>
                        </a:rPr>
                        <a:t> </a:t>
                      </a:r>
                      <a:r>
                        <a:rPr sz="1600" dirty="0">
                          <a:solidFill>
                            <a:srgbClr val="5F5F5F"/>
                          </a:solidFill>
                          <a:latin typeface="Calibri"/>
                          <a:cs typeface="Calibri"/>
                        </a:rPr>
                        <a:t>/</a:t>
                      </a:r>
                      <a:r>
                        <a:rPr sz="1600" spc="5" dirty="0">
                          <a:solidFill>
                            <a:srgbClr val="5F5F5F"/>
                          </a:solidFill>
                          <a:latin typeface="Calibri"/>
                          <a:cs typeface="Calibri"/>
                        </a:rPr>
                        <a:t> </a:t>
                      </a:r>
                      <a:r>
                        <a:rPr sz="1600" dirty="0">
                          <a:solidFill>
                            <a:srgbClr val="5F5F5F"/>
                          </a:solidFill>
                          <a:latin typeface="Calibri"/>
                          <a:cs typeface="Calibri"/>
                        </a:rPr>
                        <a:t>ano</a:t>
                      </a:r>
                      <a:endParaRPr sz="1600">
                        <a:latin typeface="Calibri"/>
                        <a:cs typeface="Calibri"/>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r>
              <a:tr h="279082">
                <a:tc>
                  <a:txBody>
                    <a:bodyPr/>
                    <a:lstStyle/>
                    <a:p>
                      <a:endParaRPr sz="1600">
                        <a:latin typeface="Calibri"/>
                        <a:cs typeface="Calibri"/>
                      </a:endParaRPr>
                    </a:p>
                  </a:txBody>
                  <a:tcPr marL="0" marR="0" marT="0" marB="0">
                    <a:lnT w="28575">
                      <a:solidFill>
                        <a:srgbClr val="000000"/>
                      </a:solidFill>
                      <a:prstDash val="solid"/>
                    </a:lnT>
                    <a:lnB w="28575">
                      <a:solidFill>
                        <a:srgbClr val="0F7AC2"/>
                      </a:solidFill>
                      <a:prstDash val="solid"/>
                    </a:lnB>
                  </a:tcPr>
                </a:tc>
                <a:tc>
                  <a:txBody>
                    <a:bodyPr/>
                    <a:lstStyle/>
                    <a:p>
                      <a:endParaRPr sz="1600">
                        <a:latin typeface="Calibri"/>
                        <a:cs typeface="Calibri"/>
                      </a:endParaRPr>
                    </a:p>
                  </a:txBody>
                  <a:tcPr marL="0" marR="0" marT="0" marB="0">
                    <a:lnT w="28575">
                      <a:solidFill>
                        <a:srgbClr val="000000"/>
                      </a:solidFill>
                      <a:prstDash val="solid"/>
                    </a:lnT>
                    <a:lnB w="28575">
                      <a:solidFill>
                        <a:srgbClr val="0F7AC2"/>
                      </a:solidFill>
                      <a:prstDash val="solid"/>
                    </a:lnB>
                  </a:tcPr>
                </a:tc>
              </a:tr>
              <a:tr h="259397">
                <a:tc gridSpan="2">
                  <a:txBody>
                    <a:bodyPr/>
                    <a:lstStyle/>
                    <a:p>
                      <a:pPr>
                        <a:lnSpc>
                          <a:spcPts val="1560"/>
                        </a:lnSpc>
                      </a:pPr>
                      <a:r>
                        <a:rPr sz="1800" dirty="0" smtClean="0">
                          <a:solidFill>
                            <a:srgbClr val="5F5F5F"/>
                          </a:solidFill>
                          <a:latin typeface="Gill Sans MT"/>
                          <a:cs typeface="Gill Sans MT"/>
                        </a:rPr>
                        <a:t>E</a:t>
                      </a:r>
                      <a:r>
                        <a:rPr sz="1800" spc="5" dirty="0" smtClean="0">
                          <a:solidFill>
                            <a:srgbClr val="5F5F5F"/>
                          </a:solidFill>
                          <a:latin typeface="Gill Sans MT"/>
                          <a:cs typeface="Gill Sans MT"/>
                        </a:rPr>
                        <a:t>f</a:t>
                      </a:r>
                      <a:r>
                        <a:rPr sz="1800" dirty="0" smtClean="0">
                          <a:solidFill>
                            <a:srgbClr val="5F5F5F"/>
                          </a:solidFill>
                          <a:latin typeface="Gill Sans MT"/>
                          <a:cs typeface="Gill Sans MT"/>
                        </a:rPr>
                        <a:t>eito</a:t>
                      </a:r>
                      <a:r>
                        <a:rPr sz="1800" spc="-20" dirty="0" smtClean="0">
                          <a:solidFill>
                            <a:srgbClr val="5F5F5F"/>
                          </a:solidFill>
                          <a:latin typeface="Gill Sans MT"/>
                          <a:cs typeface="Gill Sans MT"/>
                        </a:rPr>
                        <a:t> </a:t>
                      </a:r>
                      <a:r>
                        <a:rPr sz="1800" dirty="0">
                          <a:solidFill>
                            <a:srgbClr val="5F5F5F"/>
                          </a:solidFill>
                          <a:latin typeface="Gill Sans MT"/>
                          <a:cs typeface="Gill Sans MT"/>
                        </a:rPr>
                        <a:t>sob</a:t>
                      </a:r>
                      <a:r>
                        <a:rPr sz="1800" spc="-10" dirty="0">
                          <a:solidFill>
                            <a:srgbClr val="5F5F5F"/>
                          </a:solidFill>
                          <a:latin typeface="Gill Sans MT"/>
                          <a:cs typeface="Gill Sans MT"/>
                        </a:rPr>
                        <a:t>r</a:t>
                      </a:r>
                      <a:r>
                        <a:rPr sz="1800" dirty="0">
                          <a:solidFill>
                            <a:srgbClr val="5F5F5F"/>
                          </a:solidFill>
                          <a:latin typeface="Gill Sans MT"/>
                          <a:cs typeface="Gill Sans MT"/>
                        </a:rPr>
                        <a:t>e</a:t>
                      </a:r>
                      <a:r>
                        <a:rPr sz="1800" spc="-20" dirty="0">
                          <a:solidFill>
                            <a:srgbClr val="5F5F5F"/>
                          </a:solidFill>
                          <a:latin typeface="Gill Sans MT"/>
                          <a:cs typeface="Gill Sans MT"/>
                        </a:rPr>
                        <a:t> </a:t>
                      </a:r>
                      <a:r>
                        <a:rPr sz="1800" dirty="0">
                          <a:solidFill>
                            <a:srgbClr val="5F5F5F"/>
                          </a:solidFill>
                          <a:latin typeface="Gill Sans MT"/>
                          <a:cs typeface="Gill Sans MT"/>
                        </a:rPr>
                        <a:t>o</a:t>
                      </a:r>
                      <a:r>
                        <a:rPr sz="1800" spc="-5" dirty="0">
                          <a:solidFill>
                            <a:srgbClr val="5F5F5F"/>
                          </a:solidFill>
                          <a:latin typeface="Gill Sans MT"/>
                          <a:cs typeface="Gill Sans MT"/>
                        </a:rPr>
                        <a:t> </a:t>
                      </a:r>
                      <a:r>
                        <a:rPr sz="1800" b="1" spc="-5" dirty="0">
                          <a:solidFill>
                            <a:srgbClr val="5F5F5F"/>
                          </a:solidFill>
                          <a:latin typeface="Gill Sans MT"/>
                          <a:cs typeface="Gill Sans MT"/>
                        </a:rPr>
                        <a:t>P</a:t>
                      </a:r>
                      <a:r>
                        <a:rPr sz="1800" b="1" dirty="0">
                          <a:solidFill>
                            <a:srgbClr val="5F5F5F"/>
                          </a:solidFill>
                          <a:latin typeface="Gill Sans MT"/>
                          <a:cs typeface="Gill Sans MT"/>
                        </a:rPr>
                        <a:t>IB</a:t>
                      </a:r>
                      <a:r>
                        <a:rPr sz="1800" b="1" spc="5" dirty="0">
                          <a:solidFill>
                            <a:srgbClr val="5F5F5F"/>
                          </a:solidFill>
                          <a:latin typeface="Gill Sans MT"/>
                          <a:cs typeface="Gill Sans MT"/>
                        </a:rPr>
                        <a:t> </a:t>
                      </a:r>
                      <a:r>
                        <a:rPr sz="1800" b="1" spc="-5" dirty="0">
                          <a:solidFill>
                            <a:srgbClr val="5F5F5F"/>
                          </a:solidFill>
                          <a:latin typeface="Gill Sans MT"/>
                          <a:cs typeface="Gill Sans MT"/>
                        </a:rPr>
                        <a:t>r</a:t>
                      </a:r>
                      <a:r>
                        <a:rPr sz="1800" b="1" dirty="0">
                          <a:solidFill>
                            <a:srgbClr val="5F5F5F"/>
                          </a:solidFill>
                          <a:latin typeface="Gill Sans MT"/>
                          <a:cs typeface="Gill Sans MT"/>
                        </a:rPr>
                        <a:t>e</a:t>
                      </a:r>
                      <a:r>
                        <a:rPr sz="1800" b="1" spc="-5" dirty="0">
                          <a:solidFill>
                            <a:srgbClr val="5F5F5F"/>
                          </a:solidFill>
                          <a:latin typeface="Gill Sans MT"/>
                          <a:cs typeface="Gill Sans MT"/>
                        </a:rPr>
                        <a:t>g</a:t>
                      </a:r>
                      <a:r>
                        <a:rPr sz="1800" b="1" dirty="0">
                          <a:solidFill>
                            <a:srgbClr val="5F5F5F"/>
                          </a:solidFill>
                          <a:latin typeface="Gill Sans MT"/>
                          <a:cs typeface="Gill Sans MT"/>
                        </a:rPr>
                        <a:t>i</a:t>
                      </a:r>
                      <a:r>
                        <a:rPr sz="1800" b="1" spc="-5" dirty="0">
                          <a:solidFill>
                            <a:srgbClr val="5F5F5F"/>
                          </a:solidFill>
                          <a:latin typeface="Gill Sans MT"/>
                          <a:cs typeface="Gill Sans MT"/>
                        </a:rPr>
                        <a:t>o</a:t>
                      </a:r>
                      <a:r>
                        <a:rPr sz="1800" b="1" spc="-10" dirty="0">
                          <a:solidFill>
                            <a:srgbClr val="5F5F5F"/>
                          </a:solidFill>
                          <a:latin typeface="Gill Sans MT"/>
                          <a:cs typeface="Gill Sans MT"/>
                        </a:rPr>
                        <a:t>n</a:t>
                      </a:r>
                      <a:r>
                        <a:rPr sz="1800" b="1" dirty="0">
                          <a:solidFill>
                            <a:srgbClr val="5F5F5F"/>
                          </a:solidFill>
                          <a:latin typeface="Gill Sans MT"/>
                          <a:cs typeface="Gill Sans MT"/>
                        </a:rPr>
                        <a:t>al</a:t>
                      </a:r>
                      <a:r>
                        <a:rPr sz="1800" b="1" spc="-5" dirty="0">
                          <a:solidFill>
                            <a:srgbClr val="5F5F5F"/>
                          </a:solidFill>
                          <a:latin typeface="Gill Sans MT"/>
                          <a:cs typeface="Gill Sans MT"/>
                        </a:rPr>
                        <a:t> </a:t>
                      </a:r>
                      <a:r>
                        <a:rPr sz="1800" spc="-10" dirty="0">
                          <a:solidFill>
                            <a:srgbClr val="5F5F5F"/>
                          </a:solidFill>
                          <a:latin typeface="Gill Sans MT"/>
                          <a:cs typeface="Gill Sans MT"/>
                        </a:rPr>
                        <a:t>(</a:t>
                      </a:r>
                      <a:r>
                        <a:rPr sz="1800" spc="-5" dirty="0">
                          <a:solidFill>
                            <a:srgbClr val="5F5F5F"/>
                          </a:solidFill>
                          <a:latin typeface="Gill Sans MT"/>
                          <a:cs typeface="Gill Sans MT"/>
                        </a:rPr>
                        <a:t>M</a:t>
                      </a:r>
                      <a:r>
                        <a:rPr sz="1800" spc="5" dirty="0">
                          <a:solidFill>
                            <a:srgbClr val="5F5F5F"/>
                          </a:solidFill>
                          <a:latin typeface="Gill Sans MT"/>
                          <a:cs typeface="Gill Sans MT"/>
                        </a:rPr>
                        <a:t>I</a:t>
                      </a:r>
                      <a:r>
                        <a:rPr sz="1800" spc="-5" dirty="0">
                          <a:solidFill>
                            <a:srgbClr val="5F5F5F"/>
                          </a:solidFill>
                          <a:latin typeface="Gill Sans MT"/>
                          <a:cs typeface="Gill Sans MT"/>
                        </a:rPr>
                        <a:t>NH</a:t>
                      </a:r>
                      <a:r>
                        <a:rPr sz="1800" spc="-10" dirty="0">
                          <a:solidFill>
                            <a:srgbClr val="5F5F5F"/>
                          </a:solidFill>
                          <a:latin typeface="Gill Sans MT"/>
                          <a:cs typeface="Gill Sans MT"/>
                        </a:rPr>
                        <a:t>O-</a:t>
                      </a:r>
                      <a:r>
                        <a:rPr sz="1800" spc="5" dirty="0">
                          <a:solidFill>
                            <a:srgbClr val="5F5F5F"/>
                          </a:solidFill>
                          <a:latin typeface="Gill Sans MT"/>
                          <a:cs typeface="Gill Sans MT"/>
                        </a:rPr>
                        <a:t>LI</a:t>
                      </a:r>
                      <a:r>
                        <a:rPr sz="1800" spc="-5" dirty="0">
                          <a:solidFill>
                            <a:srgbClr val="5F5F5F"/>
                          </a:solidFill>
                          <a:latin typeface="Gill Sans MT"/>
                          <a:cs typeface="Gill Sans MT"/>
                        </a:rPr>
                        <a:t>M</a:t>
                      </a:r>
                      <a:r>
                        <a:rPr sz="1800" dirty="0">
                          <a:solidFill>
                            <a:srgbClr val="5F5F5F"/>
                          </a:solidFill>
                          <a:latin typeface="Gill Sans MT"/>
                          <a:cs typeface="Gill Sans MT"/>
                        </a:rPr>
                        <a:t>A</a:t>
                      </a:r>
                      <a:r>
                        <a:rPr sz="1800" spc="-10" dirty="0">
                          <a:solidFill>
                            <a:srgbClr val="5F5F5F"/>
                          </a:solidFill>
                          <a:latin typeface="Gill Sans MT"/>
                          <a:cs typeface="Gill Sans MT"/>
                        </a:rPr>
                        <a:t>)</a:t>
                      </a:r>
                      <a:r>
                        <a:rPr sz="1800" dirty="0">
                          <a:solidFill>
                            <a:srgbClr val="5F5F5F"/>
                          </a:solidFill>
                          <a:latin typeface="Gill Sans MT"/>
                          <a:cs typeface="Gill Sans MT"/>
                        </a:rPr>
                        <a:t>:</a:t>
                      </a:r>
                      <a:endParaRPr sz="1800" dirty="0">
                        <a:latin typeface="Gill Sans MT"/>
                        <a:cs typeface="Gill Sans MT"/>
                      </a:endParaRPr>
                    </a:p>
                  </a:txBody>
                  <a:tcPr marL="0" marR="0" marT="0" marB="0">
                    <a:lnT w="28575">
                      <a:solidFill>
                        <a:srgbClr val="0F7AC2"/>
                      </a:solidFill>
                      <a:prstDash val="solid"/>
                    </a:lnT>
                  </a:tcPr>
                </a:tc>
                <a:tc hMerge="1">
                  <a:txBody>
                    <a:bodyPr/>
                    <a:lstStyle/>
                    <a:p>
                      <a:endParaRPr/>
                    </a:p>
                  </a:txBody>
                  <a:tcPr marL="0" marR="0" marT="0" marB="0"/>
                </a:tc>
              </a:tr>
              <a:tr h="572452">
                <a:tc>
                  <a:txBody>
                    <a:bodyPr/>
                    <a:lstStyle/>
                    <a:p>
                      <a:pPr marL="55880">
                        <a:lnSpc>
                          <a:spcPct val="100000"/>
                        </a:lnSpc>
                      </a:pPr>
                      <a:r>
                        <a:rPr sz="1800" dirty="0">
                          <a:solidFill>
                            <a:srgbClr val="0F7AC2"/>
                          </a:solidFill>
                          <a:latin typeface="Gill Sans MT"/>
                          <a:cs typeface="Gill Sans MT"/>
                        </a:rPr>
                        <a:t>O</a:t>
                      </a:r>
                      <a:r>
                        <a:rPr sz="1800" spc="-5" dirty="0">
                          <a:solidFill>
                            <a:srgbClr val="0F7AC2"/>
                          </a:solidFill>
                          <a:latin typeface="Gill Sans MT"/>
                          <a:cs typeface="Gill Sans MT"/>
                        </a:rPr>
                        <a:t> </a:t>
                      </a:r>
                      <a:r>
                        <a:rPr sz="1800" dirty="0">
                          <a:solidFill>
                            <a:srgbClr val="0F7AC2"/>
                          </a:solidFill>
                          <a:latin typeface="Gill Sans MT"/>
                          <a:cs typeface="Gill Sans MT"/>
                        </a:rPr>
                        <a:t>cluster</a:t>
                      </a:r>
                      <a:r>
                        <a:rPr sz="1800" spc="-15" dirty="0">
                          <a:solidFill>
                            <a:srgbClr val="0F7AC2"/>
                          </a:solidFill>
                          <a:latin typeface="Gill Sans MT"/>
                          <a:cs typeface="Gill Sans MT"/>
                        </a:rPr>
                        <a:t> </a:t>
                      </a:r>
                      <a:r>
                        <a:rPr sz="1800" spc="-10" dirty="0">
                          <a:solidFill>
                            <a:srgbClr val="0F7AC2"/>
                          </a:solidFill>
                          <a:latin typeface="Gill Sans MT"/>
                          <a:cs typeface="Gill Sans MT"/>
                        </a:rPr>
                        <a:t>r</a:t>
                      </a:r>
                      <a:r>
                        <a:rPr sz="1800" dirty="0">
                          <a:solidFill>
                            <a:srgbClr val="0F7AC2"/>
                          </a:solidFill>
                          <a:latin typeface="Gill Sans MT"/>
                          <a:cs typeface="Gill Sans MT"/>
                        </a:rPr>
                        <a:t>ep</a:t>
                      </a:r>
                      <a:r>
                        <a:rPr sz="1800" spc="-10" dirty="0">
                          <a:solidFill>
                            <a:srgbClr val="0F7AC2"/>
                          </a:solidFill>
                          <a:latin typeface="Gill Sans MT"/>
                          <a:cs typeface="Gill Sans MT"/>
                        </a:rPr>
                        <a:t>r</a:t>
                      </a:r>
                      <a:r>
                        <a:rPr sz="1800" dirty="0">
                          <a:solidFill>
                            <a:srgbClr val="0F7AC2"/>
                          </a:solidFill>
                          <a:latin typeface="Gill Sans MT"/>
                          <a:cs typeface="Gill Sans MT"/>
                        </a:rPr>
                        <a:t>esenta</a:t>
                      </a:r>
                      <a:r>
                        <a:rPr sz="1800" spc="-10" dirty="0">
                          <a:solidFill>
                            <a:srgbClr val="0F7AC2"/>
                          </a:solidFill>
                          <a:latin typeface="Gill Sans MT"/>
                          <a:cs typeface="Gill Sans MT"/>
                        </a:rPr>
                        <a:t> </a:t>
                      </a:r>
                      <a:r>
                        <a:rPr sz="1800" dirty="0">
                          <a:solidFill>
                            <a:srgbClr val="0F7AC2"/>
                          </a:solidFill>
                          <a:latin typeface="Gill Sans MT"/>
                          <a:cs typeface="Gill Sans MT"/>
                        </a:rPr>
                        <a:t>ce</a:t>
                      </a:r>
                      <a:r>
                        <a:rPr sz="1800" spc="-10" dirty="0">
                          <a:solidFill>
                            <a:srgbClr val="0F7AC2"/>
                          </a:solidFill>
                          <a:latin typeface="Gill Sans MT"/>
                          <a:cs typeface="Gill Sans MT"/>
                        </a:rPr>
                        <a:t>r</a:t>
                      </a:r>
                      <a:r>
                        <a:rPr sz="1800" dirty="0">
                          <a:solidFill>
                            <a:srgbClr val="0F7AC2"/>
                          </a:solidFill>
                          <a:latin typeface="Gill Sans MT"/>
                          <a:cs typeface="Gill Sans MT"/>
                        </a:rPr>
                        <a:t>ca</a:t>
                      </a:r>
                      <a:r>
                        <a:rPr sz="1800" spc="-20" dirty="0">
                          <a:solidFill>
                            <a:srgbClr val="0F7AC2"/>
                          </a:solidFill>
                          <a:latin typeface="Gill Sans MT"/>
                          <a:cs typeface="Gill Sans MT"/>
                        </a:rPr>
                        <a:t> </a:t>
                      </a:r>
                      <a:r>
                        <a:rPr sz="1800" spc="-5" dirty="0">
                          <a:solidFill>
                            <a:srgbClr val="0F7AC2"/>
                          </a:solidFill>
                          <a:latin typeface="Gill Sans MT"/>
                          <a:cs typeface="Gill Sans MT"/>
                        </a:rPr>
                        <a:t>d</a:t>
                      </a:r>
                      <a:r>
                        <a:rPr sz="1800" dirty="0">
                          <a:solidFill>
                            <a:srgbClr val="0F7AC2"/>
                          </a:solidFill>
                          <a:latin typeface="Gill Sans MT"/>
                          <a:cs typeface="Gill Sans MT"/>
                        </a:rPr>
                        <a:t>e</a:t>
                      </a:r>
                      <a:r>
                        <a:rPr sz="1800" spc="5" dirty="0">
                          <a:solidFill>
                            <a:srgbClr val="0F7AC2"/>
                          </a:solidFill>
                          <a:latin typeface="Gill Sans MT"/>
                          <a:cs typeface="Gill Sans MT"/>
                        </a:rPr>
                        <a:t> </a:t>
                      </a:r>
                      <a:r>
                        <a:rPr sz="1800" dirty="0">
                          <a:solidFill>
                            <a:srgbClr val="0F7AC2"/>
                          </a:solidFill>
                          <a:latin typeface="Gill Sans MT"/>
                          <a:cs typeface="Gill Sans MT"/>
                        </a:rPr>
                        <a:t>4%</a:t>
                      </a:r>
                      <a:r>
                        <a:rPr sz="1800" spc="-5" dirty="0">
                          <a:solidFill>
                            <a:srgbClr val="0F7AC2"/>
                          </a:solidFill>
                          <a:latin typeface="Gill Sans MT"/>
                          <a:cs typeface="Gill Sans MT"/>
                        </a:rPr>
                        <a:t> d</a:t>
                      </a:r>
                      <a:r>
                        <a:rPr sz="1800" dirty="0">
                          <a:solidFill>
                            <a:srgbClr val="0F7AC2"/>
                          </a:solidFill>
                          <a:latin typeface="Gill Sans MT"/>
                          <a:cs typeface="Gill Sans MT"/>
                        </a:rPr>
                        <a:t>o</a:t>
                      </a:r>
                      <a:r>
                        <a:rPr sz="1800" spc="-10" dirty="0">
                          <a:solidFill>
                            <a:srgbClr val="0F7AC2"/>
                          </a:solidFill>
                          <a:latin typeface="Gill Sans MT"/>
                          <a:cs typeface="Gill Sans MT"/>
                        </a:rPr>
                        <a:t> </a:t>
                      </a:r>
                      <a:r>
                        <a:rPr sz="1800" spc="-5" dirty="0">
                          <a:solidFill>
                            <a:srgbClr val="0F7AC2"/>
                          </a:solidFill>
                          <a:latin typeface="Gill Sans MT"/>
                          <a:cs typeface="Gill Sans MT"/>
                        </a:rPr>
                        <a:t>P</a:t>
                      </a:r>
                      <a:r>
                        <a:rPr sz="1800" spc="5" dirty="0">
                          <a:solidFill>
                            <a:srgbClr val="0F7AC2"/>
                          </a:solidFill>
                          <a:latin typeface="Gill Sans MT"/>
                          <a:cs typeface="Gill Sans MT"/>
                        </a:rPr>
                        <a:t>I</a:t>
                      </a:r>
                      <a:r>
                        <a:rPr sz="1800" dirty="0">
                          <a:solidFill>
                            <a:srgbClr val="0F7AC2"/>
                          </a:solidFill>
                          <a:latin typeface="Gill Sans MT"/>
                          <a:cs typeface="Gill Sans MT"/>
                        </a:rPr>
                        <a:t>B</a:t>
                      </a:r>
                      <a:r>
                        <a:rPr sz="1800" spc="-15" dirty="0">
                          <a:solidFill>
                            <a:srgbClr val="0F7AC2"/>
                          </a:solidFill>
                          <a:latin typeface="Gill Sans MT"/>
                          <a:cs typeface="Gill Sans MT"/>
                        </a:rPr>
                        <a:t> </a:t>
                      </a:r>
                      <a:r>
                        <a:rPr sz="1800" dirty="0">
                          <a:solidFill>
                            <a:srgbClr val="0F7AC2"/>
                          </a:solidFill>
                          <a:latin typeface="Gill Sans MT"/>
                          <a:cs typeface="Gill Sans MT"/>
                        </a:rPr>
                        <a:t>d</a:t>
                      </a:r>
                      <a:endParaRPr sz="1800" dirty="0">
                        <a:latin typeface="Gill Sans MT"/>
                        <a:cs typeface="Gill Sans MT"/>
                      </a:endParaRPr>
                    </a:p>
                  </a:txBody>
                  <a:tcPr marL="0" marR="0" marT="0" marB="0">
                    <a:lnB w="28575">
                      <a:solidFill>
                        <a:srgbClr val="0F7AC2"/>
                      </a:solidFill>
                      <a:prstDash val="solid"/>
                    </a:lnB>
                  </a:tcPr>
                </a:tc>
                <a:tc>
                  <a:txBody>
                    <a:bodyPr/>
                    <a:lstStyle/>
                    <a:p>
                      <a:pPr>
                        <a:lnSpc>
                          <a:spcPct val="100000"/>
                        </a:lnSpc>
                      </a:pPr>
                      <a:r>
                        <a:rPr sz="1800" dirty="0">
                          <a:solidFill>
                            <a:srgbClr val="0F7AC2"/>
                          </a:solidFill>
                          <a:latin typeface="Gill Sans MT"/>
                          <a:cs typeface="Gill Sans MT"/>
                        </a:rPr>
                        <a:t>a </a:t>
                      </a:r>
                      <a:r>
                        <a:rPr sz="1800" spc="-10" dirty="0">
                          <a:solidFill>
                            <a:srgbClr val="0F7AC2"/>
                          </a:solidFill>
                          <a:latin typeface="Gill Sans MT"/>
                          <a:cs typeface="Gill Sans MT"/>
                        </a:rPr>
                        <a:t>r</a:t>
                      </a:r>
                      <a:r>
                        <a:rPr sz="1800" dirty="0">
                          <a:solidFill>
                            <a:srgbClr val="0F7AC2"/>
                          </a:solidFill>
                          <a:latin typeface="Gill Sans MT"/>
                          <a:cs typeface="Gill Sans MT"/>
                        </a:rPr>
                        <a:t>egião</a:t>
                      </a:r>
                      <a:r>
                        <a:rPr sz="1800" spc="-20" dirty="0">
                          <a:solidFill>
                            <a:srgbClr val="0F7AC2"/>
                          </a:solidFill>
                          <a:latin typeface="Gill Sans MT"/>
                          <a:cs typeface="Gill Sans MT"/>
                        </a:rPr>
                        <a:t> </a:t>
                      </a:r>
                      <a:r>
                        <a:rPr sz="1800" spc="-5" dirty="0">
                          <a:solidFill>
                            <a:srgbClr val="0F7AC2"/>
                          </a:solidFill>
                          <a:latin typeface="Gill Sans MT"/>
                          <a:cs typeface="Gill Sans MT"/>
                        </a:rPr>
                        <a:t>M</a:t>
                      </a:r>
                      <a:r>
                        <a:rPr sz="1800" dirty="0">
                          <a:solidFill>
                            <a:srgbClr val="0F7AC2"/>
                          </a:solidFill>
                          <a:latin typeface="Gill Sans MT"/>
                          <a:cs typeface="Gill Sans MT"/>
                        </a:rPr>
                        <a:t>inho</a:t>
                      </a:r>
                      <a:r>
                        <a:rPr sz="1800" spc="-10" dirty="0">
                          <a:solidFill>
                            <a:srgbClr val="0F7AC2"/>
                          </a:solidFill>
                          <a:latin typeface="Gill Sans MT"/>
                          <a:cs typeface="Gill Sans MT"/>
                        </a:rPr>
                        <a:t>-</a:t>
                      </a:r>
                      <a:r>
                        <a:rPr sz="1800" spc="5" dirty="0">
                          <a:solidFill>
                            <a:srgbClr val="0F7AC2"/>
                          </a:solidFill>
                          <a:latin typeface="Gill Sans MT"/>
                          <a:cs typeface="Gill Sans MT"/>
                        </a:rPr>
                        <a:t>L</a:t>
                      </a:r>
                      <a:r>
                        <a:rPr sz="1800" dirty="0">
                          <a:solidFill>
                            <a:srgbClr val="0F7AC2"/>
                          </a:solidFill>
                          <a:latin typeface="Gill Sans MT"/>
                          <a:cs typeface="Gill Sans MT"/>
                        </a:rPr>
                        <a:t>ima</a:t>
                      </a:r>
                      <a:endParaRPr sz="1800" dirty="0">
                        <a:latin typeface="Gill Sans MT"/>
                        <a:cs typeface="Gill Sans MT"/>
                      </a:endParaRPr>
                    </a:p>
                  </a:txBody>
                  <a:tcPr marL="0" marR="0" marT="0" marB="0">
                    <a:lnB w="28575">
                      <a:solidFill>
                        <a:srgbClr val="0F7AC2"/>
                      </a:solidFill>
                      <a:prstDash val="solid"/>
                    </a:lnB>
                  </a:tcPr>
                </a:tc>
              </a:tr>
            </a:tbl>
          </a:graphicData>
        </a:graphic>
      </p:graphicFrame>
      <p:sp>
        <p:nvSpPr>
          <p:cNvPr id="18" name="TextBox 17"/>
          <p:cNvSpPr txBox="1"/>
          <p:nvPr/>
        </p:nvSpPr>
        <p:spPr>
          <a:xfrm>
            <a:off x="113969" y="154684"/>
            <a:ext cx="8580259" cy="1015663"/>
          </a:xfrm>
          <a:prstGeom prst="rect">
            <a:avLst/>
          </a:prstGeom>
          <a:noFill/>
        </p:spPr>
        <p:txBody>
          <a:bodyPr wrap="square" rtlCol="0">
            <a:spAutoFit/>
          </a:bodyPr>
          <a:lstStyle/>
          <a:p>
            <a:pPr marL="1496060" algn="just">
              <a:lnSpc>
                <a:spcPts val="3840"/>
              </a:lnSpc>
            </a:pPr>
            <a:r>
              <a:rPr lang="en-US" sz="2800" dirty="0" smtClean="0"/>
              <a:t>			Um</a:t>
            </a:r>
            <a:r>
              <a:rPr lang="en-US" sz="2800" spc="-25" dirty="0" smtClean="0"/>
              <a:t> </a:t>
            </a:r>
            <a:r>
              <a:rPr lang="en-US" sz="2800" spc="5" dirty="0" err="1" smtClean="0"/>
              <a:t>i</a:t>
            </a:r>
            <a:r>
              <a:rPr lang="en-US" sz="2800" dirty="0" err="1" smtClean="0"/>
              <a:t>m</a:t>
            </a:r>
            <a:r>
              <a:rPr lang="en-US" sz="2800" spc="5" dirty="0" err="1" smtClean="0"/>
              <a:t>p</a:t>
            </a:r>
            <a:r>
              <a:rPr lang="en-US" sz="2800" dirty="0" err="1" smtClean="0"/>
              <a:t>acte</a:t>
            </a:r>
            <a:r>
              <a:rPr lang="en-US" sz="2800" spc="-55" dirty="0" smtClean="0"/>
              <a:t> </a:t>
            </a:r>
            <a:r>
              <a:rPr lang="en-US" sz="2800" spc="5" dirty="0" err="1" smtClean="0"/>
              <a:t>n</a:t>
            </a:r>
            <a:r>
              <a:rPr lang="en-US" sz="2800" spc="-5" dirty="0" err="1" smtClean="0"/>
              <a:t>o</a:t>
            </a:r>
            <a:r>
              <a:rPr lang="en-US" sz="2800" dirty="0" err="1" smtClean="0"/>
              <a:t>tável</a:t>
            </a:r>
            <a:endParaRPr lang="en-US" sz="2800" dirty="0" smtClean="0"/>
          </a:p>
          <a:p>
            <a:pPr marL="1496060" algn="just">
              <a:lnSpc>
                <a:spcPct val="100000"/>
              </a:lnSpc>
            </a:pPr>
            <a:r>
              <a:rPr lang="en-US" sz="2800" spc="5" dirty="0" smtClean="0"/>
              <a:t>		</a:t>
            </a:r>
            <a:r>
              <a:rPr lang="en-US" sz="2800" spc="5" dirty="0" err="1" smtClean="0"/>
              <a:t>n</a:t>
            </a:r>
            <a:r>
              <a:rPr lang="en-US" sz="2800" dirty="0" err="1" smtClean="0"/>
              <a:t>a</a:t>
            </a:r>
            <a:r>
              <a:rPr lang="en-US" sz="2800" spc="-25" dirty="0" smtClean="0"/>
              <a:t> </a:t>
            </a:r>
            <a:r>
              <a:rPr lang="en-US" sz="2800" dirty="0" err="1" smtClean="0"/>
              <a:t>ec</a:t>
            </a:r>
            <a:r>
              <a:rPr lang="en-US" sz="2800" spc="-5" dirty="0" err="1" smtClean="0"/>
              <a:t>o</a:t>
            </a:r>
            <a:r>
              <a:rPr lang="en-US" sz="2800" spc="5" dirty="0" err="1" smtClean="0"/>
              <a:t>n</a:t>
            </a:r>
            <a:r>
              <a:rPr lang="en-US" sz="2800" spc="-10" dirty="0" err="1" smtClean="0"/>
              <a:t>o</a:t>
            </a:r>
            <a:r>
              <a:rPr lang="en-US" sz="2800" dirty="0" err="1" smtClean="0"/>
              <a:t>m</a:t>
            </a:r>
            <a:r>
              <a:rPr lang="en-US" sz="2800" spc="5" dirty="0" err="1" smtClean="0"/>
              <a:t>i</a:t>
            </a:r>
            <a:r>
              <a:rPr lang="en-US" sz="2800" dirty="0" err="1" smtClean="0"/>
              <a:t>a</a:t>
            </a:r>
            <a:r>
              <a:rPr lang="en-US" sz="2800" spc="-40" dirty="0" smtClean="0"/>
              <a:t> </a:t>
            </a:r>
            <a:r>
              <a:rPr lang="en-US" sz="2800" spc="5" dirty="0" err="1" smtClean="0"/>
              <a:t>n</a:t>
            </a:r>
            <a:r>
              <a:rPr lang="en-US" sz="2800" dirty="0" err="1" smtClean="0"/>
              <a:t>ac</a:t>
            </a:r>
            <a:r>
              <a:rPr lang="en-US" sz="2800" spc="5" dirty="0" err="1" smtClean="0"/>
              <a:t>i</a:t>
            </a:r>
            <a:r>
              <a:rPr lang="en-US" sz="2800" spc="-5" dirty="0" err="1" smtClean="0"/>
              <a:t>o</a:t>
            </a:r>
            <a:r>
              <a:rPr lang="en-US" sz="2800" spc="5" dirty="0" err="1" smtClean="0"/>
              <a:t>n</a:t>
            </a:r>
            <a:r>
              <a:rPr lang="en-US" sz="2800" dirty="0" err="1" smtClean="0"/>
              <a:t>al</a:t>
            </a:r>
            <a:r>
              <a:rPr lang="en-US" sz="2800" spc="-45" dirty="0" smtClean="0"/>
              <a:t> </a:t>
            </a:r>
            <a:r>
              <a:rPr lang="en-US" sz="2800" dirty="0" smtClean="0"/>
              <a:t>e</a:t>
            </a:r>
            <a:r>
              <a:rPr lang="en-US" sz="2800" spc="-5" dirty="0" smtClean="0"/>
              <a:t> </a:t>
            </a:r>
            <a:r>
              <a:rPr lang="en-US" sz="2800" dirty="0" smtClean="0"/>
              <a:t>reg</a:t>
            </a:r>
            <a:r>
              <a:rPr lang="en-US" sz="2800" spc="5" dirty="0" smtClean="0"/>
              <a:t>i</a:t>
            </a:r>
            <a:r>
              <a:rPr lang="en-US" sz="2800" spc="-10" dirty="0" smtClean="0"/>
              <a:t>o</a:t>
            </a:r>
            <a:r>
              <a:rPr lang="en-US" sz="2800" spc="5" dirty="0" smtClean="0"/>
              <a:t>n</a:t>
            </a:r>
            <a:r>
              <a:rPr lang="en-US" sz="2800" dirty="0" smtClean="0"/>
              <a:t>al</a:t>
            </a:r>
            <a:endParaRPr lang="en-US" sz="2800" dirty="0"/>
          </a:p>
        </p:txBody>
      </p:sp>
    </p:spTree>
    <p:extLst>
      <p:ext uri="{BB962C8B-B14F-4D97-AF65-F5344CB8AC3E}">
        <p14:creationId xmlns:p14="http://schemas.microsoft.com/office/powerpoint/2010/main" val="26362455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2"/>
          <p:cNvSpPr txBox="1">
            <a:spLocks/>
          </p:cNvSpPr>
          <p:nvPr/>
        </p:nvSpPr>
        <p:spPr>
          <a:xfrm>
            <a:off x="467544" y="116632"/>
            <a:ext cx="8676456" cy="1143000"/>
          </a:xfrm>
          <a:prstGeom prst="rect">
            <a:avLst/>
          </a:prstGeom>
        </p:spPr>
        <p:txBody>
          <a:bodyPr vert="horz" rtlCol="0" anchor="ctr">
            <a:normAutofit/>
            <a:scene3d>
              <a:camera prst="orthographicFront"/>
              <a:lightRig rig="soft" dir="t"/>
            </a:scene3d>
            <a:sp3d prstMaterial="softEdge">
              <a:bevelT w="25400" h="25400"/>
            </a:sp3d>
          </a:bodyPr>
          <a:lstStyle/>
          <a:p>
            <a:pPr lvl="0">
              <a:spcBef>
                <a:spcPct val="0"/>
              </a:spcBef>
              <a:defRPr/>
            </a:pPr>
            <a:r>
              <a:rPr lang="pt-PT" sz="3200" b="1" dirty="0" smtClean="0">
                <a:solidFill>
                  <a:schemeClr val="bg2">
                    <a:lumMod val="50000"/>
                  </a:schemeClr>
                </a:solidFill>
                <a:effectLst>
                  <a:outerShdw blurRad="31750" dist="25400" dir="5400000" algn="tl" rotWithShape="0">
                    <a:srgbClr val="000000">
                      <a:alpha val="25000"/>
                    </a:srgbClr>
                  </a:outerShdw>
                </a:effectLst>
              </a:rPr>
              <a:t>Renováveis: intermitência não significa incapacidade de gestão</a:t>
            </a:r>
            <a:endParaRPr lang="pt-PT" sz="3200" b="1" dirty="0">
              <a:solidFill>
                <a:schemeClr val="bg2">
                  <a:lumMod val="50000"/>
                </a:schemeClr>
              </a:solidFill>
              <a:effectLst>
                <a:outerShdw blurRad="31750" dist="25400" dir="5400000" algn="tl" rotWithShape="0">
                  <a:srgbClr val="000000">
                    <a:alpha val="25000"/>
                  </a:srgbClr>
                </a:outerShdw>
              </a:effectLst>
            </a:endParaRPr>
          </a:p>
        </p:txBody>
      </p:sp>
      <p:sp>
        <p:nvSpPr>
          <p:cNvPr id="11"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endParaRPr lang="pt-PT" dirty="0"/>
          </a:p>
        </p:txBody>
      </p:sp>
      <p:sp>
        <p:nvSpPr>
          <p:cNvPr id="12"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pt-PT" dirty="0"/>
          </a:p>
        </p:txBody>
      </p:sp>
      <p:sp>
        <p:nvSpPr>
          <p:cNvPr id="13"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26</a:t>
            </a:fld>
            <a:endParaRPr lang="pt-PT" dirty="0"/>
          </a:p>
        </p:txBody>
      </p:sp>
      <p:sp>
        <p:nvSpPr>
          <p:cNvPr id="8" name="Text Box 10"/>
          <p:cNvSpPr txBox="1">
            <a:spLocks noChangeArrowheads="1"/>
          </p:cNvSpPr>
          <p:nvPr/>
        </p:nvSpPr>
        <p:spPr bwMode="auto">
          <a:xfrm>
            <a:off x="1619672" y="1484784"/>
            <a:ext cx="5207000" cy="400110"/>
          </a:xfrm>
          <a:prstGeom prst="rect">
            <a:avLst/>
          </a:prstGeom>
          <a:solidFill>
            <a:srgbClr val="FF6600"/>
          </a:solidFill>
          <a:ln w="9525">
            <a:solidFill>
              <a:schemeClr val="bg1"/>
            </a:solidFill>
            <a:miter lim="800000"/>
            <a:headEnd/>
            <a:tailEnd/>
          </a:ln>
          <a:scene3d>
            <a:camera prst="orthographicFront"/>
            <a:lightRig rig="threePt" dir="t"/>
          </a:scene3d>
          <a:sp3d>
            <a:bevelT/>
          </a:sp3d>
        </p:spPr>
        <p:txBody>
          <a:bodyPr>
            <a:spAutoFit/>
          </a:bodyPr>
          <a:lstStyle/>
          <a:p>
            <a:pPr algn="ctr" fontAlgn="auto">
              <a:spcBef>
                <a:spcPct val="50000"/>
              </a:spcBef>
              <a:spcAft>
                <a:spcPts val="0"/>
              </a:spcAft>
              <a:defRPr/>
            </a:pPr>
            <a:r>
              <a:rPr lang="pt-PT" sz="2000" b="1" dirty="0">
                <a:solidFill>
                  <a:schemeClr val="bg1"/>
                </a:solidFill>
                <a:latin typeface="Trebuchet MS" pitchFamily="34" charset="0"/>
              </a:rPr>
              <a:t>Previsão Eólica actualizada cada 6 horas</a:t>
            </a:r>
          </a:p>
        </p:txBody>
      </p:sp>
      <p:sp>
        <p:nvSpPr>
          <p:cNvPr id="9" name="Rectângulo 8"/>
          <p:cNvSpPr>
            <a:spLocks noChangeArrowheads="1"/>
          </p:cNvSpPr>
          <p:nvPr/>
        </p:nvSpPr>
        <p:spPr bwMode="auto">
          <a:xfrm>
            <a:off x="2976239" y="5981278"/>
            <a:ext cx="6564313" cy="400050"/>
          </a:xfrm>
          <a:prstGeom prst="rect">
            <a:avLst/>
          </a:prstGeom>
          <a:noFill/>
          <a:ln w="9525">
            <a:noFill/>
            <a:miter lim="800000"/>
            <a:headEnd/>
            <a:tailEnd/>
          </a:ln>
        </p:spPr>
        <p:txBody>
          <a:bodyPr>
            <a:spAutoFit/>
          </a:bodyPr>
          <a:lstStyle/>
          <a:p>
            <a:pPr algn="ctr">
              <a:spcBef>
                <a:spcPct val="30000"/>
              </a:spcBef>
            </a:pPr>
            <a:r>
              <a:rPr lang="pt-PT" sz="2000" b="1" dirty="0">
                <a:solidFill>
                  <a:schemeClr val="bg2">
                    <a:lumMod val="50000"/>
                  </a:schemeClr>
                </a:solidFill>
              </a:rPr>
              <a:t>Ferramentas de previsão </a:t>
            </a:r>
            <a:r>
              <a:rPr lang="pt-PT" sz="2000" b="1" dirty="0" smtClean="0">
                <a:solidFill>
                  <a:schemeClr val="bg2">
                    <a:lumMod val="50000"/>
                  </a:schemeClr>
                </a:solidFill>
              </a:rPr>
              <a:t>sofisticadas</a:t>
            </a:r>
            <a:endParaRPr lang="pt-PT" sz="2000" b="1" dirty="0">
              <a:solidFill>
                <a:schemeClr val="bg2">
                  <a:lumMod val="50000"/>
                </a:schemeClr>
              </a:solidFill>
            </a:endParaRPr>
          </a:p>
        </p:txBody>
      </p:sp>
      <p:pic>
        <p:nvPicPr>
          <p:cNvPr id="58370" name="Picture 2"/>
          <p:cNvPicPr>
            <a:picLocks noChangeAspect="1" noChangeArrowheads="1"/>
          </p:cNvPicPr>
          <p:nvPr/>
        </p:nvPicPr>
        <p:blipFill>
          <a:blip r:embed="rId2" cstate="print"/>
          <a:srcRect l="15495" t="36421" r="40784" b="10423"/>
          <a:stretch>
            <a:fillRect/>
          </a:stretch>
        </p:blipFill>
        <p:spPr bwMode="auto">
          <a:xfrm>
            <a:off x="1547664" y="1988493"/>
            <a:ext cx="5688632" cy="3888432"/>
          </a:xfrm>
          <a:prstGeom prst="rect">
            <a:avLst/>
          </a:prstGeom>
          <a:noFill/>
          <a:ln w="9525">
            <a:noFill/>
            <a:miter lim="800000"/>
            <a:headEnd/>
            <a:tailEnd/>
          </a:ln>
        </p:spPr>
      </p:pic>
      <p:sp>
        <p:nvSpPr>
          <p:cNvPr id="2" name="TextBox 1"/>
          <p:cNvSpPr txBox="1"/>
          <p:nvPr/>
        </p:nvSpPr>
        <p:spPr>
          <a:xfrm>
            <a:off x="7164288" y="5445224"/>
            <a:ext cx="817101" cy="246221"/>
          </a:xfrm>
          <a:prstGeom prst="rect">
            <a:avLst/>
          </a:prstGeom>
          <a:noFill/>
        </p:spPr>
        <p:txBody>
          <a:bodyPr wrap="none" rtlCol="0">
            <a:spAutoFit/>
          </a:bodyPr>
          <a:lstStyle/>
          <a:p>
            <a:r>
              <a:rPr lang="en-US" sz="1000" dirty="0" err="1" smtClean="0">
                <a:solidFill>
                  <a:schemeClr val="bg1">
                    <a:lumMod val="50000"/>
                  </a:schemeClr>
                </a:solidFill>
              </a:rPr>
              <a:t>Fonte</a:t>
            </a:r>
            <a:r>
              <a:rPr lang="en-US" sz="1000" dirty="0" smtClean="0">
                <a:solidFill>
                  <a:schemeClr val="bg1">
                    <a:lumMod val="50000"/>
                  </a:schemeClr>
                </a:solidFill>
              </a:rPr>
              <a:t> REN</a:t>
            </a:r>
            <a:endParaRPr lang="en-US" sz="1000" dirty="0">
              <a:solidFill>
                <a:schemeClr val="bg1">
                  <a:lumMod val="50000"/>
                </a:schemeClr>
              </a:solidFill>
            </a:endParaRPr>
          </a:p>
        </p:txBody>
      </p:sp>
    </p:spTree>
    <p:extLst>
      <p:ext uri="{BB962C8B-B14F-4D97-AF65-F5344CB8AC3E}">
        <p14:creationId xmlns:p14="http://schemas.microsoft.com/office/powerpoint/2010/main" val="36960644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2"/>
          <p:cNvSpPr txBox="1">
            <a:spLocks/>
          </p:cNvSpPr>
          <p:nvPr/>
        </p:nvSpPr>
        <p:spPr>
          <a:xfrm>
            <a:off x="467544" y="116632"/>
            <a:ext cx="8676456"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PT" sz="3200" b="1" i="0" u="none" strike="noStrike" kern="1200" cap="none" spc="0" normalizeH="0" baseline="0" noProof="0" dirty="0" smtClean="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rPr>
              <a:t>A rede eléctrica do futuro</a:t>
            </a:r>
            <a:endParaRPr kumimoji="0" lang="pt-PT" sz="3200" b="1" i="0" u="none" strike="noStrike" kern="1200" cap="none" spc="0" normalizeH="0" baseline="0" noProof="0" dirty="0">
              <a:ln>
                <a:noFill/>
              </a:ln>
              <a:solidFill>
                <a:schemeClr val="bg2">
                  <a:lumMod val="50000"/>
                </a:schemeClr>
              </a:solidFill>
              <a:effectLst>
                <a:outerShdw blurRad="31750" dist="25400" dir="5400000" algn="tl" rotWithShape="0">
                  <a:srgbClr val="000000">
                    <a:alpha val="25000"/>
                  </a:srgbClr>
                </a:outerShdw>
              </a:effectLst>
              <a:uLnTx/>
              <a:uFillTx/>
              <a:latin typeface="+mj-lt"/>
              <a:ea typeface="+mj-ea"/>
              <a:cs typeface="+mj-cs"/>
            </a:endParaRPr>
          </a:p>
        </p:txBody>
      </p:sp>
      <p:sp>
        <p:nvSpPr>
          <p:cNvPr id="11"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endParaRPr lang="pt-PT" dirty="0"/>
          </a:p>
        </p:txBody>
      </p:sp>
      <p:sp>
        <p:nvSpPr>
          <p:cNvPr id="12"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pt-PT" dirty="0"/>
          </a:p>
        </p:txBody>
      </p:sp>
      <p:sp>
        <p:nvSpPr>
          <p:cNvPr id="13"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27</a:t>
            </a:fld>
            <a:endParaRPr lang="pt-PT" dirty="0"/>
          </a:p>
        </p:txBody>
      </p:sp>
      <p:sp>
        <p:nvSpPr>
          <p:cNvPr id="7" name="Rectangle 4"/>
          <p:cNvSpPr>
            <a:spLocks noChangeArrowheads="1"/>
          </p:cNvSpPr>
          <p:nvPr/>
        </p:nvSpPr>
        <p:spPr bwMode="auto">
          <a:xfrm>
            <a:off x="251520" y="1268760"/>
            <a:ext cx="1828800" cy="360363"/>
          </a:xfrm>
          <a:prstGeom prst="rect">
            <a:avLst/>
          </a:prstGeom>
          <a:noFill/>
          <a:ln w="12700">
            <a:noFill/>
            <a:miter lim="800000"/>
            <a:headEnd/>
            <a:tailEnd/>
          </a:ln>
        </p:spPr>
        <p:txBody>
          <a:bodyPr lIns="86366" tIns="42425" rIns="86366" bIns="42425">
            <a:spAutoFit/>
          </a:bodyPr>
          <a:lstStyle/>
          <a:p>
            <a:pPr defTabSz="873125"/>
            <a:r>
              <a:rPr lang="en-US" u="none" dirty="0" err="1">
                <a:solidFill>
                  <a:schemeClr val="bg2">
                    <a:lumMod val="50000"/>
                  </a:schemeClr>
                </a:solidFill>
              </a:rPr>
              <a:t>Passado</a:t>
            </a:r>
            <a:endParaRPr lang="en-US" sz="2000" u="none" dirty="0">
              <a:solidFill>
                <a:schemeClr val="bg2">
                  <a:lumMod val="50000"/>
                </a:schemeClr>
              </a:solidFill>
            </a:endParaRPr>
          </a:p>
        </p:txBody>
      </p:sp>
      <p:sp>
        <p:nvSpPr>
          <p:cNvPr id="8" name="Rectangle 5"/>
          <p:cNvSpPr>
            <a:spLocks noChangeArrowheads="1"/>
          </p:cNvSpPr>
          <p:nvPr/>
        </p:nvSpPr>
        <p:spPr bwMode="auto">
          <a:xfrm>
            <a:off x="3203848" y="1196752"/>
            <a:ext cx="5940152" cy="639676"/>
          </a:xfrm>
          <a:prstGeom prst="rect">
            <a:avLst/>
          </a:prstGeom>
          <a:noFill/>
          <a:ln w="12700">
            <a:noFill/>
            <a:miter lim="800000"/>
            <a:headEnd/>
            <a:tailEnd/>
          </a:ln>
        </p:spPr>
        <p:txBody>
          <a:bodyPr wrap="square" lIns="86366" tIns="42425" rIns="86366" bIns="42425">
            <a:spAutoFit/>
          </a:bodyPr>
          <a:lstStyle/>
          <a:p>
            <a:pPr defTabSz="873125"/>
            <a:r>
              <a:rPr lang="en-US" u="none" dirty="0" err="1" smtClean="0">
                <a:solidFill>
                  <a:schemeClr val="bg2">
                    <a:lumMod val="50000"/>
                  </a:schemeClr>
                </a:solidFill>
              </a:rPr>
              <a:t>Futuro</a:t>
            </a:r>
            <a:r>
              <a:rPr lang="en-US" u="none" dirty="0" smtClean="0">
                <a:solidFill>
                  <a:schemeClr val="bg2">
                    <a:lumMod val="50000"/>
                  </a:schemeClr>
                </a:solidFill>
              </a:rPr>
              <a:t>:</a:t>
            </a:r>
            <a:r>
              <a:rPr lang="en-US" u="none" dirty="0" smtClean="0">
                <a:solidFill>
                  <a:schemeClr val="accent2"/>
                </a:solidFill>
              </a:rPr>
              <a:t> </a:t>
            </a:r>
            <a:r>
              <a:rPr lang="en-US" u="none" dirty="0" err="1"/>
              <a:t>produção</a:t>
            </a:r>
            <a:r>
              <a:rPr lang="en-US" u="none" dirty="0"/>
              <a:t> </a:t>
            </a:r>
            <a:r>
              <a:rPr lang="en-US" u="none" dirty="0" err="1"/>
              <a:t>distribuída</a:t>
            </a:r>
            <a:r>
              <a:rPr lang="en-US" u="none" dirty="0"/>
              <a:t> com </a:t>
            </a:r>
            <a:r>
              <a:rPr lang="en-US" u="none" dirty="0" err="1"/>
              <a:t>gestão</a:t>
            </a:r>
            <a:r>
              <a:rPr lang="en-US" u="none" dirty="0"/>
              <a:t> </a:t>
            </a:r>
            <a:r>
              <a:rPr lang="en-US" u="none" dirty="0" err="1"/>
              <a:t>inteligente</a:t>
            </a:r>
            <a:r>
              <a:rPr lang="en-US" u="none" dirty="0"/>
              <a:t> do </a:t>
            </a:r>
            <a:r>
              <a:rPr lang="en-US" u="none" dirty="0" err="1" smtClean="0"/>
              <a:t>sistema</a:t>
            </a:r>
            <a:r>
              <a:rPr lang="en-US" dirty="0"/>
              <a:t> </a:t>
            </a:r>
            <a:r>
              <a:rPr lang="en-US" dirty="0" smtClean="0"/>
              <a:t>com </a:t>
            </a:r>
            <a:r>
              <a:rPr lang="en-US" dirty="0" err="1" smtClean="0"/>
              <a:t>grande</a:t>
            </a:r>
            <a:r>
              <a:rPr lang="en-US" dirty="0" smtClean="0"/>
              <a:t> </a:t>
            </a:r>
            <a:r>
              <a:rPr lang="en-US" dirty="0" err="1" smtClean="0">
                <a:solidFill>
                  <a:schemeClr val="bg2">
                    <a:lumMod val="50000"/>
                  </a:schemeClr>
                </a:solidFill>
              </a:rPr>
              <a:t>flexibilidade</a:t>
            </a:r>
            <a:endParaRPr lang="en-US" u="none" dirty="0"/>
          </a:p>
        </p:txBody>
      </p:sp>
      <p:sp>
        <p:nvSpPr>
          <p:cNvPr id="18" name="Line 668"/>
          <p:cNvSpPr>
            <a:spLocks noChangeShapeType="1"/>
          </p:cNvSpPr>
          <p:nvPr/>
        </p:nvSpPr>
        <p:spPr bwMode="auto">
          <a:xfrm>
            <a:off x="1135562" y="3217595"/>
            <a:ext cx="0" cy="240919"/>
          </a:xfrm>
          <a:prstGeom prst="line">
            <a:avLst/>
          </a:prstGeom>
          <a:noFill/>
          <a:ln w="12700">
            <a:noFill/>
            <a:round/>
            <a:headEnd/>
            <a:tailEnd/>
          </a:ln>
        </p:spPr>
        <p:txBody>
          <a:bodyPr wrap="none" anchor="ctr"/>
          <a:lstStyle/>
          <a:p>
            <a:endParaRPr lang="pt-PT"/>
          </a:p>
        </p:txBody>
      </p:sp>
      <p:graphicFrame>
        <p:nvGraphicFramePr>
          <p:cNvPr id="19" name="Object 671">
            <a:hlinkClick r:id="" action="ppaction://ole?verb=0"/>
          </p:cNvPr>
          <p:cNvGraphicFramePr>
            <a:graphicFrameLocks/>
          </p:cNvGraphicFramePr>
          <p:nvPr/>
        </p:nvGraphicFramePr>
        <p:xfrm>
          <a:off x="1018525" y="4869160"/>
          <a:ext cx="1105203" cy="513206"/>
        </p:xfrm>
        <a:graphic>
          <a:graphicData uri="http://schemas.openxmlformats.org/presentationml/2006/ole">
            <mc:AlternateContent xmlns:mc="http://schemas.openxmlformats.org/markup-compatibility/2006">
              <mc:Choice xmlns:v="urn:schemas-microsoft-com:vml" Requires="v">
                <p:oleObj spid="_x0000_s3238" name="Clip" r:id="rId3" imgW="1255923" imgH="647792" progId="">
                  <p:embed/>
                </p:oleObj>
              </mc:Choice>
              <mc:Fallback>
                <p:oleObj name="Clip" r:id="rId3" imgW="1255923" imgH="647792"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525" y="4869160"/>
                        <a:ext cx="1105203" cy="513206"/>
                      </a:xfrm>
                      <a:prstGeom prst="rect">
                        <a:avLst/>
                      </a:prstGeom>
                      <a:noFill/>
                      <a:ln>
                        <a:noFill/>
                      </a:ln>
                      <a:effectLst/>
                      <a:extLst>
                        <a:ext uri="{909E8E84-426E-40dd-AFC4-6F175D3DCCD1}">
                          <a14:hiddenFill xmlns:a14="http://schemas.microsoft.com/office/drawing/2010/main">
                            <a:solidFill>
                              <a:srgbClr val="FE9B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2" name="Group 670"/>
          <p:cNvGrpSpPr>
            <a:grpSpLocks/>
          </p:cNvGrpSpPr>
          <p:nvPr/>
        </p:nvGrpSpPr>
        <p:grpSpPr bwMode="auto">
          <a:xfrm>
            <a:off x="395536" y="4509120"/>
            <a:ext cx="663726" cy="520740"/>
            <a:chOff x="610" y="1891"/>
            <a:chExt cx="475" cy="415"/>
          </a:xfrm>
        </p:grpSpPr>
        <p:sp>
          <p:nvSpPr>
            <p:cNvPr id="147" name="Freeform 671"/>
            <p:cNvSpPr>
              <a:spLocks/>
            </p:cNvSpPr>
            <p:nvPr/>
          </p:nvSpPr>
          <p:spPr bwMode="auto">
            <a:xfrm>
              <a:off x="972" y="1896"/>
              <a:ext cx="55" cy="163"/>
            </a:xfrm>
            <a:custGeom>
              <a:avLst/>
              <a:gdLst>
                <a:gd name="T0" fmla="*/ 4 w 55"/>
                <a:gd name="T1" fmla="*/ 61 h 163"/>
                <a:gd name="T2" fmla="*/ 4 w 55"/>
                <a:gd name="T3" fmla="*/ 4 h 163"/>
                <a:gd name="T4" fmla="*/ 0 w 55"/>
                <a:gd name="T5" fmla="*/ 0 h 163"/>
                <a:gd name="T6" fmla="*/ 54 w 55"/>
                <a:gd name="T7" fmla="*/ 0 h 163"/>
                <a:gd name="T8" fmla="*/ 50 w 55"/>
                <a:gd name="T9" fmla="*/ 4 h 163"/>
                <a:gd name="T10" fmla="*/ 50 w 55"/>
                <a:gd name="T11" fmla="*/ 162 h 163"/>
                <a:gd name="T12" fmla="*/ 4 w 55"/>
                <a:gd name="T13" fmla="*/ 61 h 163"/>
                <a:gd name="T14" fmla="*/ 0 60000 65536"/>
                <a:gd name="T15" fmla="*/ 0 60000 65536"/>
                <a:gd name="T16" fmla="*/ 0 60000 65536"/>
                <a:gd name="T17" fmla="*/ 0 60000 65536"/>
                <a:gd name="T18" fmla="*/ 0 60000 65536"/>
                <a:gd name="T19" fmla="*/ 0 60000 65536"/>
                <a:gd name="T20" fmla="*/ 0 60000 65536"/>
                <a:gd name="T21" fmla="*/ 0 w 55"/>
                <a:gd name="T22" fmla="*/ 0 h 163"/>
                <a:gd name="T23" fmla="*/ 55 w 55"/>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63">
                  <a:moveTo>
                    <a:pt x="4" y="61"/>
                  </a:moveTo>
                  <a:lnTo>
                    <a:pt x="4" y="4"/>
                  </a:lnTo>
                  <a:lnTo>
                    <a:pt x="0" y="0"/>
                  </a:lnTo>
                  <a:lnTo>
                    <a:pt x="54" y="0"/>
                  </a:lnTo>
                  <a:lnTo>
                    <a:pt x="50" y="4"/>
                  </a:lnTo>
                  <a:lnTo>
                    <a:pt x="50" y="162"/>
                  </a:lnTo>
                  <a:lnTo>
                    <a:pt x="4" y="6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48" name="Freeform 672"/>
            <p:cNvSpPr>
              <a:spLocks/>
            </p:cNvSpPr>
            <p:nvPr/>
          </p:nvSpPr>
          <p:spPr bwMode="auto">
            <a:xfrm>
              <a:off x="628" y="1993"/>
              <a:ext cx="192" cy="248"/>
            </a:xfrm>
            <a:custGeom>
              <a:avLst/>
              <a:gdLst>
                <a:gd name="T0" fmla="*/ 0 w 192"/>
                <a:gd name="T1" fmla="*/ 97 h 248"/>
                <a:gd name="T2" fmla="*/ 0 w 192"/>
                <a:gd name="T3" fmla="*/ 247 h 248"/>
                <a:gd name="T4" fmla="*/ 191 w 192"/>
                <a:gd name="T5" fmla="*/ 247 h 248"/>
                <a:gd name="T6" fmla="*/ 191 w 192"/>
                <a:gd name="T7" fmla="*/ 89 h 248"/>
                <a:gd name="T8" fmla="*/ 95 w 192"/>
                <a:gd name="T9" fmla="*/ 0 h 248"/>
                <a:gd name="T10" fmla="*/ 0 w 192"/>
                <a:gd name="T11" fmla="*/ 97 h 248"/>
                <a:gd name="T12" fmla="*/ 0 60000 65536"/>
                <a:gd name="T13" fmla="*/ 0 60000 65536"/>
                <a:gd name="T14" fmla="*/ 0 60000 65536"/>
                <a:gd name="T15" fmla="*/ 0 60000 65536"/>
                <a:gd name="T16" fmla="*/ 0 60000 65536"/>
                <a:gd name="T17" fmla="*/ 0 60000 65536"/>
                <a:gd name="T18" fmla="*/ 0 w 192"/>
                <a:gd name="T19" fmla="*/ 0 h 248"/>
                <a:gd name="T20" fmla="*/ 192 w 192"/>
                <a:gd name="T21" fmla="*/ 248 h 248"/>
              </a:gdLst>
              <a:ahLst/>
              <a:cxnLst>
                <a:cxn ang="T12">
                  <a:pos x="T0" y="T1"/>
                </a:cxn>
                <a:cxn ang="T13">
                  <a:pos x="T2" y="T3"/>
                </a:cxn>
                <a:cxn ang="T14">
                  <a:pos x="T4" y="T5"/>
                </a:cxn>
                <a:cxn ang="T15">
                  <a:pos x="T6" y="T7"/>
                </a:cxn>
                <a:cxn ang="T16">
                  <a:pos x="T8" y="T9"/>
                </a:cxn>
                <a:cxn ang="T17">
                  <a:pos x="T10" y="T11"/>
                </a:cxn>
              </a:cxnLst>
              <a:rect l="T18" t="T19" r="T20" b="T21"/>
              <a:pathLst>
                <a:path w="192" h="248">
                  <a:moveTo>
                    <a:pt x="0" y="97"/>
                  </a:moveTo>
                  <a:lnTo>
                    <a:pt x="0" y="247"/>
                  </a:lnTo>
                  <a:lnTo>
                    <a:pt x="191" y="247"/>
                  </a:lnTo>
                  <a:lnTo>
                    <a:pt x="191" y="89"/>
                  </a:lnTo>
                  <a:lnTo>
                    <a:pt x="95" y="0"/>
                  </a:lnTo>
                  <a:lnTo>
                    <a:pt x="0" y="97"/>
                  </a:lnTo>
                </a:path>
              </a:pathLst>
            </a:custGeom>
            <a:solidFill>
              <a:srgbClr val="FFE5CC"/>
            </a:solidFill>
            <a:ln w="12700" cap="rnd">
              <a:noFill/>
              <a:round/>
              <a:headEnd/>
              <a:tailEnd/>
            </a:ln>
          </p:spPr>
          <p:txBody>
            <a:bodyPr wrap="none" lIns="75094" tIns="36888" rIns="75094" bIns="36888">
              <a:spAutoFit/>
            </a:bodyPr>
            <a:lstStyle/>
            <a:p>
              <a:endParaRPr lang="pt-PT"/>
            </a:p>
          </p:txBody>
        </p:sp>
        <p:sp>
          <p:nvSpPr>
            <p:cNvPr id="149" name="Rectangle 673"/>
            <p:cNvSpPr>
              <a:spLocks noChangeArrowheads="1"/>
            </p:cNvSpPr>
            <p:nvPr/>
          </p:nvSpPr>
          <p:spPr bwMode="auto">
            <a:xfrm>
              <a:off x="819" y="2081"/>
              <a:ext cx="191" cy="169"/>
            </a:xfrm>
            <a:prstGeom prst="rect">
              <a:avLst/>
            </a:prstGeom>
            <a:solidFill>
              <a:srgbClr val="FFE5CC"/>
            </a:solidFill>
            <a:ln w="12700">
              <a:noFill/>
              <a:miter lim="800000"/>
              <a:headEnd/>
              <a:tailEnd/>
            </a:ln>
          </p:spPr>
          <p:txBody>
            <a:bodyPr wrap="none" lIns="75094" tIns="36888" rIns="75094" bIns="36888">
              <a:spAutoFit/>
            </a:bodyPr>
            <a:lstStyle/>
            <a:p>
              <a:endParaRPr lang="en-GB" u="none"/>
            </a:p>
          </p:txBody>
        </p:sp>
        <p:sp>
          <p:nvSpPr>
            <p:cNvPr id="150" name="Rectangle 674"/>
            <p:cNvSpPr>
              <a:spLocks noChangeArrowheads="1"/>
            </p:cNvSpPr>
            <p:nvPr/>
          </p:nvSpPr>
          <p:spPr bwMode="auto">
            <a:xfrm>
              <a:off x="928" y="2078"/>
              <a:ext cx="39" cy="54"/>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51" name="Rectangle 675"/>
            <p:cNvSpPr>
              <a:spLocks noChangeArrowheads="1"/>
            </p:cNvSpPr>
            <p:nvPr/>
          </p:nvSpPr>
          <p:spPr bwMode="auto">
            <a:xfrm>
              <a:off x="928" y="2078"/>
              <a:ext cx="39" cy="54"/>
            </a:xfrm>
            <a:prstGeom prst="rect">
              <a:avLst/>
            </a:prstGeom>
            <a:noFill/>
            <a:ln w="12700">
              <a:noFill/>
              <a:miter lim="800000"/>
              <a:headEnd/>
              <a:tailEnd/>
            </a:ln>
          </p:spPr>
          <p:txBody>
            <a:bodyPr wrap="none" lIns="75094" tIns="36888" rIns="75094" bIns="36888">
              <a:spAutoFit/>
            </a:bodyPr>
            <a:lstStyle/>
            <a:p>
              <a:endParaRPr lang="en-GB" u="none"/>
            </a:p>
          </p:txBody>
        </p:sp>
        <p:sp>
          <p:nvSpPr>
            <p:cNvPr id="152" name="Rectangle 676"/>
            <p:cNvSpPr>
              <a:spLocks noChangeArrowheads="1"/>
            </p:cNvSpPr>
            <p:nvPr/>
          </p:nvSpPr>
          <p:spPr bwMode="auto">
            <a:xfrm>
              <a:off x="853" y="2078"/>
              <a:ext cx="39" cy="54"/>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53" name="Rectangle 677"/>
            <p:cNvSpPr>
              <a:spLocks noChangeArrowheads="1"/>
            </p:cNvSpPr>
            <p:nvPr/>
          </p:nvSpPr>
          <p:spPr bwMode="auto">
            <a:xfrm>
              <a:off x="853" y="2078"/>
              <a:ext cx="39" cy="54"/>
            </a:xfrm>
            <a:prstGeom prst="rect">
              <a:avLst/>
            </a:prstGeom>
            <a:noFill/>
            <a:ln w="12700">
              <a:noFill/>
              <a:miter lim="800000"/>
              <a:headEnd/>
              <a:tailEnd/>
            </a:ln>
          </p:spPr>
          <p:txBody>
            <a:bodyPr wrap="none" lIns="75094" tIns="36888" rIns="75094" bIns="36888">
              <a:spAutoFit/>
            </a:bodyPr>
            <a:lstStyle/>
            <a:p>
              <a:endParaRPr lang="en-GB" u="none"/>
            </a:p>
          </p:txBody>
        </p:sp>
        <p:sp>
          <p:nvSpPr>
            <p:cNvPr id="154" name="Rectangle 678"/>
            <p:cNvSpPr>
              <a:spLocks noChangeArrowheads="1"/>
            </p:cNvSpPr>
            <p:nvPr/>
          </p:nvSpPr>
          <p:spPr bwMode="auto">
            <a:xfrm>
              <a:off x="928" y="2154"/>
              <a:ext cx="66" cy="69"/>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55" name="Rectangle 679"/>
            <p:cNvSpPr>
              <a:spLocks noChangeArrowheads="1"/>
            </p:cNvSpPr>
            <p:nvPr/>
          </p:nvSpPr>
          <p:spPr bwMode="auto">
            <a:xfrm>
              <a:off x="928" y="2154"/>
              <a:ext cx="66" cy="69"/>
            </a:xfrm>
            <a:prstGeom prst="rect">
              <a:avLst/>
            </a:prstGeom>
            <a:noFill/>
            <a:ln w="12700">
              <a:noFill/>
              <a:miter lim="800000"/>
              <a:headEnd/>
              <a:tailEnd/>
            </a:ln>
          </p:spPr>
          <p:txBody>
            <a:bodyPr wrap="none" lIns="75094" tIns="36888" rIns="75094" bIns="36888">
              <a:spAutoFit/>
            </a:bodyPr>
            <a:lstStyle/>
            <a:p>
              <a:endParaRPr lang="en-GB" u="none"/>
            </a:p>
          </p:txBody>
        </p:sp>
        <p:sp>
          <p:nvSpPr>
            <p:cNvPr id="156" name="Freeform 680"/>
            <p:cNvSpPr>
              <a:spLocks/>
            </p:cNvSpPr>
            <p:nvPr/>
          </p:nvSpPr>
          <p:spPr bwMode="auto">
            <a:xfrm>
              <a:off x="695" y="2016"/>
              <a:ext cx="62" cy="27"/>
            </a:xfrm>
            <a:custGeom>
              <a:avLst/>
              <a:gdLst>
                <a:gd name="T0" fmla="*/ 0 w 62"/>
                <a:gd name="T1" fmla="*/ 26 h 27"/>
                <a:gd name="T2" fmla="*/ 61 w 62"/>
                <a:gd name="T3" fmla="*/ 26 h 27"/>
                <a:gd name="T4" fmla="*/ 57 w 62"/>
                <a:gd name="T5" fmla="*/ 15 h 27"/>
                <a:gd name="T6" fmla="*/ 49 w 62"/>
                <a:gd name="T7" fmla="*/ 7 h 27"/>
                <a:gd name="T8" fmla="*/ 40 w 62"/>
                <a:gd name="T9" fmla="*/ 2 h 27"/>
                <a:gd name="T10" fmla="*/ 30 w 62"/>
                <a:gd name="T11" fmla="*/ 0 h 27"/>
                <a:gd name="T12" fmla="*/ 20 w 62"/>
                <a:gd name="T13" fmla="*/ 2 h 27"/>
                <a:gd name="T14" fmla="*/ 11 w 62"/>
                <a:gd name="T15" fmla="*/ 6 h 27"/>
                <a:gd name="T16" fmla="*/ 4 w 62"/>
                <a:gd name="T17" fmla="*/ 14 h 27"/>
                <a:gd name="T18" fmla="*/ 0 w 62"/>
                <a:gd name="T19" fmla="*/ 2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27"/>
                <a:gd name="T32" fmla="*/ 62 w 62"/>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27">
                  <a:moveTo>
                    <a:pt x="0" y="26"/>
                  </a:moveTo>
                  <a:lnTo>
                    <a:pt x="61" y="26"/>
                  </a:lnTo>
                  <a:lnTo>
                    <a:pt x="57" y="15"/>
                  </a:lnTo>
                  <a:lnTo>
                    <a:pt x="49" y="7"/>
                  </a:lnTo>
                  <a:lnTo>
                    <a:pt x="40" y="2"/>
                  </a:lnTo>
                  <a:lnTo>
                    <a:pt x="30" y="0"/>
                  </a:lnTo>
                  <a:lnTo>
                    <a:pt x="20" y="2"/>
                  </a:lnTo>
                  <a:lnTo>
                    <a:pt x="11" y="6"/>
                  </a:lnTo>
                  <a:lnTo>
                    <a:pt x="4" y="14"/>
                  </a:lnTo>
                  <a:lnTo>
                    <a:pt x="0" y="26"/>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157" name="Freeform 681"/>
            <p:cNvSpPr>
              <a:spLocks/>
            </p:cNvSpPr>
            <p:nvPr/>
          </p:nvSpPr>
          <p:spPr bwMode="auto">
            <a:xfrm>
              <a:off x="695" y="2016"/>
              <a:ext cx="62" cy="27"/>
            </a:xfrm>
            <a:custGeom>
              <a:avLst/>
              <a:gdLst>
                <a:gd name="T0" fmla="*/ 0 w 62"/>
                <a:gd name="T1" fmla="*/ 26 h 27"/>
                <a:gd name="T2" fmla="*/ 61 w 62"/>
                <a:gd name="T3" fmla="*/ 26 h 27"/>
                <a:gd name="T4" fmla="*/ 57 w 62"/>
                <a:gd name="T5" fmla="*/ 15 h 27"/>
                <a:gd name="T6" fmla="*/ 49 w 62"/>
                <a:gd name="T7" fmla="*/ 7 h 27"/>
                <a:gd name="T8" fmla="*/ 40 w 62"/>
                <a:gd name="T9" fmla="*/ 2 h 27"/>
                <a:gd name="T10" fmla="*/ 30 w 62"/>
                <a:gd name="T11" fmla="*/ 0 h 27"/>
                <a:gd name="T12" fmla="*/ 20 w 62"/>
                <a:gd name="T13" fmla="*/ 2 h 27"/>
                <a:gd name="T14" fmla="*/ 11 w 62"/>
                <a:gd name="T15" fmla="*/ 6 h 27"/>
                <a:gd name="T16" fmla="*/ 4 w 62"/>
                <a:gd name="T17" fmla="*/ 14 h 27"/>
                <a:gd name="T18" fmla="*/ 0 w 62"/>
                <a:gd name="T19" fmla="*/ 2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27"/>
                <a:gd name="T32" fmla="*/ 62 w 62"/>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27">
                  <a:moveTo>
                    <a:pt x="0" y="26"/>
                  </a:moveTo>
                  <a:lnTo>
                    <a:pt x="61" y="26"/>
                  </a:lnTo>
                  <a:lnTo>
                    <a:pt x="57" y="15"/>
                  </a:lnTo>
                  <a:lnTo>
                    <a:pt x="49" y="7"/>
                  </a:lnTo>
                  <a:lnTo>
                    <a:pt x="40" y="2"/>
                  </a:lnTo>
                  <a:lnTo>
                    <a:pt x="30" y="0"/>
                  </a:lnTo>
                  <a:lnTo>
                    <a:pt x="20" y="2"/>
                  </a:lnTo>
                  <a:lnTo>
                    <a:pt x="11" y="6"/>
                  </a:lnTo>
                  <a:lnTo>
                    <a:pt x="4" y="14"/>
                  </a:lnTo>
                  <a:lnTo>
                    <a:pt x="0" y="26"/>
                  </a:lnTo>
                </a:path>
              </a:pathLst>
            </a:custGeom>
            <a:noFill/>
            <a:ln w="12700" cap="rnd">
              <a:noFill/>
              <a:round/>
              <a:headEnd/>
              <a:tailEnd/>
            </a:ln>
          </p:spPr>
          <p:txBody>
            <a:bodyPr wrap="none" lIns="75094" tIns="36888" rIns="75094" bIns="36888">
              <a:spAutoFit/>
            </a:bodyPr>
            <a:lstStyle/>
            <a:p>
              <a:endParaRPr lang="pt-PT"/>
            </a:p>
          </p:txBody>
        </p:sp>
        <p:sp>
          <p:nvSpPr>
            <p:cNvPr id="158" name="Rectangle 682"/>
            <p:cNvSpPr>
              <a:spLocks noChangeArrowheads="1"/>
            </p:cNvSpPr>
            <p:nvPr/>
          </p:nvSpPr>
          <p:spPr bwMode="auto">
            <a:xfrm>
              <a:off x="667" y="2076"/>
              <a:ext cx="40" cy="58"/>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59" name="Rectangle 683"/>
            <p:cNvSpPr>
              <a:spLocks noChangeArrowheads="1"/>
            </p:cNvSpPr>
            <p:nvPr/>
          </p:nvSpPr>
          <p:spPr bwMode="auto">
            <a:xfrm>
              <a:off x="667" y="2076"/>
              <a:ext cx="40" cy="58"/>
            </a:xfrm>
            <a:prstGeom prst="rect">
              <a:avLst/>
            </a:prstGeom>
            <a:noFill/>
            <a:ln w="12700">
              <a:noFill/>
              <a:miter lim="800000"/>
              <a:headEnd/>
              <a:tailEnd/>
            </a:ln>
          </p:spPr>
          <p:txBody>
            <a:bodyPr wrap="none" lIns="75094" tIns="36888" rIns="75094" bIns="36888">
              <a:spAutoFit/>
            </a:bodyPr>
            <a:lstStyle/>
            <a:p>
              <a:endParaRPr lang="en-GB" u="none"/>
            </a:p>
          </p:txBody>
        </p:sp>
        <p:sp>
          <p:nvSpPr>
            <p:cNvPr id="160" name="Rectangle 684"/>
            <p:cNvSpPr>
              <a:spLocks noChangeArrowheads="1"/>
            </p:cNvSpPr>
            <p:nvPr/>
          </p:nvSpPr>
          <p:spPr bwMode="auto">
            <a:xfrm>
              <a:off x="743" y="2076"/>
              <a:ext cx="40" cy="57"/>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61" name="Rectangle 685"/>
            <p:cNvSpPr>
              <a:spLocks noChangeArrowheads="1"/>
            </p:cNvSpPr>
            <p:nvPr/>
          </p:nvSpPr>
          <p:spPr bwMode="auto">
            <a:xfrm>
              <a:off x="743" y="2076"/>
              <a:ext cx="40" cy="57"/>
            </a:xfrm>
            <a:prstGeom prst="rect">
              <a:avLst/>
            </a:prstGeom>
            <a:noFill/>
            <a:ln w="12700">
              <a:noFill/>
              <a:miter lim="800000"/>
              <a:headEnd/>
              <a:tailEnd/>
            </a:ln>
          </p:spPr>
          <p:txBody>
            <a:bodyPr wrap="none" lIns="75094" tIns="36888" rIns="75094" bIns="36888">
              <a:spAutoFit/>
            </a:bodyPr>
            <a:lstStyle/>
            <a:p>
              <a:endParaRPr lang="en-GB" u="none"/>
            </a:p>
          </p:txBody>
        </p:sp>
        <p:sp>
          <p:nvSpPr>
            <p:cNvPr id="162" name="Rectangle 686"/>
            <p:cNvSpPr>
              <a:spLocks noChangeArrowheads="1"/>
            </p:cNvSpPr>
            <p:nvPr/>
          </p:nvSpPr>
          <p:spPr bwMode="auto">
            <a:xfrm>
              <a:off x="845" y="2177"/>
              <a:ext cx="27" cy="68"/>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63" name="Rectangle 687"/>
            <p:cNvSpPr>
              <a:spLocks noChangeArrowheads="1"/>
            </p:cNvSpPr>
            <p:nvPr/>
          </p:nvSpPr>
          <p:spPr bwMode="auto">
            <a:xfrm>
              <a:off x="845" y="2177"/>
              <a:ext cx="27" cy="68"/>
            </a:xfrm>
            <a:prstGeom prst="rect">
              <a:avLst/>
            </a:prstGeom>
            <a:noFill/>
            <a:ln w="12700">
              <a:noFill/>
              <a:miter lim="800000"/>
              <a:headEnd/>
              <a:tailEnd/>
            </a:ln>
          </p:spPr>
          <p:txBody>
            <a:bodyPr wrap="none" lIns="75094" tIns="36888" rIns="75094" bIns="36888">
              <a:spAutoFit/>
            </a:bodyPr>
            <a:lstStyle/>
            <a:p>
              <a:endParaRPr lang="en-GB" u="none"/>
            </a:p>
          </p:txBody>
        </p:sp>
        <p:sp>
          <p:nvSpPr>
            <p:cNvPr id="164" name="Rectangle 688"/>
            <p:cNvSpPr>
              <a:spLocks noChangeArrowheads="1"/>
            </p:cNvSpPr>
            <p:nvPr/>
          </p:nvSpPr>
          <p:spPr bwMode="auto">
            <a:xfrm>
              <a:off x="872" y="2177"/>
              <a:ext cx="27" cy="68"/>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65" name="Rectangle 689"/>
            <p:cNvSpPr>
              <a:spLocks noChangeArrowheads="1"/>
            </p:cNvSpPr>
            <p:nvPr/>
          </p:nvSpPr>
          <p:spPr bwMode="auto">
            <a:xfrm>
              <a:off x="872" y="2177"/>
              <a:ext cx="27" cy="68"/>
            </a:xfrm>
            <a:prstGeom prst="rect">
              <a:avLst/>
            </a:prstGeom>
            <a:noFill/>
            <a:ln w="12700">
              <a:noFill/>
              <a:miter lim="800000"/>
              <a:headEnd/>
              <a:tailEnd/>
            </a:ln>
          </p:spPr>
          <p:txBody>
            <a:bodyPr wrap="none" lIns="75094" tIns="36888" rIns="75094" bIns="36888">
              <a:spAutoFit/>
            </a:bodyPr>
            <a:lstStyle/>
            <a:p>
              <a:endParaRPr lang="en-GB" u="none"/>
            </a:p>
          </p:txBody>
        </p:sp>
        <p:sp>
          <p:nvSpPr>
            <p:cNvPr id="166" name="Rectangle 690"/>
            <p:cNvSpPr>
              <a:spLocks noChangeArrowheads="1"/>
            </p:cNvSpPr>
            <p:nvPr/>
          </p:nvSpPr>
          <p:spPr bwMode="auto">
            <a:xfrm>
              <a:off x="672" y="2155"/>
              <a:ext cx="116" cy="69"/>
            </a:xfrm>
            <a:prstGeom prst="rect">
              <a:avLst/>
            </a:prstGeom>
            <a:solidFill>
              <a:srgbClr val="009393"/>
            </a:solidFill>
            <a:ln w="12700">
              <a:noFill/>
              <a:miter lim="800000"/>
              <a:headEnd/>
              <a:tailEnd/>
            </a:ln>
          </p:spPr>
          <p:txBody>
            <a:bodyPr wrap="none" lIns="75094" tIns="36888" rIns="75094" bIns="36888">
              <a:spAutoFit/>
            </a:bodyPr>
            <a:lstStyle/>
            <a:p>
              <a:endParaRPr lang="en-GB" u="none"/>
            </a:p>
          </p:txBody>
        </p:sp>
        <p:sp>
          <p:nvSpPr>
            <p:cNvPr id="167" name="Rectangle 691"/>
            <p:cNvSpPr>
              <a:spLocks noChangeArrowheads="1"/>
            </p:cNvSpPr>
            <p:nvPr/>
          </p:nvSpPr>
          <p:spPr bwMode="auto">
            <a:xfrm>
              <a:off x="672" y="2155"/>
              <a:ext cx="116" cy="69"/>
            </a:xfrm>
            <a:prstGeom prst="rect">
              <a:avLst/>
            </a:prstGeom>
            <a:noFill/>
            <a:ln w="12700">
              <a:noFill/>
              <a:miter lim="800000"/>
              <a:headEnd/>
              <a:tailEnd/>
            </a:ln>
          </p:spPr>
          <p:txBody>
            <a:bodyPr wrap="none" lIns="75094" tIns="36888" rIns="75094" bIns="36888">
              <a:spAutoFit/>
            </a:bodyPr>
            <a:lstStyle/>
            <a:p>
              <a:endParaRPr lang="en-GB" u="none"/>
            </a:p>
          </p:txBody>
        </p:sp>
        <p:sp>
          <p:nvSpPr>
            <p:cNvPr id="168" name="Freeform 692"/>
            <p:cNvSpPr>
              <a:spLocks/>
            </p:cNvSpPr>
            <p:nvPr/>
          </p:nvSpPr>
          <p:spPr bwMode="auto">
            <a:xfrm>
              <a:off x="931" y="2112"/>
              <a:ext cx="32" cy="17"/>
            </a:xfrm>
            <a:custGeom>
              <a:avLst/>
              <a:gdLst>
                <a:gd name="T0" fmla="*/ 26 w 32"/>
                <a:gd name="T1" fmla="*/ 0 h 17"/>
                <a:gd name="T2" fmla="*/ 31 w 32"/>
                <a:gd name="T3" fmla="*/ 0 h 17"/>
                <a:gd name="T4" fmla="*/ 31 w 32"/>
                <a:gd name="T5" fmla="*/ 16 h 17"/>
                <a:gd name="T6" fmla="*/ 27 w 32"/>
                <a:gd name="T7" fmla="*/ 16 h 17"/>
                <a:gd name="T8" fmla="*/ 9 w 32"/>
                <a:gd name="T9" fmla="*/ 16 h 17"/>
                <a:gd name="T10" fmla="*/ 0 w 32"/>
                <a:gd name="T11" fmla="*/ 16 h 17"/>
                <a:gd name="T12" fmla="*/ 0 w 32"/>
                <a:gd name="T13" fmla="*/ 0 h 17"/>
                <a:gd name="T14" fmla="*/ 8 w 32"/>
                <a:gd name="T15" fmla="*/ 0 h 17"/>
                <a:gd name="T16" fmla="*/ 12 w 32"/>
                <a:gd name="T17" fmla="*/ 0 h 17"/>
                <a:gd name="T18" fmla="*/ 16 w 32"/>
                <a:gd name="T19" fmla="*/ 0 h 17"/>
                <a:gd name="T20" fmla="*/ 20 w 32"/>
                <a:gd name="T21" fmla="*/ 0 h 17"/>
                <a:gd name="T22" fmla="*/ 26 w 32"/>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7"/>
                <a:gd name="T38" fmla="*/ 32 w 3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7">
                  <a:moveTo>
                    <a:pt x="26" y="0"/>
                  </a:moveTo>
                  <a:lnTo>
                    <a:pt x="31" y="0"/>
                  </a:lnTo>
                  <a:lnTo>
                    <a:pt x="31" y="16"/>
                  </a:lnTo>
                  <a:lnTo>
                    <a:pt x="27" y="16"/>
                  </a:lnTo>
                  <a:lnTo>
                    <a:pt x="9" y="16"/>
                  </a:lnTo>
                  <a:lnTo>
                    <a:pt x="0" y="16"/>
                  </a:lnTo>
                  <a:lnTo>
                    <a:pt x="0" y="0"/>
                  </a:lnTo>
                  <a:lnTo>
                    <a:pt x="8" y="0"/>
                  </a:lnTo>
                  <a:lnTo>
                    <a:pt x="12" y="0"/>
                  </a:lnTo>
                  <a:lnTo>
                    <a:pt x="16" y="0"/>
                  </a:lnTo>
                  <a:lnTo>
                    <a:pt x="20" y="0"/>
                  </a:lnTo>
                  <a:lnTo>
                    <a:pt x="26"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69" name="Freeform 693"/>
            <p:cNvSpPr>
              <a:spLocks/>
            </p:cNvSpPr>
            <p:nvPr/>
          </p:nvSpPr>
          <p:spPr bwMode="auto">
            <a:xfrm>
              <a:off x="931" y="2112"/>
              <a:ext cx="32" cy="17"/>
            </a:xfrm>
            <a:custGeom>
              <a:avLst/>
              <a:gdLst>
                <a:gd name="T0" fmla="*/ 26 w 32"/>
                <a:gd name="T1" fmla="*/ 0 h 17"/>
                <a:gd name="T2" fmla="*/ 31 w 32"/>
                <a:gd name="T3" fmla="*/ 0 h 17"/>
                <a:gd name="T4" fmla="*/ 31 w 32"/>
                <a:gd name="T5" fmla="*/ 16 h 17"/>
                <a:gd name="T6" fmla="*/ 27 w 32"/>
                <a:gd name="T7" fmla="*/ 16 h 17"/>
                <a:gd name="T8" fmla="*/ 9 w 32"/>
                <a:gd name="T9" fmla="*/ 16 h 17"/>
                <a:gd name="T10" fmla="*/ 0 w 32"/>
                <a:gd name="T11" fmla="*/ 16 h 17"/>
                <a:gd name="T12" fmla="*/ 0 w 32"/>
                <a:gd name="T13" fmla="*/ 0 h 17"/>
                <a:gd name="T14" fmla="*/ 8 w 32"/>
                <a:gd name="T15" fmla="*/ 0 h 17"/>
                <a:gd name="T16" fmla="*/ 12 w 32"/>
                <a:gd name="T17" fmla="*/ 0 h 17"/>
                <a:gd name="T18" fmla="*/ 16 w 32"/>
                <a:gd name="T19" fmla="*/ 0 h 17"/>
                <a:gd name="T20" fmla="*/ 20 w 32"/>
                <a:gd name="T21" fmla="*/ 0 h 17"/>
                <a:gd name="T22" fmla="*/ 26 w 32"/>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7"/>
                <a:gd name="T38" fmla="*/ 32 w 3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7">
                  <a:moveTo>
                    <a:pt x="26" y="0"/>
                  </a:moveTo>
                  <a:lnTo>
                    <a:pt x="31" y="0"/>
                  </a:lnTo>
                  <a:lnTo>
                    <a:pt x="31" y="16"/>
                  </a:lnTo>
                  <a:lnTo>
                    <a:pt x="27" y="16"/>
                  </a:lnTo>
                  <a:lnTo>
                    <a:pt x="9" y="16"/>
                  </a:lnTo>
                  <a:lnTo>
                    <a:pt x="0" y="16"/>
                  </a:lnTo>
                  <a:lnTo>
                    <a:pt x="0" y="0"/>
                  </a:lnTo>
                  <a:lnTo>
                    <a:pt x="8" y="0"/>
                  </a:lnTo>
                  <a:lnTo>
                    <a:pt x="12" y="0"/>
                  </a:lnTo>
                  <a:lnTo>
                    <a:pt x="16" y="0"/>
                  </a:lnTo>
                  <a:lnTo>
                    <a:pt x="20" y="0"/>
                  </a:lnTo>
                  <a:lnTo>
                    <a:pt x="26" y="0"/>
                  </a:lnTo>
                </a:path>
              </a:pathLst>
            </a:custGeom>
            <a:noFill/>
            <a:ln w="12700" cap="rnd">
              <a:noFill/>
              <a:round/>
              <a:headEnd/>
              <a:tailEnd/>
            </a:ln>
          </p:spPr>
          <p:txBody>
            <a:bodyPr wrap="none" lIns="75094" tIns="36888" rIns="75094" bIns="36888">
              <a:spAutoFit/>
            </a:bodyPr>
            <a:lstStyle/>
            <a:p>
              <a:endParaRPr lang="pt-PT"/>
            </a:p>
          </p:txBody>
        </p:sp>
        <p:sp>
          <p:nvSpPr>
            <p:cNvPr id="170" name="Freeform 694"/>
            <p:cNvSpPr>
              <a:spLocks/>
            </p:cNvSpPr>
            <p:nvPr/>
          </p:nvSpPr>
          <p:spPr bwMode="auto">
            <a:xfrm>
              <a:off x="931" y="2080"/>
              <a:ext cx="32" cy="30"/>
            </a:xfrm>
            <a:custGeom>
              <a:avLst/>
              <a:gdLst>
                <a:gd name="T0" fmla="*/ 31 w 32"/>
                <a:gd name="T1" fmla="*/ 29 h 30"/>
                <a:gd name="T2" fmla="*/ 31 w 32"/>
                <a:gd name="T3" fmla="*/ 0 h 30"/>
                <a:gd name="T4" fmla="*/ 23 w 32"/>
                <a:gd name="T5" fmla="*/ 0 h 30"/>
                <a:gd name="T6" fmla="*/ 12 w 32"/>
                <a:gd name="T7" fmla="*/ 0 h 30"/>
                <a:gd name="T8" fmla="*/ 0 w 32"/>
                <a:gd name="T9" fmla="*/ 0 h 30"/>
                <a:gd name="T10" fmla="*/ 0 w 32"/>
                <a:gd name="T11" fmla="*/ 29 h 30"/>
                <a:gd name="T12" fmla="*/ 8 w 32"/>
                <a:gd name="T13" fmla="*/ 29 h 30"/>
                <a:gd name="T14" fmla="*/ 26 w 32"/>
                <a:gd name="T15" fmla="*/ 29 h 30"/>
                <a:gd name="T16" fmla="*/ 31 w 32"/>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30"/>
                <a:gd name="T29" fmla="*/ 32 w 32"/>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30">
                  <a:moveTo>
                    <a:pt x="31" y="29"/>
                  </a:moveTo>
                  <a:lnTo>
                    <a:pt x="31" y="0"/>
                  </a:lnTo>
                  <a:lnTo>
                    <a:pt x="23" y="0"/>
                  </a:lnTo>
                  <a:lnTo>
                    <a:pt x="12" y="0"/>
                  </a:lnTo>
                  <a:lnTo>
                    <a:pt x="0" y="0"/>
                  </a:lnTo>
                  <a:lnTo>
                    <a:pt x="0" y="29"/>
                  </a:lnTo>
                  <a:lnTo>
                    <a:pt x="8" y="29"/>
                  </a:lnTo>
                  <a:lnTo>
                    <a:pt x="26" y="29"/>
                  </a:lnTo>
                  <a:lnTo>
                    <a:pt x="31" y="29"/>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171" name="Freeform 695"/>
            <p:cNvSpPr>
              <a:spLocks/>
            </p:cNvSpPr>
            <p:nvPr/>
          </p:nvSpPr>
          <p:spPr bwMode="auto">
            <a:xfrm>
              <a:off x="931" y="2080"/>
              <a:ext cx="32" cy="30"/>
            </a:xfrm>
            <a:custGeom>
              <a:avLst/>
              <a:gdLst>
                <a:gd name="T0" fmla="*/ 31 w 32"/>
                <a:gd name="T1" fmla="*/ 29 h 30"/>
                <a:gd name="T2" fmla="*/ 31 w 32"/>
                <a:gd name="T3" fmla="*/ 0 h 30"/>
                <a:gd name="T4" fmla="*/ 23 w 32"/>
                <a:gd name="T5" fmla="*/ 0 h 30"/>
                <a:gd name="T6" fmla="*/ 12 w 32"/>
                <a:gd name="T7" fmla="*/ 0 h 30"/>
                <a:gd name="T8" fmla="*/ 0 w 32"/>
                <a:gd name="T9" fmla="*/ 0 h 30"/>
                <a:gd name="T10" fmla="*/ 0 w 32"/>
                <a:gd name="T11" fmla="*/ 29 h 30"/>
                <a:gd name="T12" fmla="*/ 8 w 32"/>
                <a:gd name="T13" fmla="*/ 29 h 30"/>
                <a:gd name="T14" fmla="*/ 26 w 32"/>
                <a:gd name="T15" fmla="*/ 29 h 30"/>
                <a:gd name="T16" fmla="*/ 31 w 32"/>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30"/>
                <a:gd name="T29" fmla="*/ 32 w 32"/>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30">
                  <a:moveTo>
                    <a:pt x="31" y="29"/>
                  </a:moveTo>
                  <a:lnTo>
                    <a:pt x="31" y="0"/>
                  </a:lnTo>
                  <a:lnTo>
                    <a:pt x="23" y="0"/>
                  </a:lnTo>
                  <a:lnTo>
                    <a:pt x="12" y="0"/>
                  </a:lnTo>
                  <a:lnTo>
                    <a:pt x="0" y="0"/>
                  </a:lnTo>
                  <a:lnTo>
                    <a:pt x="0" y="29"/>
                  </a:lnTo>
                  <a:lnTo>
                    <a:pt x="8" y="29"/>
                  </a:lnTo>
                  <a:lnTo>
                    <a:pt x="26" y="29"/>
                  </a:lnTo>
                  <a:lnTo>
                    <a:pt x="31" y="29"/>
                  </a:lnTo>
                </a:path>
              </a:pathLst>
            </a:custGeom>
            <a:noFill/>
            <a:ln w="12700" cap="rnd">
              <a:noFill/>
              <a:round/>
              <a:headEnd/>
              <a:tailEnd/>
            </a:ln>
          </p:spPr>
          <p:txBody>
            <a:bodyPr wrap="none" lIns="75094" tIns="36888" rIns="75094" bIns="36888">
              <a:spAutoFit/>
            </a:bodyPr>
            <a:lstStyle/>
            <a:p>
              <a:endParaRPr lang="pt-PT"/>
            </a:p>
          </p:txBody>
        </p:sp>
        <p:sp>
          <p:nvSpPr>
            <p:cNvPr id="172" name="Freeform 696"/>
            <p:cNvSpPr>
              <a:spLocks/>
            </p:cNvSpPr>
            <p:nvPr/>
          </p:nvSpPr>
          <p:spPr bwMode="auto">
            <a:xfrm>
              <a:off x="857" y="2112"/>
              <a:ext cx="31" cy="17"/>
            </a:xfrm>
            <a:custGeom>
              <a:avLst/>
              <a:gdLst>
                <a:gd name="T0" fmla="*/ 25 w 31"/>
                <a:gd name="T1" fmla="*/ 0 h 17"/>
                <a:gd name="T2" fmla="*/ 30 w 31"/>
                <a:gd name="T3" fmla="*/ 0 h 17"/>
                <a:gd name="T4" fmla="*/ 30 w 31"/>
                <a:gd name="T5" fmla="*/ 16 h 17"/>
                <a:gd name="T6" fmla="*/ 26 w 31"/>
                <a:gd name="T7" fmla="*/ 16 h 17"/>
                <a:gd name="T8" fmla="*/ 9 w 31"/>
                <a:gd name="T9" fmla="*/ 16 h 17"/>
                <a:gd name="T10" fmla="*/ 0 w 31"/>
                <a:gd name="T11" fmla="*/ 16 h 17"/>
                <a:gd name="T12" fmla="*/ 0 w 31"/>
                <a:gd name="T13" fmla="*/ 0 h 17"/>
                <a:gd name="T14" fmla="*/ 7 w 31"/>
                <a:gd name="T15" fmla="*/ 0 h 17"/>
                <a:gd name="T16" fmla="*/ 11 w 31"/>
                <a:gd name="T17" fmla="*/ 0 h 17"/>
                <a:gd name="T18" fmla="*/ 15 w 31"/>
                <a:gd name="T19" fmla="*/ 0 h 17"/>
                <a:gd name="T20" fmla="*/ 19 w 31"/>
                <a:gd name="T21" fmla="*/ 0 h 17"/>
                <a:gd name="T22" fmla="*/ 25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25" y="0"/>
                  </a:moveTo>
                  <a:lnTo>
                    <a:pt x="30" y="0"/>
                  </a:lnTo>
                  <a:lnTo>
                    <a:pt x="30" y="16"/>
                  </a:lnTo>
                  <a:lnTo>
                    <a:pt x="26" y="16"/>
                  </a:lnTo>
                  <a:lnTo>
                    <a:pt x="9" y="16"/>
                  </a:lnTo>
                  <a:lnTo>
                    <a:pt x="0" y="16"/>
                  </a:lnTo>
                  <a:lnTo>
                    <a:pt x="0" y="0"/>
                  </a:lnTo>
                  <a:lnTo>
                    <a:pt x="7" y="0"/>
                  </a:lnTo>
                  <a:lnTo>
                    <a:pt x="11" y="0"/>
                  </a:lnTo>
                  <a:lnTo>
                    <a:pt x="15" y="0"/>
                  </a:lnTo>
                  <a:lnTo>
                    <a:pt x="19" y="0"/>
                  </a:lnTo>
                  <a:lnTo>
                    <a:pt x="25"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73" name="Freeform 697"/>
            <p:cNvSpPr>
              <a:spLocks/>
            </p:cNvSpPr>
            <p:nvPr/>
          </p:nvSpPr>
          <p:spPr bwMode="auto">
            <a:xfrm>
              <a:off x="857" y="2112"/>
              <a:ext cx="31" cy="17"/>
            </a:xfrm>
            <a:custGeom>
              <a:avLst/>
              <a:gdLst>
                <a:gd name="T0" fmla="*/ 25 w 31"/>
                <a:gd name="T1" fmla="*/ 0 h 17"/>
                <a:gd name="T2" fmla="*/ 30 w 31"/>
                <a:gd name="T3" fmla="*/ 0 h 17"/>
                <a:gd name="T4" fmla="*/ 30 w 31"/>
                <a:gd name="T5" fmla="*/ 16 h 17"/>
                <a:gd name="T6" fmla="*/ 26 w 31"/>
                <a:gd name="T7" fmla="*/ 16 h 17"/>
                <a:gd name="T8" fmla="*/ 9 w 31"/>
                <a:gd name="T9" fmla="*/ 16 h 17"/>
                <a:gd name="T10" fmla="*/ 0 w 31"/>
                <a:gd name="T11" fmla="*/ 16 h 17"/>
                <a:gd name="T12" fmla="*/ 0 w 31"/>
                <a:gd name="T13" fmla="*/ 0 h 17"/>
                <a:gd name="T14" fmla="*/ 7 w 31"/>
                <a:gd name="T15" fmla="*/ 0 h 17"/>
                <a:gd name="T16" fmla="*/ 11 w 31"/>
                <a:gd name="T17" fmla="*/ 0 h 17"/>
                <a:gd name="T18" fmla="*/ 15 w 31"/>
                <a:gd name="T19" fmla="*/ 0 h 17"/>
                <a:gd name="T20" fmla="*/ 19 w 31"/>
                <a:gd name="T21" fmla="*/ 0 h 17"/>
                <a:gd name="T22" fmla="*/ 25 w 31"/>
                <a:gd name="T23" fmla="*/ 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25" y="0"/>
                  </a:moveTo>
                  <a:lnTo>
                    <a:pt x="30" y="0"/>
                  </a:lnTo>
                  <a:lnTo>
                    <a:pt x="30" y="16"/>
                  </a:lnTo>
                  <a:lnTo>
                    <a:pt x="26" y="16"/>
                  </a:lnTo>
                  <a:lnTo>
                    <a:pt x="9" y="16"/>
                  </a:lnTo>
                  <a:lnTo>
                    <a:pt x="0" y="16"/>
                  </a:lnTo>
                  <a:lnTo>
                    <a:pt x="0" y="0"/>
                  </a:lnTo>
                  <a:lnTo>
                    <a:pt x="7" y="0"/>
                  </a:lnTo>
                  <a:lnTo>
                    <a:pt x="11" y="0"/>
                  </a:lnTo>
                  <a:lnTo>
                    <a:pt x="15" y="0"/>
                  </a:lnTo>
                  <a:lnTo>
                    <a:pt x="19" y="0"/>
                  </a:lnTo>
                  <a:lnTo>
                    <a:pt x="25" y="0"/>
                  </a:lnTo>
                </a:path>
              </a:pathLst>
            </a:custGeom>
            <a:noFill/>
            <a:ln w="12700" cap="rnd">
              <a:noFill/>
              <a:round/>
              <a:headEnd/>
              <a:tailEnd/>
            </a:ln>
          </p:spPr>
          <p:txBody>
            <a:bodyPr wrap="none" lIns="75094" tIns="36888" rIns="75094" bIns="36888">
              <a:spAutoFit/>
            </a:bodyPr>
            <a:lstStyle/>
            <a:p>
              <a:endParaRPr lang="pt-PT"/>
            </a:p>
          </p:txBody>
        </p:sp>
        <p:sp>
          <p:nvSpPr>
            <p:cNvPr id="174" name="Freeform 698"/>
            <p:cNvSpPr>
              <a:spLocks/>
            </p:cNvSpPr>
            <p:nvPr/>
          </p:nvSpPr>
          <p:spPr bwMode="auto">
            <a:xfrm>
              <a:off x="857" y="2080"/>
              <a:ext cx="31" cy="30"/>
            </a:xfrm>
            <a:custGeom>
              <a:avLst/>
              <a:gdLst>
                <a:gd name="T0" fmla="*/ 30 w 31"/>
                <a:gd name="T1" fmla="*/ 29 h 30"/>
                <a:gd name="T2" fmla="*/ 30 w 31"/>
                <a:gd name="T3" fmla="*/ 0 h 30"/>
                <a:gd name="T4" fmla="*/ 22 w 31"/>
                <a:gd name="T5" fmla="*/ 0 h 30"/>
                <a:gd name="T6" fmla="*/ 11 w 31"/>
                <a:gd name="T7" fmla="*/ 0 h 30"/>
                <a:gd name="T8" fmla="*/ 0 w 31"/>
                <a:gd name="T9" fmla="*/ 0 h 30"/>
                <a:gd name="T10" fmla="*/ 0 w 31"/>
                <a:gd name="T11" fmla="*/ 29 h 30"/>
                <a:gd name="T12" fmla="*/ 7 w 31"/>
                <a:gd name="T13" fmla="*/ 29 h 30"/>
                <a:gd name="T14" fmla="*/ 25 w 31"/>
                <a:gd name="T15" fmla="*/ 29 h 30"/>
                <a:gd name="T16" fmla="*/ 30 w 31"/>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0"/>
                <a:gd name="T29" fmla="*/ 31 w 31"/>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0">
                  <a:moveTo>
                    <a:pt x="30" y="29"/>
                  </a:moveTo>
                  <a:lnTo>
                    <a:pt x="30" y="0"/>
                  </a:lnTo>
                  <a:lnTo>
                    <a:pt x="22" y="0"/>
                  </a:lnTo>
                  <a:lnTo>
                    <a:pt x="11" y="0"/>
                  </a:lnTo>
                  <a:lnTo>
                    <a:pt x="0" y="0"/>
                  </a:lnTo>
                  <a:lnTo>
                    <a:pt x="0" y="29"/>
                  </a:lnTo>
                  <a:lnTo>
                    <a:pt x="7" y="29"/>
                  </a:lnTo>
                  <a:lnTo>
                    <a:pt x="25" y="29"/>
                  </a:lnTo>
                  <a:lnTo>
                    <a:pt x="30" y="29"/>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175" name="Freeform 699"/>
            <p:cNvSpPr>
              <a:spLocks/>
            </p:cNvSpPr>
            <p:nvPr/>
          </p:nvSpPr>
          <p:spPr bwMode="auto">
            <a:xfrm>
              <a:off x="857" y="2080"/>
              <a:ext cx="31" cy="30"/>
            </a:xfrm>
            <a:custGeom>
              <a:avLst/>
              <a:gdLst>
                <a:gd name="T0" fmla="*/ 30 w 31"/>
                <a:gd name="T1" fmla="*/ 29 h 30"/>
                <a:gd name="T2" fmla="*/ 30 w 31"/>
                <a:gd name="T3" fmla="*/ 0 h 30"/>
                <a:gd name="T4" fmla="*/ 22 w 31"/>
                <a:gd name="T5" fmla="*/ 0 h 30"/>
                <a:gd name="T6" fmla="*/ 11 w 31"/>
                <a:gd name="T7" fmla="*/ 0 h 30"/>
                <a:gd name="T8" fmla="*/ 0 w 31"/>
                <a:gd name="T9" fmla="*/ 0 h 30"/>
                <a:gd name="T10" fmla="*/ 0 w 31"/>
                <a:gd name="T11" fmla="*/ 29 h 30"/>
                <a:gd name="T12" fmla="*/ 7 w 31"/>
                <a:gd name="T13" fmla="*/ 29 h 30"/>
                <a:gd name="T14" fmla="*/ 25 w 31"/>
                <a:gd name="T15" fmla="*/ 29 h 30"/>
                <a:gd name="T16" fmla="*/ 30 w 31"/>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0"/>
                <a:gd name="T29" fmla="*/ 31 w 31"/>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0">
                  <a:moveTo>
                    <a:pt x="30" y="29"/>
                  </a:moveTo>
                  <a:lnTo>
                    <a:pt x="30" y="0"/>
                  </a:lnTo>
                  <a:lnTo>
                    <a:pt x="22" y="0"/>
                  </a:lnTo>
                  <a:lnTo>
                    <a:pt x="11" y="0"/>
                  </a:lnTo>
                  <a:lnTo>
                    <a:pt x="0" y="0"/>
                  </a:lnTo>
                  <a:lnTo>
                    <a:pt x="0" y="29"/>
                  </a:lnTo>
                  <a:lnTo>
                    <a:pt x="7" y="29"/>
                  </a:lnTo>
                  <a:lnTo>
                    <a:pt x="25" y="29"/>
                  </a:lnTo>
                  <a:lnTo>
                    <a:pt x="30" y="29"/>
                  </a:lnTo>
                </a:path>
              </a:pathLst>
            </a:custGeom>
            <a:noFill/>
            <a:ln w="12700" cap="rnd">
              <a:noFill/>
              <a:round/>
              <a:headEnd/>
              <a:tailEnd/>
            </a:ln>
          </p:spPr>
          <p:txBody>
            <a:bodyPr wrap="none" lIns="75094" tIns="36888" rIns="75094" bIns="36888">
              <a:spAutoFit/>
            </a:bodyPr>
            <a:lstStyle/>
            <a:p>
              <a:endParaRPr lang="pt-PT"/>
            </a:p>
          </p:txBody>
        </p:sp>
        <p:sp>
          <p:nvSpPr>
            <p:cNvPr id="176" name="Freeform 700"/>
            <p:cNvSpPr>
              <a:spLocks/>
            </p:cNvSpPr>
            <p:nvPr/>
          </p:nvSpPr>
          <p:spPr bwMode="auto">
            <a:xfrm>
              <a:off x="932" y="2158"/>
              <a:ext cx="58" cy="62"/>
            </a:xfrm>
            <a:custGeom>
              <a:avLst/>
              <a:gdLst>
                <a:gd name="T0" fmla="*/ 57 w 58"/>
                <a:gd name="T1" fmla="*/ 61 h 62"/>
                <a:gd name="T2" fmla="*/ 57 w 58"/>
                <a:gd name="T3" fmla="*/ 31 h 62"/>
                <a:gd name="T4" fmla="*/ 57 w 58"/>
                <a:gd name="T5" fmla="*/ 13 h 62"/>
                <a:gd name="T6" fmla="*/ 57 w 58"/>
                <a:gd name="T7" fmla="*/ 0 h 62"/>
                <a:gd name="T8" fmla="*/ 0 w 58"/>
                <a:gd name="T9" fmla="*/ 0 h 62"/>
                <a:gd name="T10" fmla="*/ 0 w 58"/>
                <a:gd name="T11" fmla="*/ 15 h 62"/>
                <a:gd name="T12" fmla="*/ 0 w 58"/>
                <a:gd name="T13" fmla="*/ 30 h 62"/>
                <a:gd name="T14" fmla="*/ 0 w 58"/>
                <a:gd name="T15" fmla="*/ 61 h 62"/>
                <a:gd name="T16" fmla="*/ 57 w 58"/>
                <a:gd name="T17" fmla="*/ 6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2"/>
                <a:gd name="T29" fmla="*/ 58 w 58"/>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2">
                  <a:moveTo>
                    <a:pt x="57" y="61"/>
                  </a:moveTo>
                  <a:lnTo>
                    <a:pt x="57" y="31"/>
                  </a:lnTo>
                  <a:lnTo>
                    <a:pt x="57" y="13"/>
                  </a:lnTo>
                  <a:lnTo>
                    <a:pt x="57" y="0"/>
                  </a:lnTo>
                  <a:lnTo>
                    <a:pt x="0" y="0"/>
                  </a:lnTo>
                  <a:lnTo>
                    <a:pt x="0" y="15"/>
                  </a:lnTo>
                  <a:lnTo>
                    <a:pt x="0" y="30"/>
                  </a:lnTo>
                  <a:lnTo>
                    <a:pt x="0" y="61"/>
                  </a:lnTo>
                  <a:lnTo>
                    <a:pt x="57" y="6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77" name="Freeform 701"/>
            <p:cNvSpPr>
              <a:spLocks/>
            </p:cNvSpPr>
            <p:nvPr/>
          </p:nvSpPr>
          <p:spPr bwMode="auto">
            <a:xfrm>
              <a:off x="932" y="2158"/>
              <a:ext cx="58" cy="62"/>
            </a:xfrm>
            <a:custGeom>
              <a:avLst/>
              <a:gdLst>
                <a:gd name="T0" fmla="*/ 57 w 58"/>
                <a:gd name="T1" fmla="*/ 61 h 62"/>
                <a:gd name="T2" fmla="*/ 57 w 58"/>
                <a:gd name="T3" fmla="*/ 31 h 62"/>
                <a:gd name="T4" fmla="*/ 57 w 58"/>
                <a:gd name="T5" fmla="*/ 13 h 62"/>
                <a:gd name="T6" fmla="*/ 57 w 58"/>
                <a:gd name="T7" fmla="*/ 0 h 62"/>
                <a:gd name="T8" fmla="*/ 0 w 58"/>
                <a:gd name="T9" fmla="*/ 0 h 62"/>
                <a:gd name="T10" fmla="*/ 0 w 58"/>
                <a:gd name="T11" fmla="*/ 15 h 62"/>
                <a:gd name="T12" fmla="*/ 0 w 58"/>
                <a:gd name="T13" fmla="*/ 30 h 62"/>
                <a:gd name="T14" fmla="*/ 0 w 58"/>
                <a:gd name="T15" fmla="*/ 61 h 62"/>
                <a:gd name="T16" fmla="*/ 57 w 58"/>
                <a:gd name="T17" fmla="*/ 6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62"/>
                <a:gd name="T29" fmla="*/ 58 w 58"/>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62">
                  <a:moveTo>
                    <a:pt x="57" y="61"/>
                  </a:moveTo>
                  <a:lnTo>
                    <a:pt x="57" y="31"/>
                  </a:lnTo>
                  <a:lnTo>
                    <a:pt x="57" y="13"/>
                  </a:lnTo>
                  <a:lnTo>
                    <a:pt x="57" y="0"/>
                  </a:lnTo>
                  <a:lnTo>
                    <a:pt x="0" y="0"/>
                  </a:lnTo>
                  <a:lnTo>
                    <a:pt x="0" y="15"/>
                  </a:lnTo>
                  <a:lnTo>
                    <a:pt x="0" y="30"/>
                  </a:lnTo>
                  <a:lnTo>
                    <a:pt x="0" y="61"/>
                  </a:lnTo>
                  <a:lnTo>
                    <a:pt x="57" y="61"/>
                  </a:lnTo>
                </a:path>
              </a:pathLst>
            </a:custGeom>
            <a:noFill/>
            <a:ln w="12700" cap="rnd">
              <a:noFill/>
              <a:round/>
              <a:headEnd/>
              <a:tailEnd/>
            </a:ln>
          </p:spPr>
          <p:txBody>
            <a:bodyPr wrap="none" lIns="75094" tIns="36888" rIns="75094" bIns="36888">
              <a:spAutoFit/>
            </a:bodyPr>
            <a:lstStyle/>
            <a:p>
              <a:endParaRPr lang="pt-PT"/>
            </a:p>
          </p:txBody>
        </p:sp>
        <p:sp>
          <p:nvSpPr>
            <p:cNvPr id="178" name="Freeform 702"/>
            <p:cNvSpPr>
              <a:spLocks/>
            </p:cNvSpPr>
            <p:nvPr/>
          </p:nvSpPr>
          <p:spPr bwMode="auto">
            <a:xfrm>
              <a:off x="731" y="2026"/>
              <a:ext cx="18" cy="14"/>
            </a:xfrm>
            <a:custGeom>
              <a:avLst/>
              <a:gdLst>
                <a:gd name="T0" fmla="*/ 0 w 18"/>
                <a:gd name="T1" fmla="*/ 13 h 14"/>
                <a:gd name="T2" fmla="*/ 17 w 18"/>
                <a:gd name="T3" fmla="*/ 13 h 14"/>
                <a:gd name="T4" fmla="*/ 16 w 18"/>
                <a:gd name="T5" fmla="*/ 9 h 14"/>
                <a:gd name="T6" fmla="*/ 14 w 18"/>
                <a:gd name="T7" fmla="*/ 6 h 14"/>
                <a:gd name="T8" fmla="*/ 11 w 18"/>
                <a:gd name="T9" fmla="*/ 3 h 14"/>
                <a:gd name="T10" fmla="*/ 9 w 18"/>
                <a:gd name="T11" fmla="*/ 0 h 14"/>
                <a:gd name="T12" fmla="*/ 0 w 18"/>
                <a:gd name="T13" fmla="*/ 13 h 14"/>
                <a:gd name="T14" fmla="*/ 0 60000 65536"/>
                <a:gd name="T15" fmla="*/ 0 60000 65536"/>
                <a:gd name="T16" fmla="*/ 0 60000 65536"/>
                <a:gd name="T17" fmla="*/ 0 60000 65536"/>
                <a:gd name="T18" fmla="*/ 0 60000 65536"/>
                <a:gd name="T19" fmla="*/ 0 60000 65536"/>
                <a:gd name="T20" fmla="*/ 0 60000 65536"/>
                <a:gd name="T21" fmla="*/ 0 w 18"/>
                <a:gd name="T22" fmla="*/ 0 h 14"/>
                <a:gd name="T23" fmla="*/ 18 w 1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4">
                  <a:moveTo>
                    <a:pt x="0" y="13"/>
                  </a:moveTo>
                  <a:lnTo>
                    <a:pt x="17" y="13"/>
                  </a:lnTo>
                  <a:lnTo>
                    <a:pt x="16" y="9"/>
                  </a:lnTo>
                  <a:lnTo>
                    <a:pt x="14" y="6"/>
                  </a:lnTo>
                  <a:lnTo>
                    <a:pt x="11" y="3"/>
                  </a:lnTo>
                  <a:lnTo>
                    <a:pt x="9" y="0"/>
                  </a:lnTo>
                  <a:lnTo>
                    <a:pt x="0" y="13"/>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179" name="Freeform 703"/>
            <p:cNvSpPr>
              <a:spLocks/>
            </p:cNvSpPr>
            <p:nvPr/>
          </p:nvSpPr>
          <p:spPr bwMode="auto">
            <a:xfrm>
              <a:off x="702" y="2026"/>
              <a:ext cx="18" cy="14"/>
            </a:xfrm>
            <a:custGeom>
              <a:avLst/>
              <a:gdLst>
                <a:gd name="T0" fmla="*/ 17 w 18"/>
                <a:gd name="T1" fmla="*/ 13 h 14"/>
                <a:gd name="T2" fmla="*/ 0 w 18"/>
                <a:gd name="T3" fmla="*/ 13 h 14"/>
                <a:gd name="T4" fmla="*/ 2 w 18"/>
                <a:gd name="T5" fmla="*/ 9 h 14"/>
                <a:gd name="T6" fmla="*/ 3 w 18"/>
                <a:gd name="T7" fmla="*/ 6 h 14"/>
                <a:gd name="T8" fmla="*/ 5 w 18"/>
                <a:gd name="T9" fmla="*/ 3 h 14"/>
                <a:gd name="T10" fmla="*/ 8 w 18"/>
                <a:gd name="T11" fmla="*/ 0 h 14"/>
                <a:gd name="T12" fmla="*/ 17 w 18"/>
                <a:gd name="T13" fmla="*/ 13 h 14"/>
                <a:gd name="T14" fmla="*/ 0 60000 65536"/>
                <a:gd name="T15" fmla="*/ 0 60000 65536"/>
                <a:gd name="T16" fmla="*/ 0 60000 65536"/>
                <a:gd name="T17" fmla="*/ 0 60000 65536"/>
                <a:gd name="T18" fmla="*/ 0 60000 65536"/>
                <a:gd name="T19" fmla="*/ 0 60000 65536"/>
                <a:gd name="T20" fmla="*/ 0 60000 65536"/>
                <a:gd name="T21" fmla="*/ 0 w 18"/>
                <a:gd name="T22" fmla="*/ 0 h 14"/>
                <a:gd name="T23" fmla="*/ 18 w 1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4">
                  <a:moveTo>
                    <a:pt x="17" y="13"/>
                  </a:moveTo>
                  <a:lnTo>
                    <a:pt x="0" y="13"/>
                  </a:lnTo>
                  <a:lnTo>
                    <a:pt x="2" y="9"/>
                  </a:lnTo>
                  <a:lnTo>
                    <a:pt x="3" y="6"/>
                  </a:lnTo>
                  <a:lnTo>
                    <a:pt x="5" y="3"/>
                  </a:lnTo>
                  <a:lnTo>
                    <a:pt x="8" y="0"/>
                  </a:lnTo>
                  <a:lnTo>
                    <a:pt x="17" y="1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80" name="Freeform 704"/>
            <p:cNvSpPr>
              <a:spLocks/>
            </p:cNvSpPr>
            <p:nvPr/>
          </p:nvSpPr>
          <p:spPr bwMode="auto">
            <a:xfrm>
              <a:off x="715" y="2022"/>
              <a:ext cx="18" cy="17"/>
            </a:xfrm>
            <a:custGeom>
              <a:avLst/>
              <a:gdLst>
                <a:gd name="T0" fmla="*/ 9 w 18"/>
                <a:gd name="T1" fmla="*/ 16 h 17"/>
                <a:gd name="T2" fmla="*/ 17 w 18"/>
                <a:gd name="T3" fmla="*/ 2 h 17"/>
                <a:gd name="T4" fmla="*/ 15 w 18"/>
                <a:gd name="T5" fmla="*/ 2 h 17"/>
                <a:gd name="T6" fmla="*/ 13 w 18"/>
                <a:gd name="T7" fmla="*/ 1 h 17"/>
                <a:gd name="T8" fmla="*/ 12 w 18"/>
                <a:gd name="T9" fmla="*/ 0 h 17"/>
                <a:gd name="T10" fmla="*/ 9 w 18"/>
                <a:gd name="T11" fmla="*/ 0 h 17"/>
                <a:gd name="T12" fmla="*/ 6 w 18"/>
                <a:gd name="T13" fmla="*/ 0 h 17"/>
                <a:gd name="T14" fmla="*/ 4 w 18"/>
                <a:gd name="T15" fmla="*/ 1 h 17"/>
                <a:gd name="T16" fmla="*/ 2 w 18"/>
                <a:gd name="T17" fmla="*/ 1 h 17"/>
                <a:gd name="T18" fmla="*/ 0 w 18"/>
                <a:gd name="T19" fmla="*/ 2 h 17"/>
                <a:gd name="T20" fmla="*/ 9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9" y="16"/>
                  </a:moveTo>
                  <a:lnTo>
                    <a:pt x="17" y="2"/>
                  </a:lnTo>
                  <a:lnTo>
                    <a:pt x="15" y="2"/>
                  </a:lnTo>
                  <a:lnTo>
                    <a:pt x="13" y="1"/>
                  </a:lnTo>
                  <a:lnTo>
                    <a:pt x="12" y="0"/>
                  </a:lnTo>
                  <a:lnTo>
                    <a:pt x="9" y="0"/>
                  </a:lnTo>
                  <a:lnTo>
                    <a:pt x="6" y="0"/>
                  </a:lnTo>
                  <a:lnTo>
                    <a:pt x="4" y="1"/>
                  </a:lnTo>
                  <a:lnTo>
                    <a:pt x="2" y="1"/>
                  </a:lnTo>
                  <a:lnTo>
                    <a:pt x="0" y="2"/>
                  </a:lnTo>
                  <a:lnTo>
                    <a:pt x="9" y="16"/>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181" name="Freeform 705"/>
            <p:cNvSpPr>
              <a:spLocks/>
            </p:cNvSpPr>
            <p:nvPr/>
          </p:nvSpPr>
          <p:spPr bwMode="auto">
            <a:xfrm>
              <a:off x="672" y="2112"/>
              <a:ext cx="31" cy="18"/>
            </a:xfrm>
            <a:custGeom>
              <a:avLst/>
              <a:gdLst>
                <a:gd name="T0" fmla="*/ 25 w 31"/>
                <a:gd name="T1" fmla="*/ 0 h 18"/>
                <a:gd name="T2" fmla="*/ 30 w 31"/>
                <a:gd name="T3" fmla="*/ 0 h 18"/>
                <a:gd name="T4" fmla="*/ 30 w 31"/>
                <a:gd name="T5" fmla="*/ 17 h 18"/>
                <a:gd name="T6" fmla="*/ 26 w 31"/>
                <a:gd name="T7" fmla="*/ 17 h 18"/>
                <a:gd name="T8" fmla="*/ 9 w 31"/>
                <a:gd name="T9" fmla="*/ 17 h 18"/>
                <a:gd name="T10" fmla="*/ 0 w 31"/>
                <a:gd name="T11" fmla="*/ 17 h 18"/>
                <a:gd name="T12" fmla="*/ 0 w 31"/>
                <a:gd name="T13" fmla="*/ 0 h 18"/>
                <a:gd name="T14" fmla="*/ 8 w 31"/>
                <a:gd name="T15" fmla="*/ 0 h 18"/>
                <a:gd name="T16" fmla="*/ 11 w 31"/>
                <a:gd name="T17" fmla="*/ 0 h 18"/>
                <a:gd name="T18" fmla="*/ 15 w 31"/>
                <a:gd name="T19" fmla="*/ 0 h 18"/>
                <a:gd name="T20" fmla="*/ 19 w 31"/>
                <a:gd name="T21" fmla="*/ 0 h 18"/>
                <a:gd name="T22" fmla="*/ 25 w 31"/>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8"/>
                <a:gd name="T38" fmla="*/ 31 w 31"/>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8">
                  <a:moveTo>
                    <a:pt x="25" y="0"/>
                  </a:moveTo>
                  <a:lnTo>
                    <a:pt x="30" y="0"/>
                  </a:lnTo>
                  <a:lnTo>
                    <a:pt x="30" y="17"/>
                  </a:lnTo>
                  <a:lnTo>
                    <a:pt x="26" y="17"/>
                  </a:lnTo>
                  <a:lnTo>
                    <a:pt x="9" y="17"/>
                  </a:lnTo>
                  <a:lnTo>
                    <a:pt x="0" y="17"/>
                  </a:lnTo>
                  <a:lnTo>
                    <a:pt x="0" y="0"/>
                  </a:lnTo>
                  <a:lnTo>
                    <a:pt x="8" y="0"/>
                  </a:lnTo>
                  <a:lnTo>
                    <a:pt x="11" y="0"/>
                  </a:lnTo>
                  <a:lnTo>
                    <a:pt x="15" y="0"/>
                  </a:lnTo>
                  <a:lnTo>
                    <a:pt x="19" y="0"/>
                  </a:lnTo>
                  <a:lnTo>
                    <a:pt x="25"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82" name="Freeform 706"/>
            <p:cNvSpPr>
              <a:spLocks/>
            </p:cNvSpPr>
            <p:nvPr/>
          </p:nvSpPr>
          <p:spPr bwMode="auto">
            <a:xfrm>
              <a:off x="672" y="2112"/>
              <a:ext cx="31" cy="18"/>
            </a:xfrm>
            <a:custGeom>
              <a:avLst/>
              <a:gdLst>
                <a:gd name="T0" fmla="*/ 25 w 31"/>
                <a:gd name="T1" fmla="*/ 0 h 18"/>
                <a:gd name="T2" fmla="*/ 30 w 31"/>
                <a:gd name="T3" fmla="*/ 0 h 18"/>
                <a:gd name="T4" fmla="*/ 30 w 31"/>
                <a:gd name="T5" fmla="*/ 17 h 18"/>
                <a:gd name="T6" fmla="*/ 26 w 31"/>
                <a:gd name="T7" fmla="*/ 17 h 18"/>
                <a:gd name="T8" fmla="*/ 9 w 31"/>
                <a:gd name="T9" fmla="*/ 17 h 18"/>
                <a:gd name="T10" fmla="*/ 0 w 31"/>
                <a:gd name="T11" fmla="*/ 17 h 18"/>
                <a:gd name="T12" fmla="*/ 0 w 31"/>
                <a:gd name="T13" fmla="*/ 0 h 18"/>
                <a:gd name="T14" fmla="*/ 8 w 31"/>
                <a:gd name="T15" fmla="*/ 0 h 18"/>
                <a:gd name="T16" fmla="*/ 11 w 31"/>
                <a:gd name="T17" fmla="*/ 0 h 18"/>
                <a:gd name="T18" fmla="*/ 15 w 31"/>
                <a:gd name="T19" fmla="*/ 0 h 18"/>
                <a:gd name="T20" fmla="*/ 19 w 31"/>
                <a:gd name="T21" fmla="*/ 0 h 18"/>
                <a:gd name="T22" fmla="*/ 25 w 31"/>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8"/>
                <a:gd name="T38" fmla="*/ 31 w 31"/>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8">
                  <a:moveTo>
                    <a:pt x="25" y="0"/>
                  </a:moveTo>
                  <a:lnTo>
                    <a:pt x="30" y="0"/>
                  </a:lnTo>
                  <a:lnTo>
                    <a:pt x="30" y="17"/>
                  </a:lnTo>
                  <a:lnTo>
                    <a:pt x="26" y="17"/>
                  </a:lnTo>
                  <a:lnTo>
                    <a:pt x="9" y="17"/>
                  </a:lnTo>
                  <a:lnTo>
                    <a:pt x="0" y="17"/>
                  </a:lnTo>
                  <a:lnTo>
                    <a:pt x="0" y="0"/>
                  </a:lnTo>
                  <a:lnTo>
                    <a:pt x="8" y="0"/>
                  </a:lnTo>
                  <a:lnTo>
                    <a:pt x="11" y="0"/>
                  </a:lnTo>
                  <a:lnTo>
                    <a:pt x="15" y="0"/>
                  </a:lnTo>
                  <a:lnTo>
                    <a:pt x="19" y="0"/>
                  </a:lnTo>
                  <a:lnTo>
                    <a:pt x="25" y="0"/>
                  </a:lnTo>
                </a:path>
              </a:pathLst>
            </a:custGeom>
            <a:noFill/>
            <a:ln w="12700" cap="rnd">
              <a:noFill/>
              <a:round/>
              <a:headEnd/>
              <a:tailEnd/>
            </a:ln>
          </p:spPr>
          <p:txBody>
            <a:bodyPr wrap="none" lIns="75094" tIns="36888" rIns="75094" bIns="36888">
              <a:spAutoFit/>
            </a:bodyPr>
            <a:lstStyle/>
            <a:p>
              <a:endParaRPr lang="pt-PT"/>
            </a:p>
          </p:txBody>
        </p:sp>
        <p:sp>
          <p:nvSpPr>
            <p:cNvPr id="183" name="Freeform 707"/>
            <p:cNvSpPr>
              <a:spLocks/>
            </p:cNvSpPr>
            <p:nvPr/>
          </p:nvSpPr>
          <p:spPr bwMode="auto">
            <a:xfrm>
              <a:off x="672" y="2080"/>
              <a:ext cx="31" cy="30"/>
            </a:xfrm>
            <a:custGeom>
              <a:avLst/>
              <a:gdLst>
                <a:gd name="T0" fmla="*/ 30 w 31"/>
                <a:gd name="T1" fmla="*/ 29 h 30"/>
                <a:gd name="T2" fmla="*/ 30 w 31"/>
                <a:gd name="T3" fmla="*/ 0 h 30"/>
                <a:gd name="T4" fmla="*/ 23 w 31"/>
                <a:gd name="T5" fmla="*/ 0 h 30"/>
                <a:gd name="T6" fmla="*/ 12 w 31"/>
                <a:gd name="T7" fmla="*/ 0 h 30"/>
                <a:gd name="T8" fmla="*/ 0 w 31"/>
                <a:gd name="T9" fmla="*/ 0 h 30"/>
                <a:gd name="T10" fmla="*/ 0 w 31"/>
                <a:gd name="T11" fmla="*/ 29 h 30"/>
                <a:gd name="T12" fmla="*/ 8 w 31"/>
                <a:gd name="T13" fmla="*/ 29 h 30"/>
                <a:gd name="T14" fmla="*/ 25 w 31"/>
                <a:gd name="T15" fmla="*/ 29 h 30"/>
                <a:gd name="T16" fmla="*/ 30 w 31"/>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0"/>
                <a:gd name="T29" fmla="*/ 31 w 31"/>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0">
                  <a:moveTo>
                    <a:pt x="30" y="29"/>
                  </a:moveTo>
                  <a:lnTo>
                    <a:pt x="30" y="0"/>
                  </a:lnTo>
                  <a:lnTo>
                    <a:pt x="23" y="0"/>
                  </a:lnTo>
                  <a:lnTo>
                    <a:pt x="12" y="0"/>
                  </a:lnTo>
                  <a:lnTo>
                    <a:pt x="0" y="0"/>
                  </a:lnTo>
                  <a:lnTo>
                    <a:pt x="0" y="29"/>
                  </a:lnTo>
                  <a:lnTo>
                    <a:pt x="8" y="29"/>
                  </a:lnTo>
                  <a:lnTo>
                    <a:pt x="25" y="29"/>
                  </a:lnTo>
                  <a:lnTo>
                    <a:pt x="30" y="29"/>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184" name="Freeform 708"/>
            <p:cNvSpPr>
              <a:spLocks/>
            </p:cNvSpPr>
            <p:nvPr/>
          </p:nvSpPr>
          <p:spPr bwMode="auto">
            <a:xfrm>
              <a:off x="747" y="2112"/>
              <a:ext cx="32" cy="18"/>
            </a:xfrm>
            <a:custGeom>
              <a:avLst/>
              <a:gdLst>
                <a:gd name="T0" fmla="*/ 25 w 32"/>
                <a:gd name="T1" fmla="*/ 0 h 18"/>
                <a:gd name="T2" fmla="*/ 31 w 32"/>
                <a:gd name="T3" fmla="*/ 0 h 18"/>
                <a:gd name="T4" fmla="*/ 31 w 32"/>
                <a:gd name="T5" fmla="*/ 17 h 18"/>
                <a:gd name="T6" fmla="*/ 28 w 32"/>
                <a:gd name="T7" fmla="*/ 17 h 18"/>
                <a:gd name="T8" fmla="*/ 9 w 32"/>
                <a:gd name="T9" fmla="*/ 17 h 18"/>
                <a:gd name="T10" fmla="*/ 0 w 32"/>
                <a:gd name="T11" fmla="*/ 17 h 18"/>
                <a:gd name="T12" fmla="*/ 0 w 32"/>
                <a:gd name="T13" fmla="*/ 0 h 18"/>
                <a:gd name="T14" fmla="*/ 9 w 32"/>
                <a:gd name="T15" fmla="*/ 0 h 18"/>
                <a:gd name="T16" fmla="*/ 12 w 32"/>
                <a:gd name="T17" fmla="*/ 0 h 18"/>
                <a:gd name="T18" fmla="*/ 15 w 32"/>
                <a:gd name="T19" fmla="*/ 0 h 18"/>
                <a:gd name="T20" fmla="*/ 20 w 32"/>
                <a:gd name="T21" fmla="*/ 0 h 18"/>
                <a:gd name="T22" fmla="*/ 25 w 32"/>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8"/>
                <a:gd name="T38" fmla="*/ 32 w 3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8">
                  <a:moveTo>
                    <a:pt x="25" y="0"/>
                  </a:moveTo>
                  <a:lnTo>
                    <a:pt x="31" y="0"/>
                  </a:lnTo>
                  <a:lnTo>
                    <a:pt x="31" y="17"/>
                  </a:lnTo>
                  <a:lnTo>
                    <a:pt x="28" y="17"/>
                  </a:lnTo>
                  <a:lnTo>
                    <a:pt x="9" y="17"/>
                  </a:lnTo>
                  <a:lnTo>
                    <a:pt x="0" y="17"/>
                  </a:lnTo>
                  <a:lnTo>
                    <a:pt x="0" y="0"/>
                  </a:lnTo>
                  <a:lnTo>
                    <a:pt x="9" y="0"/>
                  </a:lnTo>
                  <a:lnTo>
                    <a:pt x="12" y="0"/>
                  </a:lnTo>
                  <a:lnTo>
                    <a:pt x="15" y="0"/>
                  </a:lnTo>
                  <a:lnTo>
                    <a:pt x="20" y="0"/>
                  </a:lnTo>
                  <a:lnTo>
                    <a:pt x="25"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85" name="Freeform 709"/>
            <p:cNvSpPr>
              <a:spLocks/>
            </p:cNvSpPr>
            <p:nvPr/>
          </p:nvSpPr>
          <p:spPr bwMode="auto">
            <a:xfrm>
              <a:off x="747" y="2112"/>
              <a:ext cx="32" cy="18"/>
            </a:xfrm>
            <a:custGeom>
              <a:avLst/>
              <a:gdLst>
                <a:gd name="T0" fmla="*/ 25 w 32"/>
                <a:gd name="T1" fmla="*/ 0 h 18"/>
                <a:gd name="T2" fmla="*/ 31 w 32"/>
                <a:gd name="T3" fmla="*/ 0 h 18"/>
                <a:gd name="T4" fmla="*/ 31 w 32"/>
                <a:gd name="T5" fmla="*/ 17 h 18"/>
                <a:gd name="T6" fmla="*/ 28 w 32"/>
                <a:gd name="T7" fmla="*/ 17 h 18"/>
                <a:gd name="T8" fmla="*/ 9 w 32"/>
                <a:gd name="T9" fmla="*/ 17 h 18"/>
                <a:gd name="T10" fmla="*/ 0 w 32"/>
                <a:gd name="T11" fmla="*/ 17 h 18"/>
                <a:gd name="T12" fmla="*/ 0 w 32"/>
                <a:gd name="T13" fmla="*/ 0 h 18"/>
                <a:gd name="T14" fmla="*/ 9 w 32"/>
                <a:gd name="T15" fmla="*/ 0 h 18"/>
                <a:gd name="T16" fmla="*/ 12 w 32"/>
                <a:gd name="T17" fmla="*/ 0 h 18"/>
                <a:gd name="T18" fmla="*/ 15 w 32"/>
                <a:gd name="T19" fmla="*/ 0 h 18"/>
                <a:gd name="T20" fmla="*/ 20 w 32"/>
                <a:gd name="T21" fmla="*/ 0 h 18"/>
                <a:gd name="T22" fmla="*/ 25 w 32"/>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8"/>
                <a:gd name="T38" fmla="*/ 32 w 32"/>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8">
                  <a:moveTo>
                    <a:pt x="25" y="0"/>
                  </a:moveTo>
                  <a:lnTo>
                    <a:pt x="31" y="0"/>
                  </a:lnTo>
                  <a:lnTo>
                    <a:pt x="31" y="17"/>
                  </a:lnTo>
                  <a:lnTo>
                    <a:pt x="28" y="17"/>
                  </a:lnTo>
                  <a:lnTo>
                    <a:pt x="9" y="17"/>
                  </a:lnTo>
                  <a:lnTo>
                    <a:pt x="0" y="17"/>
                  </a:lnTo>
                  <a:lnTo>
                    <a:pt x="0" y="0"/>
                  </a:lnTo>
                  <a:lnTo>
                    <a:pt x="9" y="0"/>
                  </a:lnTo>
                  <a:lnTo>
                    <a:pt x="12" y="0"/>
                  </a:lnTo>
                  <a:lnTo>
                    <a:pt x="15" y="0"/>
                  </a:lnTo>
                  <a:lnTo>
                    <a:pt x="20" y="0"/>
                  </a:lnTo>
                  <a:lnTo>
                    <a:pt x="25" y="0"/>
                  </a:lnTo>
                </a:path>
              </a:pathLst>
            </a:custGeom>
            <a:noFill/>
            <a:ln w="12700" cap="rnd">
              <a:noFill/>
              <a:round/>
              <a:headEnd/>
              <a:tailEnd/>
            </a:ln>
          </p:spPr>
          <p:txBody>
            <a:bodyPr wrap="none" lIns="75094" tIns="36888" rIns="75094" bIns="36888">
              <a:spAutoFit/>
            </a:bodyPr>
            <a:lstStyle/>
            <a:p>
              <a:endParaRPr lang="pt-PT"/>
            </a:p>
          </p:txBody>
        </p:sp>
        <p:sp>
          <p:nvSpPr>
            <p:cNvPr id="186" name="Freeform 710"/>
            <p:cNvSpPr>
              <a:spLocks/>
            </p:cNvSpPr>
            <p:nvPr/>
          </p:nvSpPr>
          <p:spPr bwMode="auto">
            <a:xfrm>
              <a:off x="747" y="2080"/>
              <a:ext cx="31" cy="30"/>
            </a:xfrm>
            <a:custGeom>
              <a:avLst/>
              <a:gdLst>
                <a:gd name="T0" fmla="*/ 30 w 31"/>
                <a:gd name="T1" fmla="*/ 29 h 30"/>
                <a:gd name="T2" fmla="*/ 30 w 31"/>
                <a:gd name="T3" fmla="*/ 0 h 30"/>
                <a:gd name="T4" fmla="*/ 22 w 31"/>
                <a:gd name="T5" fmla="*/ 0 h 30"/>
                <a:gd name="T6" fmla="*/ 12 w 31"/>
                <a:gd name="T7" fmla="*/ 0 h 30"/>
                <a:gd name="T8" fmla="*/ 0 w 31"/>
                <a:gd name="T9" fmla="*/ 0 h 30"/>
                <a:gd name="T10" fmla="*/ 0 w 31"/>
                <a:gd name="T11" fmla="*/ 29 h 30"/>
                <a:gd name="T12" fmla="*/ 8 w 31"/>
                <a:gd name="T13" fmla="*/ 29 h 30"/>
                <a:gd name="T14" fmla="*/ 25 w 31"/>
                <a:gd name="T15" fmla="*/ 29 h 30"/>
                <a:gd name="T16" fmla="*/ 30 w 31"/>
                <a:gd name="T17" fmla="*/ 2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0"/>
                <a:gd name="T29" fmla="*/ 31 w 31"/>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0">
                  <a:moveTo>
                    <a:pt x="30" y="29"/>
                  </a:moveTo>
                  <a:lnTo>
                    <a:pt x="30" y="0"/>
                  </a:lnTo>
                  <a:lnTo>
                    <a:pt x="22" y="0"/>
                  </a:lnTo>
                  <a:lnTo>
                    <a:pt x="12" y="0"/>
                  </a:lnTo>
                  <a:lnTo>
                    <a:pt x="0" y="0"/>
                  </a:lnTo>
                  <a:lnTo>
                    <a:pt x="0" y="29"/>
                  </a:lnTo>
                  <a:lnTo>
                    <a:pt x="8" y="29"/>
                  </a:lnTo>
                  <a:lnTo>
                    <a:pt x="25" y="29"/>
                  </a:lnTo>
                  <a:lnTo>
                    <a:pt x="30" y="29"/>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187" name="Freeform 711"/>
            <p:cNvSpPr>
              <a:spLocks/>
            </p:cNvSpPr>
            <p:nvPr/>
          </p:nvSpPr>
          <p:spPr bwMode="auto">
            <a:xfrm>
              <a:off x="677" y="2159"/>
              <a:ext cx="108" cy="61"/>
            </a:xfrm>
            <a:custGeom>
              <a:avLst/>
              <a:gdLst>
                <a:gd name="T0" fmla="*/ 22 w 108"/>
                <a:gd name="T1" fmla="*/ 60 h 61"/>
                <a:gd name="T2" fmla="*/ 82 w 108"/>
                <a:gd name="T3" fmla="*/ 60 h 61"/>
                <a:gd name="T4" fmla="*/ 107 w 108"/>
                <a:gd name="T5" fmla="*/ 60 h 61"/>
                <a:gd name="T6" fmla="*/ 107 w 108"/>
                <a:gd name="T7" fmla="*/ 39 h 61"/>
                <a:gd name="T8" fmla="*/ 107 w 108"/>
                <a:gd name="T9" fmla="*/ 0 h 61"/>
                <a:gd name="T10" fmla="*/ 59 w 108"/>
                <a:gd name="T11" fmla="*/ 0 h 61"/>
                <a:gd name="T12" fmla="*/ 43 w 108"/>
                <a:gd name="T13" fmla="*/ 0 h 61"/>
                <a:gd name="T14" fmla="*/ 0 w 108"/>
                <a:gd name="T15" fmla="*/ 0 h 61"/>
                <a:gd name="T16" fmla="*/ 0 w 108"/>
                <a:gd name="T17" fmla="*/ 38 h 61"/>
                <a:gd name="T18" fmla="*/ 0 w 108"/>
                <a:gd name="T19" fmla="*/ 60 h 61"/>
                <a:gd name="T20" fmla="*/ 22 w 108"/>
                <a:gd name="T21" fmla="*/ 6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61"/>
                <a:gd name="T35" fmla="*/ 108 w 108"/>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61">
                  <a:moveTo>
                    <a:pt x="22" y="60"/>
                  </a:moveTo>
                  <a:lnTo>
                    <a:pt x="82" y="60"/>
                  </a:lnTo>
                  <a:lnTo>
                    <a:pt x="107" y="60"/>
                  </a:lnTo>
                  <a:lnTo>
                    <a:pt x="107" y="39"/>
                  </a:lnTo>
                  <a:lnTo>
                    <a:pt x="107" y="0"/>
                  </a:lnTo>
                  <a:lnTo>
                    <a:pt x="59" y="0"/>
                  </a:lnTo>
                  <a:lnTo>
                    <a:pt x="43" y="0"/>
                  </a:lnTo>
                  <a:lnTo>
                    <a:pt x="0" y="0"/>
                  </a:lnTo>
                  <a:lnTo>
                    <a:pt x="0" y="38"/>
                  </a:lnTo>
                  <a:lnTo>
                    <a:pt x="0" y="60"/>
                  </a:lnTo>
                  <a:lnTo>
                    <a:pt x="22" y="60"/>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188" name="Freeform 712"/>
            <p:cNvSpPr>
              <a:spLocks/>
            </p:cNvSpPr>
            <p:nvPr/>
          </p:nvSpPr>
          <p:spPr bwMode="auto">
            <a:xfrm>
              <a:off x="677" y="2159"/>
              <a:ext cx="108" cy="61"/>
            </a:xfrm>
            <a:custGeom>
              <a:avLst/>
              <a:gdLst>
                <a:gd name="T0" fmla="*/ 22 w 108"/>
                <a:gd name="T1" fmla="*/ 60 h 61"/>
                <a:gd name="T2" fmla="*/ 82 w 108"/>
                <a:gd name="T3" fmla="*/ 60 h 61"/>
                <a:gd name="T4" fmla="*/ 107 w 108"/>
                <a:gd name="T5" fmla="*/ 60 h 61"/>
                <a:gd name="T6" fmla="*/ 107 w 108"/>
                <a:gd name="T7" fmla="*/ 39 h 61"/>
                <a:gd name="T8" fmla="*/ 107 w 108"/>
                <a:gd name="T9" fmla="*/ 0 h 61"/>
                <a:gd name="T10" fmla="*/ 59 w 108"/>
                <a:gd name="T11" fmla="*/ 0 h 61"/>
                <a:gd name="T12" fmla="*/ 43 w 108"/>
                <a:gd name="T13" fmla="*/ 0 h 61"/>
                <a:gd name="T14" fmla="*/ 0 w 108"/>
                <a:gd name="T15" fmla="*/ 0 h 61"/>
                <a:gd name="T16" fmla="*/ 0 w 108"/>
                <a:gd name="T17" fmla="*/ 38 h 61"/>
                <a:gd name="T18" fmla="*/ 0 w 108"/>
                <a:gd name="T19" fmla="*/ 60 h 61"/>
                <a:gd name="T20" fmla="*/ 22 w 108"/>
                <a:gd name="T21" fmla="*/ 6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61"/>
                <a:gd name="T35" fmla="*/ 108 w 108"/>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61">
                  <a:moveTo>
                    <a:pt x="22" y="60"/>
                  </a:moveTo>
                  <a:lnTo>
                    <a:pt x="82" y="60"/>
                  </a:lnTo>
                  <a:lnTo>
                    <a:pt x="107" y="60"/>
                  </a:lnTo>
                  <a:lnTo>
                    <a:pt x="107" y="39"/>
                  </a:lnTo>
                  <a:lnTo>
                    <a:pt x="107" y="0"/>
                  </a:lnTo>
                  <a:lnTo>
                    <a:pt x="59" y="0"/>
                  </a:lnTo>
                  <a:lnTo>
                    <a:pt x="43" y="0"/>
                  </a:lnTo>
                  <a:lnTo>
                    <a:pt x="0" y="0"/>
                  </a:lnTo>
                  <a:lnTo>
                    <a:pt x="0" y="38"/>
                  </a:lnTo>
                  <a:lnTo>
                    <a:pt x="0" y="60"/>
                  </a:lnTo>
                  <a:lnTo>
                    <a:pt x="22" y="60"/>
                  </a:lnTo>
                </a:path>
              </a:pathLst>
            </a:custGeom>
            <a:noFill/>
            <a:ln w="12700" cap="rnd">
              <a:noFill/>
              <a:round/>
              <a:headEnd/>
              <a:tailEnd/>
            </a:ln>
          </p:spPr>
          <p:txBody>
            <a:bodyPr wrap="none" lIns="75094" tIns="36888" rIns="75094" bIns="36888">
              <a:spAutoFit/>
            </a:bodyPr>
            <a:lstStyle/>
            <a:p>
              <a:endParaRPr lang="pt-PT"/>
            </a:p>
          </p:txBody>
        </p:sp>
        <p:sp>
          <p:nvSpPr>
            <p:cNvPr id="189" name="Freeform 713"/>
            <p:cNvSpPr>
              <a:spLocks/>
            </p:cNvSpPr>
            <p:nvPr/>
          </p:nvSpPr>
          <p:spPr bwMode="auto">
            <a:xfrm>
              <a:off x="943" y="2112"/>
              <a:ext cx="9" cy="2"/>
            </a:xfrm>
            <a:custGeom>
              <a:avLst/>
              <a:gdLst>
                <a:gd name="T0" fmla="*/ 8 w 9"/>
                <a:gd name="T1" fmla="*/ 0 h 2"/>
                <a:gd name="T2" fmla="*/ 4 w 9"/>
                <a:gd name="T3" fmla="*/ 0 h 2"/>
                <a:gd name="T4" fmla="*/ 0 w 9"/>
                <a:gd name="T5" fmla="*/ 0 h 2"/>
                <a:gd name="T6" fmla="*/ 1 w 9"/>
                <a:gd name="T7" fmla="*/ 1 h 2"/>
                <a:gd name="T8" fmla="*/ 4 w 9"/>
                <a:gd name="T9" fmla="*/ 1 h 2"/>
                <a:gd name="T10" fmla="*/ 6 w 9"/>
                <a:gd name="T11" fmla="*/ 1 h 2"/>
                <a:gd name="T12" fmla="*/ 8 w 9"/>
                <a:gd name="T13" fmla="*/ 0 h 2"/>
                <a:gd name="T14" fmla="*/ 0 60000 65536"/>
                <a:gd name="T15" fmla="*/ 0 60000 65536"/>
                <a:gd name="T16" fmla="*/ 0 60000 65536"/>
                <a:gd name="T17" fmla="*/ 0 60000 65536"/>
                <a:gd name="T18" fmla="*/ 0 60000 65536"/>
                <a:gd name="T19" fmla="*/ 0 60000 65536"/>
                <a:gd name="T20" fmla="*/ 0 60000 65536"/>
                <a:gd name="T21" fmla="*/ 0 w 9"/>
                <a:gd name="T22" fmla="*/ 0 h 2"/>
                <a:gd name="T23" fmla="*/ 9 w 9"/>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
                  <a:moveTo>
                    <a:pt x="8" y="0"/>
                  </a:moveTo>
                  <a:lnTo>
                    <a:pt x="4" y="0"/>
                  </a:lnTo>
                  <a:lnTo>
                    <a:pt x="0" y="0"/>
                  </a:lnTo>
                  <a:lnTo>
                    <a:pt x="1" y="1"/>
                  </a:lnTo>
                  <a:lnTo>
                    <a:pt x="4" y="1"/>
                  </a:lnTo>
                  <a:lnTo>
                    <a:pt x="6" y="1"/>
                  </a:lnTo>
                  <a:lnTo>
                    <a:pt x="8" y="0"/>
                  </a:lnTo>
                </a:path>
              </a:pathLst>
            </a:custGeom>
            <a:solidFill>
              <a:srgbClr val="FFFFFF"/>
            </a:solidFill>
            <a:ln w="12700" cap="rnd">
              <a:noFill/>
              <a:round/>
              <a:headEnd/>
              <a:tailEnd/>
            </a:ln>
          </p:spPr>
          <p:txBody>
            <a:bodyPr wrap="none" lIns="75094" tIns="36888" rIns="75094" bIns="36888">
              <a:spAutoFit/>
            </a:bodyPr>
            <a:lstStyle/>
            <a:p>
              <a:endParaRPr lang="pt-PT"/>
            </a:p>
          </p:txBody>
        </p:sp>
        <p:sp>
          <p:nvSpPr>
            <p:cNvPr id="190" name="Freeform 714"/>
            <p:cNvSpPr>
              <a:spLocks/>
            </p:cNvSpPr>
            <p:nvPr/>
          </p:nvSpPr>
          <p:spPr bwMode="auto">
            <a:xfrm>
              <a:off x="943" y="2112"/>
              <a:ext cx="9" cy="2"/>
            </a:xfrm>
            <a:custGeom>
              <a:avLst/>
              <a:gdLst>
                <a:gd name="T0" fmla="*/ 8 w 9"/>
                <a:gd name="T1" fmla="*/ 0 h 2"/>
                <a:gd name="T2" fmla="*/ 4 w 9"/>
                <a:gd name="T3" fmla="*/ 0 h 2"/>
                <a:gd name="T4" fmla="*/ 0 w 9"/>
                <a:gd name="T5" fmla="*/ 0 h 2"/>
                <a:gd name="T6" fmla="*/ 1 w 9"/>
                <a:gd name="T7" fmla="*/ 1 h 2"/>
                <a:gd name="T8" fmla="*/ 4 w 9"/>
                <a:gd name="T9" fmla="*/ 1 h 2"/>
                <a:gd name="T10" fmla="*/ 6 w 9"/>
                <a:gd name="T11" fmla="*/ 1 h 2"/>
                <a:gd name="T12" fmla="*/ 8 w 9"/>
                <a:gd name="T13" fmla="*/ 0 h 2"/>
                <a:gd name="T14" fmla="*/ 0 60000 65536"/>
                <a:gd name="T15" fmla="*/ 0 60000 65536"/>
                <a:gd name="T16" fmla="*/ 0 60000 65536"/>
                <a:gd name="T17" fmla="*/ 0 60000 65536"/>
                <a:gd name="T18" fmla="*/ 0 60000 65536"/>
                <a:gd name="T19" fmla="*/ 0 60000 65536"/>
                <a:gd name="T20" fmla="*/ 0 60000 65536"/>
                <a:gd name="T21" fmla="*/ 0 w 9"/>
                <a:gd name="T22" fmla="*/ 0 h 2"/>
                <a:gd name="T23" fmla="*/ 9 w 9"/>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
                  <a:moveTo>
                    <a:pt x="8" y="0"/>
                  </a:moveTo>
                  <a:lnTo>
                    <a:pt x="4" y="0"/>
                  </a:lnTo>
                  <a:lnTo>
                    <a:pt x="0" y="0"/>
                  </a:lnTo>
                  <a:lnTo>
                    <a:pt x="1" y="1"/>
                  </a:lnTo>
                  <a:lnTo>
                    <a:pt x="4" y="1"/>
                  </a:lnTo>
                  <a:lnTo>
                    <a:pt x="6" y="1"/>
                  </a:lnTo>
                  <a:lnTo>
                    <a:pt x="8" y="0"/>
                  </a:lnTo>
                </a:path>
              </a:pathLst>
            </a:custGeom>
            <a:noFill/>
            <a:ln w="12700" cap="rnd">
              <a:noFill/>
              <a:round/>
              <a:headEnd/>
              <a:tailEnd/>
            </a:ln>
          </p:spPr>
          <p:txBody>
            <a:bodyPr wrap="none" lIns="75094" tIns="36888" rIns="75094" bIns="36888">
              <a:spAutoFit/>
            </a:bodyPr>
            <a:lstStyle/>
            <a:p>
              <a:endParaRPr lang="pt-PT"/>
            </a:p>
          </p:txBody>
        </p:sp>
        <p:sp>
          <p:nvSpPr>
            <p:cNvPr id="191" name="Freeform 715"/>
            <p:cNvSpPr>
              <a:spLocks/>
            </p:cNvSpPr>
            <p:nvPr/>
          </p:nvSpPr>
          <p:spPr bwMode="auto">
            <a:xfrm>
              <a:off x="868" y="2112"/>
              <a:ext cx="9" cy="2"/>
            </a:xfrm>
            <a:custGeom>
              <a:avLst/>
              <a:gdLst>
                <a:gd name="T0" fmla="*/ 8 w 9"/>
                <a:gd name="T1" fmla="*/ 0 h 2"/>
                <a:gd name="T2" fmla="*/ 4 w 9"/>
                <a:gd name="T3" fmla="*/ 0 h 2"/>
                <a:gd name="T4" fmla="*/ 0 w 9"/>
                <a:gd name="T5" fmla="*/ 0 h 2"/>
                <a:gd name="T6" fmla="*/ 2 w 9"/>
                <a:gd name="T7" fmla="*/ 1 h 2"/>
                <a:gd name="T8" fmla="*/ 4 w 9"/>
                <a:gd name="T9" fmla="*/ 1 h 2"/>
                <a:gd name="T10" fmla="*/ 7 w 9"/>
                <a:gd name="T11" fmla="*/ 1 h 2"/>
                <a:gd name="T12" fmla="*/ 8 w 9"/>
                <a:gd name="T13" fmla="*/ 0 h 2"/>
                <a:gd name="T14" fmla="*/ 0 60000 65536"/>
                <a:gd name="T15" fmla="*/ 0 60000 65536"/>
                <a:gd name="T16" fmla="*/ 0 60000 65536"/>
                <a:gd name="T17" fmla="*/ 0 60000 65536"/>
                <a:gd name="T18" fmla="*/ 0 60000 65536"/>
                <a:gd name="T19" fmla="*/ 0 60000 65536"/>
                <a:gd name="T20" fmla="*/ 0 60000 65536"/>
                <a:gd name="T21" fmla="*/ 0 w 9"/>
                <a:gd name="T22" fmla="*/ 0 h 2"/>
                <a:gd name="T23" fmla="*/ 9 w 9"/>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
                  <a:moveTo>
                    <a:pt x="8" y="0"/>
                  </a:moveTo>
                  <a:lnTo>
                    <a:pt x="4" y="0"/>
                  </a:lnTo>
                  <a:lnTo>
                    <a:pt x="0" y="0"/>
                  </a:lnTo>
                  <a:lnTo>
                    <a:pt x="2" y="1"/>
                  </a:lnTo>
                  <a:lnTo>
                    <a:pt x="4" y="1"/>
                  </a:lnTo>
                  <a:lnTo>
                    <a:pt x="7" y="1"/>
                  </a:lnTo>
                  <a:lnTo>
                    <a:pt x="8" y="0"/>
                  </a:lnTo>
                </a:path>
              </a:pathLst>
            </a:custGeom>
            <a:solidFill>
              <a:srgbClr val="FFFFFF"/>
            </a:solidFill>
            <a:ln w="12700" cap="rnd">
              <a:noFill/>
              <a:round/>
              <a:headEnd/>
              <a:tailEnd/>
            </a:ln>
          </p:spPr>
          <p:txBody>
            <a:bodyPr wrap="none" lIns="75094" tIns="36888" rIns="75094" bIns="36888">
              <a:spAutoFit/>
            </a:bodyPr>
            <a:lstStyle/>
            <a:p>
              <a:endParaRPr lang="pt-PT"/>
            </a:p>
          </p:txBody>
        </p:sp>
        <p:sp>
          <p:nvSpPr>
            <p:cNvPr id="192" name="Freeform 716"/>
            <p:cNvSpPr>
              <a:spLocks/>
            </p:cNvSpPr>
            <p:nvPr/>
          </p:nvSpPr>
          <p:spPr bwMode="auto">
            <a:xfrm>
              <a:off x="868" y="2112"/>
              <a:ext cx="9" cy="2"/>
            </a:xfrm>
            <a:custGeom>
              <a:avLst/>
              <a:gdLst>
                <a:gd name="T0" fmla="*/ 8 w 9"/>
                <a:gd name="T1" fmla="*/ 0 h 2"/>
                <a:gd name="T2" fmla="*/ 4 w 9"/>
                <a:gd name="T3" fmla="*/ 0 h 2"/>
                <a:gd name="T4" fmla="*/ 0 w 9"/>
                <a:gd name="T5" fmla="*/ 0 h 2"/>
                <a:gd name="T6" fmla="*/ 2 w 9"/>
                <a:gd name="T7" fmla="*/ 1 h 2"/>
                <a:gd name="T8" fmla="*/ 4 w 9"/>
                <a:gd name="T9" fmla="*/ 1 h 2"/>
                <a:gd name="T10" fmla="*/ 7 w 9"/>
                <a:gd name="T11" fmla="*/ 1 h 2"/>
                <a:gd name="T12" fmla="*/ 8 w 9"/>
                <a:gd name="T13" fmla="*/ 0 h 2"/>
                <a:gd name="T14" fmla="*/ 0 60000 65536"/>
                <a:gd name="T15" fmla="*/ 0 60000 65536"/>
                <a:gd name="T16" fmla="*/ 0 60000 65536"/>
                <a:gd name="T17" fmla="*/ 0 60000 65536"/>
                <a:gd name="T18" fmla="*/ 0 60000 65536"/>
                <a:gd name="T19" fmla="*/ 0 60000 65536"/>
                <a:gd name="T20" fmla="*/ 0 60000 65536"/>
                <a:gd name="T21" fmla="*/ 0 w 9"/>
                <a:gd name="T22" fmla="*/ 0 h 2"/>
                <a:gd name="T23" fmla="*/ 9 w 9"/>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
                  <a:moveTo>
                    <a:pt x="8" y="0"/>
                  </a:moveTo>
                  <a:lnTo>
                    <a:pt x="4" y="0"/>
                  </a:lnTo>
                  <a:lnTo>
                    <a:pt x="0" y="0"/>
                  </a:lnTo>
                  <a:lnTo>
                    <a:pt x="2" y="1"/>
                  </a:lnTo>
                  <a:lnTo>
                    <a:pt x="4" y="1"/>
                  </a:lnTo>
                  <a:lnTo>
                    <a:pt x="7" y="1"/>
                  </a:lnTo>
                  <a:lnTo>
                    <a:pt x="8" y="0"/>
                  </a:lnTo>
                </a:path>
              </a:pathLst>
            </a:custGeom>
            <a:noFill/>
            <a:ln w="12700" cap="rnd">
              <a:noFill/>
              <a:round/>
              <a:headEnd/>
              <a:tailEnd/>
            </a:ln>
          </p:spPr>
          <p:txBody>
            <a:bodyPr wrap="none" lIns="75094" tIns="36888" rIns="75094" bIns="36888">
              <a:spAutoFit/>
            </a:bodyPr>
            <a:lstStyle/>
            <a:p>
              <a:endParaRPr lang="pt-PT"/>
            </a:p>
          </p:txBody>
        </p:sp>
        <p:sp>
          <p:nvSpPr>
            <p:cNvPr id="193" name="Freeform 717"/>
            <p:cNvSpPr>
              <a:spLocks/>
            </p:cNvSpPr>
            <p:nvPr/>
          </p:nvSpPr>
          <p:spPr bwMode="auto">
            <a:xfrm>
              <a:off x="682" y="2112"/>
              <a:ext cx="10" cy="4"/>
            </a:xfrm>
            <a:custGeom>
              <a:avLst/>
              <a:gdLst>
                <a:gd name="T0" fmla="*/ 9 w 10"/>
                <a:gd name="T1" fmla="*/ 0 h 4"/>
                <a:gd name="T2" fmla="*/ 5 w 10"/>
                <a:gd name="T3" fmla="*/ 0 h 4"/>
                <a:gd name="T4" fmla="*/ 0 w 10"/>
                <a:gd name="T5" fmla="*/ 0 h 4"/>
                <a:gd name="T6" fmla="*/ 1 w 10"/>
                <a:gd name="T7" fmla="*/ 2 h 4"/>
                <a:gd name="T8" fmla="*/ 5 w 10"/>
                <a:gd name="T9" fmla="*/ 3 h 4"/>
                <a:gd name="T10" fmla="*/ 7 w 10"/>
                <a:gd name="T11" fmla="*/ 2 h 4"/>
                <a:gd name="T12" fmla="*/ 9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9" y="0"/>
                  </a:moveTo>
                  <a:lnTo>
                    <a:pt x="5" y="0"/>
                  </a:lnTo>
                  <a:lnTo>
                    <a:pt x="0" y="0"/>
                  </a:lnTo>
                  <a:lnTo>
                    <a:pt x="1" y="2"/>
                  </a:lnTo>
                  <a:lnTo>
                    <a:pt x="5" y="3"/>
                  </a:lnTo>
                  <a:lnTo>
                    <a:pt x="7" y="2"/>
                  </a:lnTo>
                  <a:lnTo>
                    <a:pt x="9" y="0"/>
                  </a:lnTo>
                </a:path>
              </a:pathLst>
            </a:custGeom>
            <a:solidFill>
              <a:srgbClr val="FFFFFF"/>
            </a:solidFill>
            <a:ln w="12700" cap="rnd">
              <a:noFill/>
              <a:round/>
              <a:headEnd/>
              <a:tailEnd/>
            </a:ln>
          </p:spPr>
          <p:txBody>
            <a:bodyPr wrap="none" lIns="75094" tIns="36888" rIns="75094" bIns="36888">
              <a:spAutoFit/>
            </a:bodyPr>
            <a:lstStyle/>
            <a:p>
              <a:endParaRPr lang="pt-PT"/>
            </a:p>
          </p:txBody>
        </p:sp>
        <p:sp>
          <p:nvSpPr>
            <p:cNvPr id="194" name="Freeform 718"/>
            <p:cNvSpPr>
              <a:spLocks/>
            </p:cNvSpPr>
            <p:nvPr/>
          </p:nvSpPr>
          <p:spPr bwMode="auto">
            <a:xfrm>
              <a:off x="682" y="2112"/>
              <a:ext cx="10" cy="4"/>
            </a:xfrm>
            <a:custGeom>
              <a:avLst/>
              <a:gdLst>
                <a:gd name="T0" fmla="*/ 9 w 10"/>
                <a:gd name="T1" fmla="*/ 0 h 4"/>
                <a:gd name="T2" fmla="*/ 5 w 10"/>
                <a:gd name="T3" fmla="*/ 0 h 4"/>
                <a:gd name="T4" fmla="*/ 0 w 10"/>
                <a:gd name="T5" fmla="*/ 0 h 4"/>
                <a:gd name="T6" fmla="*/ 1 w 10"/>
                <a:gd name="T7" fmla="*/ 2 h 4"/>
                <a:gd name="T8" fmla="*/ 5 w 10"/>
                <a:gd name="T9" fmla="*/ 3 h 4"/>
                <a:gd name="T10" fmla="*/ 7 w 10"/>
                <a:gd name="T11" fmla="*/ 2 h 4"/>
                <a:gd name="T12" fmla="*/ 9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9" y="0"/>
                  </a:moveTo>
                  <a:lnTo>
                    <a:pt x="5" y="0"/>
                  </a:lnTo>
                  <a:lnTo>
                    <a:pt x="0" y="0"/>
                  </a:lnTo>
                  <a:lnTo>
                    <a:pt x="1" y="2"/>
                  </a:lnTo>
                  <a:lnTo>
                    <a:pt x="5" y="3"/>
                  </a:lnTo>
                  <a:lnTo>
                    <a:pt x="7" y="2"/>
                  </a:lnTo>
                  <a:lnTo>
                    <a:pt x="9" y="0"/>
                  </a:lnTo>
                </a:path>
              </a:pathLst>
            </a:custGeom>
            <a:noFill/>
            <a:ln w="12700" cap="rnd">
              <a:noFill/>
              <a:round/>
              <a:headEnd/>
              <a:tailEnd/>
            </a:ln>
          </p:spPr>
          <p:txBody>
            <a:bodyPr wrap="none" lIns="75094" tIns="36888" rIns="75094" bIns="36888">
              <a:spAutoFit/>
            </a:bodyPr>
            <a:lstStyle/>
            <a:p>
              <a:endParaRPr lang="pt-PT"/>
            </a:p>
          </p:txBody>
        </p:sp>
        <p:sp>
          <p:nvSpPr>
            <p:cNvPr id="195" name="Freeform 719"/>
            <p:cNvSpPr>
              <a:spLocks/>
            </p:cNvSpPr>
            <p:nvPr/>
          </p:nvSpPr>
          <p:spPr bwMode="auto">
            <a:xfrm>
              <a:off x="758" y="2112"/>
              <a:ext cx="9" cy="3"/>
            </a:xfrm>
            <a:custGeom>
              <a:avLst/>
              <a:gdLst>
                <a:gd name="T0" fmla="*/ 8 w 9"/>
                <a:gd name="T1" fmla="*/ 0 h 3"/>
                <a:gd name="T2" fmla="*/ 4 w 9"/>
                <a:gd name="T3" fmla="*/ 0 h 3"/>
                <a:gd name="T4" fmla="*/ 0 w 9"/>
                <a:gd name="T5" fmla="*/ 0 h 3"/>
                <a:gd name="T6" fmla="*/ 1 w 9"/>
                <a:gd name="T7" fmla="*/ 1 h 3"/>
                <a:gd name="T8" fmla="*/ 4 w 9"/>
                <a:gd name="T9" fmla="*/ 2 h 3"/>
                <a:gd name="T10" fmla="*/ 6 w 9"/>
                <a:gd name="T11" fmla="*/ 1 h 3"/>
                <a:gd name="T12" fmla="*/ 8 w 9"/>
                <a:gd name="T13" fmla="*/ 0 h 3"/>
                <a:gd name="T14" fmla="*/ 0 60000 65536"/>
                <a:gd name="T15" fmla="*/ 0 60000 65536"/>
                <a:gd name="T16" fmla="*/ 0 60000 65536"/>
                <a:gd name="T17" fmla="*/ 0 60000 65536"/>
                <a:gd name="T18" fmla="*/ 0 60000 65536"/>
                <a:gd name="T19" fmla="*/ 0 60000 65536"/>
                <a:gd name="T20" fmla="*/ 0 60000 65536"/>
                <a:gd name="T21" fmla="*/ 0 w 9"/>
                <a:gd name="T22" fmla="*/ 0 h 3"/>
                <a:gd name="T23" fmla="*/ 9 w 9"/>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
                  <a:moveTo>
                    <a:pt x="8" y="0"/>
                  </a:moveTo>
                  <a:lnTo>
                    <a:pt x="4" y="0"/>
                  </a:lnTo>
                  <a:lnTo>
                    <a:pt x="0" y="0"/>
                  </a:lnTo>
                  <a:lnTo>
                    <a:pt x="1" y="1"/>
                  </a:lnTo>
                  <a:lnTo>
                    <a:pt x="4" y="2"/>
                  </a:lnTo>
                  <a:lnTo>
                    <a:pt x="6" y="1"/>
                  </a:lnTo>
                  <a:lnTo>
                    <a:pt x="8" y="0"/>
                  </a:lnTo>
                </a:path>
              </a:pathLst>
            </a:custGeom>
            <a:solidFill>
              <a:srgbClr val="FFFFFF"/>
            </a:solidFill>
            <a:ln w="12700" cap="rnd">
              <a:noFill/>
              <a:round/>
              <a:headEnd/>
              <a:tailEnd/>
            </a:ln>
          </p:spPr>
          <p:txBody>
            <a:bodyPr wrap="none" lIns="75094" tIns="36888" rIns="75094" bIns="36888">
              <a:spAutoFit/>
            </a:bodyPr>
            <a:lstStyle/>
            <a:p>
              <a:endParaRPr lang="pt-PT"/>
            </a:p>
          </p:txBody>
        </p:sp>
        <p:sp>
          <p:nvSpPr>
            <p:cNvPr id="196" name="Freeform 720"/>
            <p:cNvSpPr>
              <a:spLocks/>
            </p:cNvSpPr>
            <p:nvPr/>
          </p:nvSpPr>
          <p:spPr bwMode="auto">
            <a:xfrm>
              <a:off x="758" y="2112"/>
              <a:ext cx="9" cy="3"/>
            </a:xfrm>
            <a:custGeom>
              <a:avLst/>
              <a:gdLst>
                <a:gd name="T0" fmla="*/ 8 w 9"/>
                <a:gd name="T1" fmla="*/ 0 h 3"/>
                <a:gd name="T2" fmla="*/ 4 w 9"/>
                <a:gd name="T3" fmla="*/ 0 h 3"/>
                <a:gd name="T4" fmla="*/ 0 w 9"/>
                <a:gd name="T5" fmla="*/ 0 h 3"/>
                <a:gd name="T6" fmla="*/ 1 w 9"/>
                <a:gd name="T7" fmla="*/ 1 h 3"/>
                <a:gd name="T8" fmla="*/ 4 w 9"/>
                <a:gd name="T9" fmla="*/ 2 h 3"/>
                <a:gd name="T10" fmla="*/ 6 w 9"/>
                <a:gd name="T11" fmla="*/ 1 h 3"/>
                <a:gd name="T12" fmla="*/ 8 w 9"/>
                <a:gd name="T13" fmla="*/ 0 h 3"/>
                <a:gd name="T14" fmla="*/ 0 60000 65536"/>
                <a:gd name="T15" fmla="*/ 0 60000 65536"/>
                <a:gd name="T16" fmla="*/ 0 60000 65536"/>
                <a:gd name="T17" fmla="*/ 0 60000 65536"/>
                <a:gd name="T18" fmla="*/ 0 60000 65536"/>
                <a:gd name="T19" fmla="*/ 0 60000 65536"/>
                <a:gd name="T20" fmla="*/ 0 60000 65536"/>
                <a:gd name="T21" fmla="*/ 0 w 9"/>
                <a:gd name="T22" fmla="*/ 0 h 3"/>
                <a:gd name="T23" fmla="*/ 9 w 9"/>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
                  <a:moveTo>
                    <a:pt x="8" y="0"/>
                  </a:moveTo>
                  <a:lnTo>
                    <a:pt x="4" y="0"/>
                  </a:lnTo>
                  <a:lnTo>
                    <a:pt x="0" y="0"/>
                  </a:lnTo>
                  <a:lnTo>
                    <a:pt x="1" y="1"/>
                  </a:lnTo>
                  <a:lnTo>
                    <a:pt x="4" y="2"/>
                  </a:lnTo>
                  <a:lnTo>
                    <a:pt x="6" y="1"/>
                  </a:lnTo>
                  <a:lnTo>
                    <a:pt x="8" y="0"/>
                  </a:lnTo>
                </a:path>
              </a:pathLst>
            </a:custGeom>
            <a:noFill/>
            <a:ln w="12700" cap="rnd">
              <a:noFill/>
              <a:round/>
              <a:headEnd/>
              <a:tailEnd/>
            </a:ln>
          </p:spPr>
          <p:txBody>
            <a:bodyPr wrap="none" lIns="75094" tIns="36888" rIns="75094" bIns="36888">
              <a:spAutoFit/>
            </a:bodyPr>
            <a:lstStyle/>
            <a:p>
              <a:endParaRPr lang="pt-PT"/>
            </a:p>
          </p:txBody>
        </p:sp>
        <p:sp>
          <p:nvSpPr>
            <p:cNvPr id="197" name="Freeform 721"/>
            <p:cNvSpPr>
              <a:spLocks/>
            </p:cNvSpPr>
            <p:nvPr/>
          </p:nvSpPr>
          <p:spPr bwMode="auto">
            <a:xfrm>
              <a:off x="954" y="2112"/>
              <a:ext cx="10" cy="18"/>
            </a:xfrm>
            <a:custGeom>
              <a:avLst/>
              <a:gdLst>
                <a:gd name="T0" fmla="*/ 0 w 10"/>
                <a:gd name="T1" fmla="*/ 0 h 18"/>
                <a:gd name="T2" fmla="*/ 9 w 10"/>
                <a:gd name="T3" fmla="*/ 0 h 18"/>
                <a:gd name="T4" fmla="*/ 9 w 10"/>
                <a:gd name="T5" fmla="*/ 17 h 18"/>
                <a:gd name="T6" fmla="*/ 0 w 10"/>
                <a:gd name="T7" fmla="*/ 17 h 18"/>
                <a:gd name="T8" fmla="*/ 0 w 10"/>
                <a:gd name="T9" fmla="*/ 13 h 18"/>
                <a:gd name="T10" fmla="*/ 0 w 10"/>
                <a:gd name="T11" fmla="*/ 8 h 18"/>
                <a:gd name="T12" fmla="*/ 0 w 10"/>
                <a:gd name="T13" fmla="*/ 4 h 18"/>
                <a:gd name="T14" fmla="*/ 0 w 10"/>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8"/>
                <a:gd name="T26" fmla="*/ 10 w 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8">
                  <a:moveTo>
                    <a:pt x="0" y="0"/>
                  </a:moveTo>
                  <a:lnTo>
                    <a:pt x="9" y="0"/>
                  </a:lnTo>
                  <a:lnTo>
                    <a:pt x="9" y="17"/>
                  </a:lnTo>
                  <a:lnTo>
                    <a:pt x="0" y="17"/>
                  </a:lnTo>
                  <a:lnTo>
                    <a:pt x="0" y="13"/>
                  </a:lnTo>
                  <a:lnTo>
                    <a:pt x="0" y="8"/>
                  </a:lnTo>
                  <a:lnTo>
                    <a:pt x="0" y="4"/>
                  </a:lnTo>
                  <a:lnTo>
                    <a:pt x="0" y="0"/>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198" name="Freeform 722"/>
            <p:cNvSpPr>
              <a:spLocks/>
            </p:cNvSpPr>
            <p:nvPr/>
          </p:nvSpPr>
          <p:spPr bwMode="auto">
            <a:xfrm>
              <a:off x="930" y="2112"/>
              <a:ext cx="10" cy="18"/>
            </a:xfrm>
            <a:custGeom>
              <a:avLst/>
              <a:gdLst>
                <a:gd name="T0" fmla="*/ 9 w 10"/>
                <a:gd name="T1" fmla="*/ 17 h 18"/>
                <a:gd name="T2" fmla="*/ 0 w 10"/>
                <a:gd name="T3" fmla="*/ 17 h 18"/>
                <a:gd name="T4" fmla="*/ 0 w 10"/>
                <a:gd name="T5" fmla="*/ 0 h 18"/>
                <a:gd name="T6" fmla="*/ 8 w 10"/>
                <a:gd name="T7" fmla="*/ 0 h 18"/>
                <a:gd name="T8" fmla="*/ 8 w 10"/>
                <a:gd name="T9" fmla="*/ 4 h 18"/>
                <a:gd name="T10" fmla="*/ 9 w 10"/>
                <a:gd name="T11" fmla="*/ 9 h 18"/>
                <a:gd name="T12" fmla="*/ 9 w 10"/>
                <a:gd name="T13" fmla="*/ 13 h 18"/>
                <a:gd name="T14" fmla="*/ 9 w 10"/>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8"/>
                <a:gd name="T26" fmla="*/ 10 w 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8">
                  <a:moveTo>
                    <a:pt x="9" y="17"/>
                  </a:moveTo>
                  <a:lnTo>
                    <a:pt x="0" y="17"/>
                  </a:lnTo>
                  <a:lnTo>
                    <a:pt x="0" y="0"/>
                  </a:lnTo>
                  <a:lnTo>
                    <a:pt x="8" y="0"/>
                  </a:lnTo>
                  <a:lnTo>
                    <a:pt x="8" y="4"/>
                  </a:lnTo>
                  <a:lnTo>
                    <a:pt x="9" y="9"/>
                  </a:lnTo>
                  <a:lnTo>
                    <a:pt x="9" y="13"/>
                  </a:lnTo>
                  <a:lnTo>
                    <a:pt x="9" y="17"/>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199" name="Freeform 723"/>
            <p:cNvSpPr>
              <a:spLocks/>
            </p:cNvSpPr>
            <p:nvPr/>
          </p:nvSpPr>
          <p:spPr bwMode="auto">
            <a:xfrm>
              <a:off x="952" y="2080"/>
              <a:ext cx="12" cy="30"/>
            </a:xfrm>
            <a:custGeom>
              <a:avLst/>
              <a:gdLst>
                <a:gd name="T0" fmla="*/ 2 w 12"/>
                <a:gd name="T1" fmla="*/ 29 h 30"/>
                <a:gd name="T2" fmla="*/ 11 w 12"/>
                <a:gd name="T3" fmla="*/ 29 h 30"/>
                <a:gd name="T4" fmla="*/ 11 w 12"/>
                <a:gd name="T5" fmla="*/ 0 h 30"/>
                <a:gd name="T6" fmla="*/ 0 w 12"/>
                <a:gd name="T7" fmla="*/ 0 h 30"/>
                <a:gd name="T8" fmla="*/ 1 w 12"/>
                <a:gd name="T9" fmla="*/ 7 h 30"/>
                <a:gd name="T10" fmla="*/ 2 w 12"/>
                <a:gd name="T11" fmla="*/ 15 h 30"/>
                <a:gd name="T12" fmla="*/ 3 w 12"/>
                <a:gd name="T13" fmla="*/ 23 h 30"/>
                <a:gd name="T14" fmla="*/ 2 w 12"/>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30"/>
                <a:gd name="T26" fmla="*/ 12 w 12"/>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30">
                  <a:moveTo>
                    <a:pt x="2" y="29"/>
                  </a:moveTo>
                  <a:lnTo>
                    <a:pt x="11" y="29"/>
                  </a:lnTo>
                  <a:lnTo>
                    <a:pt x="11" y="0"/>
                  </a:lnTo>
                  <a:lnTo>
                    <a:pt x="0" y="0"/>
                  </a:lnTo>
                  <a:lnTo>
                    <a:pt x="1" y="7"/>
                  </a:lnTo>
                  <a:lnTo>
                    <a:pt x="2" y="15"/>
                  </a:lnTo>
                  <a:lnTo>
                    <a:pt x="3" y="23"/>
                  </a:lnTo>
                  <a:lnTo>
                    <a:pt x="2" y="29"/>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0" name="Freeform 724"/>
            <p:cNvSpPr>
              <a:spLocks/>
            </p:cNvSpPr>
            <p:nvPr/>
          </p:nvSpPr>
          <p:spPr bwMode="auto">
            <a:xfrm>
              <a:off x="930" y="2080"/>
              <a:ext cx="9" cy="30"/>
            </a:xfrm>
            <a:custGeom>
              <a:avLst/>
              <a:gdLst>
                <a:gd name="T0" fmla="*/ 8 w 9"/>
                <a:gd name="T1" fmla="*/ 29 h 30"/>
                <a:gd name="T2" fmla="*/ 0 w 9"/>
                <a:gd name="T3" fmla="*/ 29 h 30"/>
                <a:gd name="T4" fmla="*/ 0 w 9"/>
                <a:gd name="T5" fmla="*/ 0 h 30"/>
                <a:gd name="T6" fmla="*/ 7 w 9"/>
                <a:gd name="T7" fmla="*/ 0 h 30"/>
                <a:gd name="T8" fmla="*/ 7 w 9"/>
                <a:gd name="T9" fmla="*/ 7 h 30"/>
                <a:gd name="T10" fmla="*/ 7 w 9"/>
                <a:gd name="T11" fmla="*/ 15 h 30"/>
                <a:gd name="T12" fmla="*/ 7 w 9"/>
                <a:gd name="T13" fmla="*/ 24 h 30"/>
                <a:gd name="T14" fmla="*/ 8 w 9"/>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30"/>
                <a:gd name="T26" fmla="*/ 9 w 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30">
                  <a:moveTo>
                    <a:pt x="8" y="29"/>
                  </a:moveTo>
                  <a:lnTo>
                    <a:pt x="0" y="29"/>
                  </a:lnTo>
                  <a:lnTo>
                    <a:pt x="0" y="0"/>
                  </a:lnTo>
                  <a:lnTo>
                    <a:pt x="7" y="0"/>
                  </a:lnTo>
                  <a:lnTo>
                    <a:pt x="7" y="7"/>
                  </a:lnTo>
                  <a:lnTo>
                    <a:pt x="7" y="15"/>
                  </a:lnTo>
                  <a:lnTo>
                    <a:pt x="7" y="24"/>
                  </a:lnTo>
                  <a:lnTo>
                    <a:pt x="8" y="29"/>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1" name="Freeform 725"/>
            <p:cNvSpPr>
              <a:spLocks/>
            </p:cNvSpPr>
            <p:nvPr/>
          </p:nvSpPr>
          <p:spPr bwMode="auto">
            <a:xfrm>
              <a:off x="878" y="2112"/>
              <a:ext cx="11" cy="18"/>
            </a:xfrm>
            <a:custGeom>
              <a:avLst/>
              <a:gdLst>
                <a:gd name="T0" fmla="*/ 0 w 11"/>
                <a:gd name="T1" fmla="*/ 0 h 18"/>
                <a:gd name="T2" fmla="*/ 10 w 11"/>
                <a:gd name="T3" fmla="*/ 0 h 18"/>
                <a:gd name="T4" fmla="*/ 10 w 11"/>
                <a:gd name="T5" fmla="*/ 17 h 18"/>
                <a:gd name="T6" fmla="*/ 1 w 11"/>
                <a:gd name="T7" fmla="*/ 17 h 18"/>
                <a:gd name="T8" fmla="*/ 1 w 11"/>
                <a:gd name="T9" fmla="*/ 13 h 18"/>
                <a:gd name="T10" fmla="*/ 1 w 11"/>
                <a:gd name="T11" fmla="*/ 8 h 18"/>
                <a:gd name="T12" fmla="*/ 0 w 11"/>
                <a:gd name="T13" fmla="*/ 4 h 18"/>
                <a:gd name="T14" fmla="*/ 0 w 11"/>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8"/>
                <a:gd name="T26" fmla="*/ 11 w 1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8">
                  <a:moveTo>
                    <a:pt x="0" y="0"/>
                  </a:moveTo>
                  <a:lnTo>
                    <a:pt x="10" y="0"/>
                  </a:lnTo>
                  <a:lnTo>
                    <a:pt x="10" y="17"/>
                  </a:lnTo>
                  <a:lnTo>
                    <a:pt x="1" y="17"/>
                  </a:lnTo>
                  <a:lnTo>
                    <a:pt x="1" y="13"/>
                  </a:lnTo>
                  <a:lnTo>
                    <a:pt x="1" y="8"/>
                  </a:lnTo>
                  <a:lnTo>
                    <a:pt x="0" y="4"/>
                  </a:lnTo>
                  <a:lnTo>
                    <a:pt x="0" y="0"/>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2" name="Freeform 726"/>
            <p:cNvSpPr>
              <a:spLocks/>
            </p:cNvSpPr>
            <p:nvPr/>
          </p:nvSpPr>
          <p:spPr bwMode="auto">
            <a:xfrm>
              <a:off x="856" y="2112"/>
              <a:ext cx="9" cy="18"/>
            </a:xfrm>
            <a:custGeom>
              <a:avLst/>
              <a:gdLst>
                <a:gd name="T0" fmla="*/ 8 w 9"/>
                <a:gd name="T1" fmla="*/ 0 h 18"/>
                <a:gd name="T2" fmla="*/ 0 w 9"/>
                <a:gd name="T3" fmla="*/ 0 h 18"/>
                <a:gd name="T4" fmla="*/ 0 w 9"/>
                <a:gd name="T5" fmla="*/ 17 h 18"/>
                <a:gd name="T6" fmla="*/ 8 w 9"/>
                <a:gd name="T7" fmla="*/ 17 h 18"/>
                <a:gd name="T8" fmla="*/ 8 w 9"/>
                <a:gd name="T9" fmla="*/ 13 h 18"/>
                <a:gd name="T10" fmla="*/ 8 w 9"/>
                <a:gd name="T11" fmla="*/ 7 h 18"/>
                <a:gd name="T12" fmla="*/ 8 w 9"/>
                <a:gd name="T13" fmla="*/ 3 h 18"/>
                <a:gd name="T14" fmla="*/ 8 w 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8"/>
                <a:gd name="T26" fmla="*/ 9 w 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8">
                  <a:moveTo>
                    <a:pt x="8" y="0"/>
                  </a:moveTo>
                  <a:lnTo>
                    <a:pt x="0" y="0"/>
                  </a:lnTo>
                  <a:lnTo>
                    <a:pt x="0" y="17"/>
                  </a:lnTo>
                  <a:lnTo>
                    <a:pt x="8" y="17"/>
                  </a:lnTo>
                  <a:lnTo>
                    <a:pt x="8" y="13"/>
                  </a:lnTo>
                  <a:lnTo>
                    <a:pt x="8" y="7"/>
                  </a:lnTo>
                  <a:lnTo>
                    <a:pt x="8" y="3"/>
                  </a:lnTo>
                  <a:lnTo>
                    <a:pt x="8" y="0"/>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3" name="Freeform 727"/>
            <p:cNvSpPr>
              <a:spLocks/>
            </p:cNvSpPr>
            <p:nvPr/>
          </p:nvSpPr>
          <p:spPr bwMode="auto">
            <a:xfrm>
              <a:off x="879" y="2080"/>
              <a:ext cx="11" cy="29"/>
            </a:xfrm>
            <a:custGeom>
              <a:avLst/>
              <a:gdLst>
                <a:gd name="T0" fmla="*/ 2 w 11"/>
                <a:gd name="T1" fmla="*/ 0 h 29"/>
                <a:gd name="T2" fmla="*/ 10 w 11"/>
                <a:gd name="T3" fmla="*/ 0 h 29"/>
                <a:gd name="T4" fmla="*/ 10 w 11"/>
                <a:gd name="T5" fmla="*/ 28 h 29"/>
                <a:gd name="T6" fmla="*/ 0 w 11"/>
                <a:gd name="T7" fmla="*/ 28 h 29"/>
                <a:gd name="T8" fmla="*/ 0 w 11"/>
                <a:gd name="T9" fmla="*/ 22 h 29"/>
                <a:gd name="T10" fmla="*/ 2 w 11"/>
                <a:gd name="T11" fmla="*/ 14 h 29"/>
                <a:gd name="T12" fmla="*/ 2 w 11"/>
                <a:gd name="T13" fmla="*/ 5 h 29"/>
                <a:gd name="T14" fmla="*/ 2 w 11"/>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9"/>
                <a:gd name="T26" fmla="*/ 11 w 11"/>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9">
                  <a:moveTo>
                    <a:pt x="2" y="0"/>
                  </a:moveTo>
                  <a:lnTo>
                    <a:pt x="10" y="0"/>
                  </a:lnTo>
                  <a:lnTo>
                    <a:pt x="10" y="28"/>
                  </a:lnTo>
                  <a:lnTo>
                    <a:pt x="0" y="28"/>
                  </a:lnTo>
                  <a:lnTo>
                    <a:pt x="0" y="22"/>
                  </a:lnTo>
                  <a:lnTo>
                    <a:pt x="2" y="14"/>
                  </a:lnTo>
                  <a:lnTo>
                    <a:pt x="2" y="5"/>
                  </a:lnTo>
                  <a:lnTo>
                    <a:pt x="2" y="0"/>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4" name="Freeform 728"/>
            <p:cNvSpPr>
              <a:spLocks/>
            </p:cNvSpPr>
            <p:nvPr/>
          </p:nvSpPr>
          <p:spPr bwMode="auto">
            <a:xfrm>
              <a:off x="856" y="2080"/>
              <a:ext cx="9" cy="30"/>
            </a:xfrm>
            <a:custGeom>
              <a:avLst/>
              <a:gdLst>
                <a:gd name="T0" fmla="*/ 8 w 9"/>
                <a:gd name="T1" fmla="*/ 29 h 30"/>
                <a:gd name="T2" fmla="*/ 0 w 9"/>
                <a:gd name="T3" fmla="*/ 29 h 30"/>
                <a:gd name="T4" fmla="*/ 0 w 9"/>
                <a:gd name="T5" fmla="*/ 0 h 30"/>
                <a:gd name="T6" fmla="*/ 6 w 9"/>
                <a:gd name="T7" fmla="*/ 0 h 30"/>
                <a:gd name="T8" fmla="*/ 6 w 9"/>
                <a:gd name="T9" fmla="*/ 6 h 30"/>
                <a:gd name="T10" fmla="*/ 8 w 9"/>
                <a:gd name="T11" fmla="*/ 15 h 30"/>
                <a:gd name="T12" fmla="*/ 8 w 9"/>
                <a:gd name="T13" fmla="*/ 24 h 30"/>
                <a:gd name="T14" fmla="*/ 8 w 9"/>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30"/>
                <a:gd name="T26" fmla="*/ 9 w 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30">
                  <a:moveTo>
                    <a:pt x="8" y="29"/>
                  </a:moveTo>
                  <a:lnTo>
                    <a:pt x="0" y="29"/>
                  </a:lnTo>
                  <a:lnTo>
                    <a:pt x="0" y="0"/>
                  </a:lnTo>
                  <a:lnTo>
                    <a:pt x="6" y="0"/>
                  </a:lnTo>
                  <a:lnTo>
                    <a:pt x="6" y="6"/>
                  </a:lnTo>
                  <a:lnTo>
                    <a:pt x="8" y="15"/>
                  </a:lnTo>
                  <a:lnTo>
                    <a:pt x="8" y="24"/>
                  </a:lnTo>
                  <a:lnTo>
                    <a:pt x="8" y="29"/>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5" name="Freeform 729"/>
            <p:cNvSpPr>
              <a:spLocks/>
            </p:cNvSpPr>
            <p:nvPr/>
          </p:nvSpPr>
          <p:spPr bwMode="auto">
            <a:xfrm>
              <a:off x="932" y="2187"/>
              <a:ext cx="58" cy="33"/>
            </a:xfrm>
            <a:custGeom>
              <a:avLst/>
              <a:gdLst>
                <a:gd name="T0" fmla="*/ 57 w 58"/>
                <a:gd name="T1" fmla="*/ 32 h 33"/>
                <a:gd name="T2" fmla="*/ 0 w 58"/>
                <a:gd name="T3" fmla="*/ 1 h 33"/>
                <a:gd name="T4" fmla="*/ 3 w 58"/>
                <a:gd name="T5" fmla="*/ 0 h 33"/>
                <a:gd name="T6" fmla="*/ 5 w 58"/>
                <a:gd name="T7" fmla="*/ 0 h 33"/>
                <a:gd name="T8" fmla="*/ 5 w 58"/>
                <a:gd name="T9" fmla="*/ 2 h 33"/>
                <a:gd name="T10" fmla="*/ 7 w 58"/>
                <a:gd name="T11" fmla="*/ 2 h 33"/>
                <a:gd name="T12" fmla="*/ 9 w 58"/>
                <a:gd name="T13" fmla="*/ 1 h 33"/>
                <a:gd name="T14" fmla="*/ 10 w 58"/>
                <a:gd name="T15" fmla="*/ 0 h 33"/>
                <a:gd name="T16" fmla="*/ 12 w 58"/>
                <a:gd name="T17" fmla="*/ 0 h 33"/>
                <a:gd name="T18" fmla="*/ 12 w 58"/>
                <a:gd name="T19" fmla="*/ 2 h 33"/>
                <a:gd name="T20" fmla="*/ 14 w 58"/>
                <a:gd name="T21" fmla="*/ 1 h 33"/>
                <a:gd name="T22" fmla="*/ 16 w 58"/>
                <a:gd name="T23" fmla="*/ 1 h 33"/>
                <a:gd name="T24" fmla="*/ 17 w 58"/>
                <a:gd name="T25" fmla="*/ 2 h 33"/>
                <a:gd name="T26" fmla="*/ 18 w 58"/>
                <a:gd name="T27" fmla="*/ 0 h 33"/>
                <a:gd name="T28" fmla="*/ 20 w 58"/>
                <a:gd name="T29" fmla="*/ 0 h 33"/>
                <a:gd name="T30" fmla="*/ 20 w 58"/>
                <a:gd name="T31" fmla="*/ 2 h 33"/>
                <a:gd name="T32" fmla="*/ 22 w 58"/>
                <a:gd name="T33" fmla="*/ 2 h 33"/>
                <a:gd name="T34" fmla="*/ 23 w 58"/>
                <a:gd name="T35" fmla="*/ 0 h 33"/>
                <a:gd name="T36" fmla="*/ 24 w 58"/>
                <a:gd name="T37" fmla="*/ 1 h 33"/>
                <a:gd name="T38" fmla="*/ 25 w 58"/>
                <a:gd name="T39" fmla="*/ 2 h 33"/>
                <a:gd name="T40" fmla="*/ 27 w 58"/>
                <a:gd name="T41" fmla="*/ 2 h 33"/>
                <a:gd name="T42" fmla="*/ 28 w 58"/>
                <a:gd name="T43" fmla="*/ 1 h 33"/>
                <a:gd name="T44" fmla="*/ 29 w 58"/>
                <a:gd name="T45" fmla="*/ 0 h 33"/>
                <a:gd name="T46" fmla="*/ 31 w 58"/>
                <a:gd name="T47" fmla="*/ 0 h 33"/>
                <a:gd name="T48" fmla="*/ 31 w 58"/>
                <a:gd name="T49" fmla="*/ 2 h 33"/>
                <a:gd name="T50" fmla="*/ 33 w 58"/>
                <a:gd name="T51" fmla="*/ 2 h 33"/>
                <a:gd name="T52" fmla="*/ 34 w 58"/>
                <a:gd name="T53" fmla="*/ 2 h 33"/>
                <a:gd name="T54" fmla="*/ 34 w 58"/>
                <a:gd name="T55" fmla="*/ 0 h 33"/>
                <a:gd name="T56" fmla="*/ 36 w 58"/>
                <a:gd name="T57" fmla="*/ 1 h 33"/>
                <a:gd name="T58" fmla="*/ 38 w 58"/>
                <a:gd name="T59" fmla="*/ 2 h 33"/>
                <a:gd name="T60" fmla="*/ 41 w 58"/>
                <a:gd name="T61" fmla="*/ 3 h 33"/>
                <a:gd name="T62" fmla="*/ 45 w 58"/>
                <a:gd name="T63" fmla="*/ 3 h 33"/>
                <a:gd name="T64" fmla="*/ 51 w 58"/>
                <a:gd name="T65" fmla="*/ 2 h 33"/>
                <a:gd name="T66" fmla="*/ 54 w 58"/>
                <a:gd name="T67" fmla="*/ 2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8"/>
                <a:gd name="T103" fmla="*/ 0 h 33"/>
                <a:gd name="T104" fmla="*/ 58 w 58"/>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8" h="33">
                  <a:moveTo>
                    <a:pt x="57" y="2"/>
                  </a:moveTo>
                  <a:lnTo>
                    <a:pt x="57" y="32"/>
                  </a:lnTo>
                  <a:lnTo>
                    <a:pt x="0" y="32"/>
                  </a:lnTo>
                  <a:lnTo>
                    <a:pt x="0" y="1"/>
                  </a:lnTo>
                  <a:lnTo>
                    <a:pt x="2" y="0"/>
                  </a:lnTo>
                  <a:lnTo>
                    <a:pt x="3" y="0"/>
                  </a:lnTo>
                  <a:lnTo>
                    <a:pt x="4" y="0"/>
                  </a:lnTo>
                  <a:lnTo>
                    <a:pt x="5" y="0"/>
                  </a:lnTo>
                  <a:lnTo>
                    <a:pt x="5" y="1"/>
                  </a:lnTo>
                  <a:lnTo>
                    <a:pt x="5" y="2"/>
                  </a:lnTo>
                  <a:lnTo>
                    <a:pt x="6" y="2"/>
                  </a:lnTo>
                  <a:lnTo>
                    <a:pt x="7" y="2"/>
                  </a:lnTo>
                  <a:lnTo>
                    <a:pt x="8" y="2"/>
                  </a:lnTo>
                  <a:lnTo>
                    <a:pt x="9" y="1"/>
                  </a:lnTo>
                  <a:lnTo>
                    <a:pt x="9" y="0"/>
                  </a:lnTo>
                  <a:lnTo>
                    <a:pt x="10" y="0"/>
                  </a:lnTo>
                  <a:lnTo>
                    <a:pt x="11" y="0"/>
                  </a:lnTo>
                  <a:lnTo>
                    <a:pt x="12" y="0"/>
                  </a:lnTo>
                  <a:lnTo>
                    <a:pt x="12" y="1"/>
                  </a:lnTo>
                  <a:lnTo>
                    <a:pt x="12" y="2"/>
                  </a:lnTo>
                  <a:lnTo>
                    <a:pt x="14" y="2"/>
                  </a:lnTo>
                  <a:lnTo>
                    <a:pt x="14" y="1"/>
                  </a:lnTo>
                  <a:lnTo>
                    <a:pt x="14" y="0"/>
                  </a:lnTo>
                  <a:lnTo>
                    <a:pt x="16" y="1"/>
                  </a:lnTo>
                  <a:lnTo>
                    <a:pt x="16" y="2"/>
                  </a:lnTo>
                  <a:lnTo>
                    <a:pt x="17" y="2"/>
                  </a:lnTo>
                  <a:lnTo>
                    <a:pt x="18" y="1"/>
                  </a:lnTo>
                  <a:lnTo>
                    <a:pt x="18" y="0"/>
                  </a:lnTo>
                  <a:lnTo>
                    <a:pt x="19" y="0"/>
                  </a:lnTo>
                  <a:lnTo>
                    <a:pt x="20" y="0"/>
                  </a:lnTo>
                  <a:lnTo>
                    <a:pt x="20" y="1"/>
                  </a:lnTo>
                  <a:lnTo>
                    <a:pt x="20" y="2"/>
                  </a:lnTo>
                  <a:lnTo>
                    <a:pt x="21" y="2"/>
                  </a:lnTo>
                  <a:lnTo>
                    <a:pt x="22" y="2"/>
                  </a:lnTo>
                  <a:lnTo>
                    <a:pt x="23" y="1"/>
                  </a:lnTo>
                  <a:lnTo>
                    <a:pt x="23" y="0"/>
                  </a:lnTo>
                  <a:lnTo>
                    <a:pt x="24" y="0"/>
                  </a:lnTo>
                  <a:lnTo>
                    <a:pt x="24" y="1"/>
                  </a:lnTo>
                  <a:lnTo>
                    <a:pt x="24" y="2"/>
                  </a:lnTo>
                  <a:lnTo>
                    <a:pt x="25" y="2"/>
                  </a:lnTo>
                  <a:lnTo>
                    <a:pt x="26" y="2"/>
                  </a:lnTo>
                  <a:lnTo>
                    <a:pt x="27" y="2"/>
                  </a:lnTo>
                  <a:lnTo>
                    <a:pt x="28" y="2"/>
                  </a:lnTo>
                  <a:lnTo>
                    <a:pt x="28" y="1"/>
                  </a:lnTo>
                  <a:lnTo>
                    <a:pt x="28" y="0"/>
                  </a:lnTo>
                  <a:lnTo>
                    <a:pt x="29" y="0"/>
                  </a:lnTo>
                  <a:lnTo>
                    <a:pt x="30" y="0"/>
                  </a:lnTo>
                  <a:lnTo>
                    <a:pt x="31" y="0"/>
                  </a:lnTo>
                  <a:lnTo>
                    <a:pt x="31" y="1"/>
                  </a:lnTo>
                  <a:lnTo>
                    <a:pt x="31" y="2"/>
                  </a:lnTo>
                  <a:lnTo>
                    <a:pt x="32" y="2"/>
                  </a:lnTo>
                  <a:lnTo>
                    <a:pt x="33" y="2"/>
                  </a:lnTo>
                  <a:lnTo>
                    <a:pt x="34" y="3"/>
                  </a:lnTo>
                  <a:lnTo>
                    <a:pt x="34" y="2"/>
                  </a:lnTo>
                  <a:lnTo>
                    <a:pt x="34" y="1"/>
                  </a:lnTo>
                  <a:lnTo>
                    <a:pt x="34" y="0"/>
                  </a:lnTo>
                  <a:lnTo>
                    <a:pt x="36" y="0"/>
                  </a:lnTo>
                  <a:lnTo>
                    <a:pt x="36" y="1"/>
                  </a:lnTo>
                  <a:lnTo>
                    <a:pt x="37" y="1"/>
                  </a:lnTo>
                  <a:lnTo>
                    <a:pt x="38" y="2"/>
                  </a:lnTo>
                  <a:lnTo>
                    <a:pt x="39" y="2"/>
                  </a:lnTo>
                  <a:lnTo>
                    <a:pt x="41" y="3"/>
                  </a:lnTo>
                  <a:lnTo>
                    <a:pt x="43" y="3"/>
                  </a:lnTo>
                  <a:lnTo>
                    <a:pt x="45" y="3"/>
                  </a:lnTo>
                  <a:lnTo>
                    <a:pt x="48" y="2"/>
                  </a:lnTo>
                  <a:lnTo>
                    <a:pt x="51" y="2"/>
                  </a:lnTo>
                  <a:lnTo>
                    <a:pt x="53" y="2"/>
                  </a:lnTo>
                  <a:lnTo>
                    <a:pt x="54" y="2"/>
                  </a:lnTo>
                  <a:lnTo>
                    <a:pt x="57" y="2"/>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6" name="Freeform 730"/>
            <p:cNvSpPr>
              <a:spLocks/>
            </p:cNvSpPr>
            <p:nvPr/>
          </p:nvSpPr>
          <p:spPr bwMode="auto">
            <a:xfrm>
              <a:off x="932" y="2158"/>
              <a:ext cx="58" cy="17"/>
            </a:xfrm>
            <a:custGeom>
              <a:avLst/>
              <a:gdLst>
                <a:gd name="T0" fmla="*/ 57 w 58"/>
                <a:gd name="T1" fmla="*/ 0 h 17"/>
                <a:gd name="T2" fmla="*/ 0 w 58"/>
                <a:gd name="T3" fmla="*/ 15 h 17"/>
                <a:gd name="T4" fmla="*/ 5 w 58"/>
                <a:gd name="T5" fmla="*/ 15 h 17"/>
                <a:gd name="T6" fmla="*/ 7 w 58"/>
                <a:gd name="T7" fmla="*/ 15 h 17"/>
                <a:gd name="T8" fmla="*/ 10 w 58"/>
                <a:gd name="T9" fmla="*/ 16 h 17"/>
                <a:gd name="T10" fmla="*/ 12 w 58"/>
                <a:gd name="T11" fmla="*/ 16 h 17"/>
                <a:gd name="T12" fmla="*/ 12 w 58"/>
                <a:gd name="T13" fmla="*/ 13 h 17"/>
                <a:gd name="T14" fmla="*/ 12 w 58"/>
                <a:gd name="T15" fmla="*/ 10 h 17"/>
                <a:gd name="T16" fmla="*/ 13 w 58"/>
                <a:gd name="T17" fmla="*/ 10 h 17"/>
                <a:gd name="T18" fmla="*/ 14 w 58"/>
                <a:gd name="T19" fmla="*/ 12 h 17"/>
                <a:gd name="T20" fmla="*/ 14 w 58"/>
                <a:gd name="T21" fmla="*/ 14 h 17"/>
                <a:gd name="T22" fmla="*/ 16 w 58"/>
                <a:gd name="T23" fmla="*/ 15 h 17"/>
                <a:gd name="T24" fmla="*/ 17 w 58"/>
                <a:gd name="T25" fmla="*/ 12 h 17"/>
                <a:gd name="T26" fmla="*/ 18 w 58"/>
                <a:gd name="T27" fmla="*/ 9 h 17"/>
                <a:gd name="T28" fmla="*/ 20 w 58"/>
                <a:gd name="T29" fmla="*/ 8 h 17"/>
                <a:gd name="T30" fmla="*/ 18 w 58"/>
                <a:gd name="T31" fmla="*/ 11 h 17"/>
                <a:gd name="T32" fmla="*/ 17 w 58"/>
                <a:gd name="T33" fmla="*/ 13 h 17"/>
                <a:gd name="T34" fmla="*/ 18 w 58"/>
                <a:gd name="T35" fmla="*/ 14 h 17"/>
                <a:gd name="T36" fmla="*/ 19 w 58"/>
                <a:gd name="T37" fmla="*/ 15 h 17"/>
                <a:gd name="T38" fmla="*/ 21 w 58"/>
                <a:gd name="T39" fmla="*/ 15 h 17"/>
                <a:gd name="T40" fmla="*/ 24 w 58"/>
                <a:gd name="T41" fmla="*/ 14 h 17"/>
                <a:gd name="T42" fmla="*/ 25 w 58"/>
                <a:gd name="T43" fmla="*/ 13 h 17"/>
                <a:gd name="T44" fmla="*/ 25 w 58"/>
                <a:gd name="T45" fmla="*/ 11 h 17"/>
                <a:gd name="T46" fmla="*/ 24 w 58"/>
                <a:gd name="T47" fmla="*/ 9 h 17"/>
                <a:gd name="T48" fmla="*/ 24 w 58"/>
                <a:gd name="T49" fmla="*/ 7 h 17"/>
                <a:gd name="T50" fmla="*/ 25 w 58"/>
                <a:gd name="T51" fmla="*/ 8 h 17"/>
                <a:gd name="T52" fmla="*/ 25 w 58"/>
                <a:gd name="T53" fmla="*/ 11 h 17"/>
                <a:gd name="T54" fmla="*/ 25 w 58"/>
                <a:gd name="T55" fmla="*/ 13 h 17"/>
                <a:gd name="T56" fmla="*/ 27 w 58"/>
                <a:gd name="T57" fmla="*/ 14 h 17"/>
                <a:gd name="T58" fmla="*/ 29 w 58"/>
                <a:gd name="T59" fmla="*/ 15 h 17"/>
                <a:gd name="T60" fmla="*/ 31 w 58"/>
                <a:gd name="T61" fmla="*/ 14 h 17"/>
                <a:gd name="T62" fmla="*/ 34 w 58"/>
                <a:gd name="T63" fmla="*/ 14 h 17"/>
                <a:gd name="T64" fmla="*/ 34 w 58"/>
                <a:gd name="T65" fmla="*/ 12 h 17"/>
                <a:gd name="T66" fmla="*/ 34 w 58"/>
                <a:gd name="T67" fmla="*/ 10 h 17"/>
                <a:gd name="T68" fmla="*/ 34 w 58"/>
                <a:gd name="T69" fmla="*/ 9 h 17"/>
                <a:gd name="T70" fmla="*/ 35 w 58"/>
                <a:gd name="T71" fmla="*/ 12 h 17"/>
                <a:gd name="T72" fmla="*/ 35 w 58"/>
                <a:gd name="T73" fmla="*/ 14 h 17"/>
                <a:gd name="T74" fmla="*/ 37 w 58"/>
                <a:gd name="T75" fmla="*/ 15 h 17"/>
                <a:gd name="T76" fmla="*/ 39 w 58"/>
                <a:gd name="T77" fmla="*/ 14 h 17"/>
                <a:gd name="T78" fmla="*/ 39 w 58"/>
                <a:gd name="T79" fmla="*/ 11 h 17"/>
                <a:gd name="T80" fmla="*/ 39 w 58"/>
                <a:gd name="T81" fmla="*/ 9 h 17"/>
                <a:gd name="T82" fmla="*/ 40 w 58"/>
                <a:gd name="T83" fmla="*/ 7 h 17"/>
                <a:gd name="T84" fmla="*/ 40 w 58"/>
                <a:gd name="T85" fmla="*/ 9 h 17"/>
                <a:gd name="T86" fmla="*/ 40 w 58"/>
                <a:gd name="T87" fmla="*/ 13 h 17"/>
                <a:gd name="T88" fmla="*/ 42 w 58"/>
                <a:gd name="T89" fmla="*/ 16 h 17"/>
                <a:gd name="T90" fmla="*/ 44 w 58"/>
                <a:gd name="T91" fmla="*/ 15 h 17"/>
                <a:gd name="T92" fmla="*/ 48 w 58"/>
                <a:gd name="T93" fmla="*/ 15 h 17"/>
                <a:gd name="T94" fmla="*/ 54 w 58"/>
                <a:gd name="T95" fmla="*/ 13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
                <a:gd name="T145" fmla="*/ 0 h 17"/>
                <a:gd name="T146" fmla="*/ 58 w 58"/>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 h="17">
                  <a:moveTo>
                    <a:pt x="57" y="13"/>
                  </a:moveTo>
                  <a:lnTo>
                    <a:pt x="57" y="0"/>
                  </a:lnTo>
                  <a:lnTo>
                    <a:pt x="0" y="0"/>
                  </a:lnTo>
                  <a:lnTo>
                    <a:pt x="0" y="15"/>
                  </a:lnTo>
                  <a:lnTo>
                    <a:pt x="3" y="15"/>
                  </a:lnTo>
                  <a:lnTo>
                    <a:pt x="5" y="15"/>
                  </a:lnTo>
                  <a:lnTo>
                    <a:pt x="6" y="15"/>
                  </a:lnTo>
                  <a:lnTo>
                    <a:pt x="7" y="15"/>
                  </a:lnTo>
                  <a:lnTo>
                    <a:pt x="9" y="16"/>
                  </a:lnTo>
                  <a:lnTo>
                    <a:pt x="10" y="16"/>
                  </a:lnTo>
                  <a:lnTo>
                    <a:pt x="11" y="16"/>
                  </a:lnTo>
                  <a:lnTo>
                    <a:pt x="12" y="16"/>
                  </a:lnTo>
                  <a:lnTo>
                    <a:pt x="12" y="15"/>
                  </a:lnTo>
                  <a:lnTo>
                    <a:pt x="12" y="13"/>
                  </a:lnTo>
                  <a:lnTo>
                    <a:pt x="12" y="12"/>
                  </a:lnTo>
                  <a:lnTo>
                    <a:pt x="12" y="10"/>
                  </a:lnTo>
                  <a:lnTo>
                    <a:pt x="12" y="9"/>
                  </a:lnTo>
                  <a:lnTo>
                    <a:pt x="13" y="10"/>
                  </a:lnTo>
                  <a:lnTo>
                    <a:pt x="14" y="11"/>
                  </a:lnTo>
                  <a:lnTo>
                    <a:pt x="14" y="12"/>
                  </a:lnTo>
                  <a:lnTo>
                    <a:pt x="14" y="13"/>
                  </a:lnTo>
                  <a:lnTo>
                    <a:pt x="14" y="14"/>
                  </a:lnTo>
                  <a:lnTo>
                    <a:pt x="14" y="15"/>
                  </a:lnTo>
                  <a:lnTo>
                    <a:pt x="16" y="15"/>
                  </a:lnTo>
                  <a:lnTo>
                    <a:pt x="17" y="13"/>
                  </a:lnTo>
                  <a:lnTo>
                    <a:pt x="17" y="12"/>
                  </a:lnTo>
                  <a:lnTo>
                    <a:pt x="17" y="10"/>
                  </a:lnTo>
                  <a:lnTo>
                    <a:pt x="18" y="9"/>
                  </a:lnTo>
                  <a:lnTo>
                    <a:pt x="19" y="8"/>
                  </a:lnTo>
                  <a:lnTo>
                    <a:pt x="20" y="8"/>
                  </a:lnTo>
                  <a:lnTo>
                    <a:pt x="19" y="9"/>
                  </a:lnTo>
                  <a:lnTo>
                    <a:pt x="18" y="11"/>
                  </a:lnTo>
                  <a:lnTo>
                    <a:pt x="18" y="12"/>
                  </a:lnTo>
                  <a:lnTo>
                    <a:pt x="17" y="13"/>
                  </a:lnTo>
                  <a:lnTo>
                    <a:pt x="18" y="13"/>
                  </a:lnTo>
                  <a:lnTo>
                    <a:pt x="18" y="14"/>
                  </a:lnTo>
                  <a:lnTo>
                    <a:pt x="19" y="14"/>
                  </a:lnTo>
                  <a:lnTo>
                    <a:pt x="19" y="15"/>
                  </a:lnTo>
                  <a:lnTo>
                    <a:pt x="20" y="15"/>
                  </a:lnTo>
                  <a:lnTo>
                    <a:pt x="21" y="15"/>
                  </a:lnTo>
                  <a:lnTo>
                    <a:pt x="23" y="15"/>
                  </a:lnTo>
                  <a:lnTo>
                    <a:pt x="24" y="14"/>
                  </a:lnTo>
                  <a:lnTo>
                    <a:pt x="24" y="13"/>
                  </a:lnTo>
                  <a:lnTo>
                    <a:pt x="25" y="13"/>
                  </a:lnTo>
                  <a:lnTo>
                    <a:pt x="25" y="12"/>
                  </a:lnTo>
                  <a:lnTo>
                    <a:pt x="25" y="11"/>
                  </a:lnTo>
                  <a:lnTo>
                    <a:pt x="25" y="10"/>
                  </a:lnTo>
                  <a:lnTo>
                    <a:pt x="24" y="9"/>
                  </a:lnTo>
                  <a:lnTo>
                    <a:pt x="24" y="8"/>
                  </a:lnTo>
                  <a:lnTo>
                    <a:pt x="24" y="7"/>
                  </a:lnTo>
                  <a:lnTo>
                    <a:pt x="25" y="7"/>
                  </a:lnTo>
                  <a:lnTo>
                    <a:pt x="25" y="8"/>
                  </a:lnTo>
                  <a:lnTo>
                    <a:pt x="25" y="9"/>
                  </a:lnTo>
                  <a:lnTo>
                    <a:pt x="25" y="11"/>
                  </a:lnTo>
                  <a:lnTo>
                    <a:pt x="25" y="12"/>
                  </a:lnTo>
                  <a:lnTo>
                    <a:pt x="25" y="13"/>
                  </a:lnTo>
                  <a:lnTo>
                    <a:pt x="26" y="14"/>
                  </a:lnTo>
                  <a:lnTo>
                    <a:pt x="27" y="14"/>
                  </a:lnTo>
                  <a:lnTo>
                    <a:pt x="28" y="15"/>
                  </a:lnTo>
                  <a:lnTo>
                    <a:pt x="29" y="15"/>
                  </a:lnTo>
                  <a:lnTo>
                    <a:pt x="30" y="15"/>
                  </a:lnTo>
                  <a:lnTo>
                    <a:pt x="31" y="14"/>
                  </a:lnTo>
                  <a:lnTo>
                    <a:pt x="32" y="14"/>
                  </a:lnTo>
                  <a:lnTo>
                    <a:pt x="34" y="14"/>
                  </a:lnTo>
                  <a:lnTo>
                    <a:pt x="34" y="13"/>
                  </a:lnTo>
                  <a:lnTo>
                    <a:pt x="34" y="12"/>
                  </a:lnTo>
                  <a:lnTo>
                    <a:pt x="34" y="11"/>
                  </a:lnTo>
                  <a:lnTo>
                    <a:pt x="34" y="10"/>
                  </a:lnTo>
                  <a:lnTo>
                    <a:pt x="34" y="8"/>
                  </a:lnTo>
                  <a:lnTo>
                    <a:pt x="34" y="9"/>
                  </a:lnTo>
                  <a:lnTo>
                    <a:pt x="34" y="10"/>
                  </a:lnTo>
                  <a:lnTo>
                    <a:pt x="35" y="12"/>
                  </a:lnTo>
                  <a:lnTo>
                    <a:pt x="35" y="13"/>
                  </a:lnTo>
                  <a:lnTo>
                    <a:pt x="35" y="14"/>
                  </a:lnTo>
                  <a:lnTo>
                    <a:pt x="36" y="15"/>
                  </a:lnTo>
                  <a:lnTo>
                    <a:pt x="37" y="15"/>
                  </a:lnTo>
                  <a:lnTo>
                    <a:pt x="38" y="14"/>
                  </a:lnTo>
                  <a:lnTo>
                    <a:pt x="39" y="14"/>
                  </a:lnTo>
                  <a:lnTo>
                    <a:pt x="39" y="13"/>
                  </a:lnTo>
                  <a:lnTo>
                    <a:pt x="39" y="11"/>
                  </a:lnTo>
                  <a:lnTo>
                    <a:pt x="39" y="10"/>
                  </a:lnTo>
                  <a:lnTo>
                    <a:pt x="39" y="9"/>
                  </a:lnTo>
                  <a:lnTo>
                    <a:pt x="39" y="8"/>
                  </a:lnTo>
                  <a:lnTo>
                    <a:pt x="40" y="7"/>
                  </a:lnTo>
                  <a:lnTo>
                    <a:pt x="41" y="7"/>
                  </a:lnTo>
                  <a:lnTo>
                    <a:pt x="40" y="9"/>
                  </a:lnTo>
                  <a:lnTo>
                    <a:pt x="40" y="11"/>
                  </a:lnTo>
                  <a:lnTo>
                    <a:pt x="40" y="13"/>
                  </a:lnTo>
                  <a:lnTo>
                    <a:pt x="41" y="15"/>
                  </a:lnTo>
                  <a:lnTo>
                    <a:pt x="42" y="16"/>
                  </a:lnTo>
                  <a:lnTo>
                    <a:pt x="43" y="16"/>
                  </a:lnTo>
                  <a:lnTo>
                    <a:pt x="44" y="15"/>
                  </a:lnTo>
                  <a:lnTo>
                    <a:pt x="45" y="15"/>
                  </a:lnTo>
                  <a:lnTo>
                    <a:pt x="48" y="15"/>
                  </a:lnTo>
                  <a:lnTo>
                    <a:pt x="51" y="13"/>
                  </a:lnTo>
                  <a:lnTo>
                    <a:pt x="54" y="13"/>
                  </a:lnTo>
                  <a:lnTo>
                    <a:pt x="57" y="13"/>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7" name="Freeform 731"/>
            <p:cNvSpPr>
              <a:spLocks/>
            </p:cNvSpPr>
            <p:nvPr/>
          </p:nvSpPr>
          <p:spPr bwMode="auto">
            <a:xfrm>
              <a:off x="697" y="2113"/>
              <a:ext cx="7" cy="18"/>
            </a:xfrm>
            <a:custGeom>
              <a:avLst/>
              <a:gdLst>
                <a:gd name="T0" fmla="*/ 0 w 7"/>
                <a:gd name="T1" fmla="*/ 0 h 18"/>
                <a:gd name="T2" fmla="*/ 6 w 7"/>
                <a:gd name="T3" fmla="*/ 0 h 18"/>
                <a:gd name="T4" fmla="*/ 6 w 7"/>
                <a:gd name="T5" fmla="*/ 17 h 18"/>
                <a:gd name="T6" fmla="*/ 1 w 7"/>
                <a:gd name="T7" fmla="*/ 17 h 18"/>
                <a:gd name="T8" fmla="*/ 1 w 7"/>
                <a:gd name="T9" fmla="*/ 13 h 18"/>
                <a:gd name="T10" fmla="*/ 0 w 7"/>
                <a:gd name="T11" fmla="*/ 8 h 18"/>
                <a:gd name="T12" fmla="*/ 0 w 7"/>
                <a:gd name="T13" fmla="*/ 4 h 18"/>
                <a:gd name="T14" fmla="*/ 0 w 7"/>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8"/>
                <a:gd name="T26" fmla="*/ 7 w 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8">
                  <a:moveTo>
                    <a:pt x="0" y="0"/>
                  </a:moveTo>
                  <a:lnTo>
                    <a:pt x="6" y="0"/>
                  </a:lnTo>
                  <a:lnTo>
                    <a:pt x="6" y="17"/>
                  </a:lnTo>
                  <a:lnTo>
                    <a:pt x="1" y="17"/>
                  </a:lnTo>
                  <a:lnTo>
                    <a:pt x="1" y="13"/>
                  </a:lnTo>
                  <a:lnTo>
                    <a:pt x="0" y="8"/>
                  </a:lnTo>
                  <a:lnTo>
                    <a:pt x="0" y="4"/>
                  </a:lnTo>
                  <a:lnTo>
                    <a:pt x="0" y="0"/>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8" name="Freeform 732"/>
            <p:cNvSpPr>
              <a:spLocks/>
            </p:cNvSpPr>
            <p:nvPr/>
          </p:nvSpPr>
          <p:spPr bwMode="auto">
            <a:xfrm>
              <a:off x="672" y="2113"/>
              <a:ext cx="7" cy="18"/>
            </a:xfrm>
            <a:custGeom>
              <a:avLst/>
              <a:gdLst>
                <a:gd name="T0" fmla="*/ 6 w 7"/>
                <a:gd name="T1" fmla="*/ 17 h 18"/>
                <a:gd name="T2" fmla="*/ 0 w 7"/>
                <a:gd name="T3" fmla="*/ 17 h 18"/>
                <a:gd name="T4" fmla="*/ 0 w 7"/>
                <a:gd name="T5" fmla="*/ 0 h 18"/>
                <a:gd name="T6" fmla="*/ 6 w 7"/>
                <a:gd name="T7" fmla="*/ 0 h 18"/>
                <a:gd name="T8" fmla="*/ 6 w 7"/>
                <a:gd name="T9" fmla="*/ 4 h 18"/>
                <a:gd name="T10" fmla="*/ 6 w 7"/>
                <a:gd name="T11" fmla="*/ 9 h 18"/>
                <a:gd name="T12" fmla="*/ 6 w 7"/>
                <a:gd name="T13" fmla="*/ 13 h 18"/>
                <a:gd name="T14" fmla="*/ 6 w 7"/>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8"/>
                <a:gd name="T26" fmla="*/ 7 w 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8">
                  <a:moveTo>
                    <a:pt x="6" y="17"/>
                  </a:moveTo>
                  <a:lnTo>
                    <a:pt x="0" y="17"/>
                  </a:lnTo>
                  <a:lnTo>
                    <a:pt x="0" y="0"/>
                  </a:lnTo>
                  <a:lnTo>
                    <a:pt x="6" y="0"/>
                  </a:lnTo>
                  <a:lnTo>
                    <a:pt x="6" y="4"/>
                  </a:lnTo>
                  <a:lnTo>
                    <a:pt x="6" y="9"/>
                  </a:lnTo>
                  <a:lnTo>
                    <a:pt x="6" y="13"/>
                  </a:lnTo>
                  <a:lnTo>
                    <a:pt x="6" y="17"/>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09" name="Freeform 733"/>
            <p:cNvSpPr>
              <a:spLocks/>
            </p:cNvSpPr>
            <p:nvPr/>
          </p:nvSpPr>
          <p:spPr bwMode="auto">
            <a:xfrm>
              <a:off x="695" y="2080"/>
              <a:ext cx="8" cy="30"/>
            </a:xfrm>
            <a:custGeom>
              <a:avLst/>
              <a:gdLst>
                <a:gd name="T0" fmla="*/ 0 w 8"/>
                <a:gd name="T1" fmla="*/ 0 h 30"/>
                <a:gd name="T2" fmla="*/ 7 w 8"/>
                <a:gd name="T3" fmla="*/ 0 h 30"/>
                <a:gd name="T4" fmla="*/ 7 w 8"/>
                <a:gd name="T5" fmla="*/ 29 h 30"/>
                <a:gd name="T6" fmla="*/ 1 w 8"/>
                <a:gd name="T7" fmla="*/ 29 h 30"/>
                <a:gd name="T8" fmla="*/ 1 w 8"/>
                <a:gd name="T9" fmla="*/ 24 h 30"/>
                <a:gd name="T10" fmla="*/ 0 w 8"/>
                <a:gd name="T11" fmla="*/ 15 h 30"/>
                <a:gd name="T12" fmla="*/ 0 w 8"/>
                <a:gd name="T13" fmla="*/ 7 h 30"/>
                <a:gd name="T14" fmla="*/ 0 w 8"/>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30"/>
                <a:gd name="T26" fmla="*/ 8 w 8"/>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30">
                  <a:moveTo>
                    <a:pt x="0" y="0"/>
                  </a:moveTo>
                  <a:lnTo>
                    <a:pt x="7" y="0"/>
                  </a:lnTo>
                  <a:lnTo>
                    <a:pt x="7" y="29"/>
                  </a:lnTo>
                  <a:lnTo>
                    <a:pt x="1" y="29"/>
                  </a:lnTo>
                  <a:lnTo>
                    <a:pt x="1" y="24"/>
                  </a:lnTo>
                  <a:lnTo>
                    <a:pt x="0" y="15"/>
                  </a:lnTo>
                  <a:lnTo>
                    <a:pt x="0" y="7"/>
                  </a:lnTo>
                  <a:lnTo>
                    <a:pt x="0" y="0"/>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0" name="Freeform 734"/>
            <p:cNvSpPr>
              <a:spLocks/>
            </p:cNvSpPr>
            <p:nvPr/>
          </p:nvSpPr>
          <p:spPr bwMode="auto">
            <a:xfrm>
              <a:off x="672" y="2080"/>
              <a:ext cx="8" cy="30"/>
            </a:xfrm>
            <a:custGeom>
              <a:avLst/>
              <a:gdLst>
                <a:gd name="T0" fmla="*/ 7 w 8"/>
                <a:gd name="T1" fmla="*/ 29 h 30"/>
                <a:gd name="T2" fmla="*/ 0 w 8"/>
                <a:gd name="T3" fmla="*/ 29 h 30"/>
                <a:gd name="T4" fmla="*/ 0 w 8"/>
                <a:gd name="T5" fmla="*/ 0 h 30"/>
                <a:gd name="T6" fmla="*/ 5 w 8"/>
                <a:gd name="T7" fmla="*/ 0 h 30"/>
                <a:gd name="T8" fmla="*/ 5 w 8"/>
                <a:gd name="T9" fmla="*/ 8 h 30"/>
                <a:gd name="T10" fmla="*/ 6 w 8"/>
                <a:gd name="T11" fmla="*/ 16 h 30"/>
                <a:gd name="T12" fmla="*/ 6 w 8"/>
                <a:gd name="T13" fmla="*/ 25 h 30"/>
                <a:gd name="T14" fmla="*/ 7 w 8"/>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30"/>
                <a:gd name="T26" fmla="*/ 8 w 8"/>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30">
                  <a:moveTo>
                    <a:pt x="7" y="29"/>
                  </a:moveTo>
                  <a:lnTo>
                    <a:pt x="0" y="29"/>
                  </a:lnTo>
                  <a:lnTo>
                    <a:pt x="0" y="0"/>
                  </a:lnTo>
                  <a:lnTo>
                    <a:pt x="5" y="0"/>
                  </a:lnTo>
                  <a:lnTo>
                    <a:pt x="5" y="8"/>
                  </a:lnTo>
                  <a:lnTo>
                    <a:pt x="6" y="16"/>
                  </a:lnTo>
                  <a:lnTo>
                    <a:pt x="6" y="25"/>
                  </a:lnTo>
                  <a:lnTo>
                    <a:pt x="7" y="29"/>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1" name="Freeform 735"/>
            <p:cNvSpPr>
              <a:spLocks/>
            </p:cNvSpPr>
            <p:nvPr/>
          </p:nvSpPr>
          <p:spPr bwMode="auto">
            <a:xfrm>
              <a:off x="770" y="2112"/>
              <a:ext cx="9" cy="19"/>
            </a:xfrm>
            <a:custGeom>
              <a:avLst/>
              <a:gdLst>
                <a:gd name="T0" fmla="*/ 3 w 9"/>
                <a:gd name="T1" fmla="*/ 18 h 19"/>
                <a:gd name="T2" fmla="*/ 8 w 9"/>
                <a:gd name="T3" fmla="*/ 18 h 19"/>
                <a:gd name="T4" fmla="*/ 8 w 9"/>
                <a:gd name="T5" fmla="*/ 0 h 19"/>
                <a:gd name="T6" fmla="*/ 0 w 9"/>
                <a:gd name="T7" fmla="*/ 0 h 19"/>
                <a:gd name="T8" fmla="*/ 0 w 9"/>
                <a:gd name="T9" fmla="*/ 4 h 19"/>
                <a:gd name="T10" fmla="*/ 1 w 9"/>
                <a:gd name="T11" fmla="*/ 9 h 19"/>
                <a:gd name="T12" fmla="*/ 3 w 9"/>
                <a:gd name="T13" fmla="*/ 14 h 19"/>
                <a:gd name="T14" fmla="*/ 3 w 9"/>
                <a:gd name="T15" fmla="*/ 18 h 1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9"/>
                <a:gd name="T26" fmla="*/ 9 w 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9">
                  <a:moveTo>
                    <a:pt x="3" y="18"/>
                  </a:moveTo>
                  <a:lnTo>
                    <a:pt x="8" y="18"/>
                  </a:lnTo>
                  <a:lnTo>
                    <a:pt x="8" y="0"/>
                  </a:lnTo>
                  <a:lnTo>
                    <a:pt x="0" y="0"/>
                  </a:lnTo>
                  <a:lnTo>
                    <a:pt x="0" y="4"/>
                  </a:lnTo>
                  <a:lnTo>
                    <a:pt x="1" y="9"/>
                  </a:lnTo>
                  <a:lnTo>
                    <a:pt x="3" y="14"/>
                  </a:lnTo>
                  <a:lnTo>
                    <a:pt x="3" y="18"/>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2" name="Freeform 736"/>
            <p:cNvSpPr>
              <a:spLocks/>
            </p:cNvSpPr>
            <p:nvPr/>
          </p:nvSpPr>
          <p:spPr bwMode="auto">
            <a:xfrm>
              <a:off x="746" y="2113"/>
              <a:ext cx="8" cy="18"/>
            </a:xfrm>
            <a:custGeom>
              <a:avLst/>
              <a:gdLst>
                <a:gd name="T0" fmla="*/ 7 w 8"/>
                <a:gd name="T1" fmla="*/ 17 h 18"/>
                <a:gd name="T2" fmla="*/ 0 w 8"/>
                <a:gd name="T3" fmla="*/ 17 h 18"/>
                <a:gd name="T4" fmla="*/ 0 w 8"/>
                <a:gd name="T5" fmla="*/ 0 h 18"/>
                <a:gd name="T6" fmla="*/ 6 w 8"/>
                <a:gd name="T7" fmla="*/ 0 h 18"/>
                <a:gd name="T8" fmla="*/ 7 w 8"/>
                <a:gd name="T9" fmla="*/ 4 h 18"/>
                <a:gd name="T10" fmla="*/ 7 w 8"/>
                <a:gd name="T11" fmla="*/ 11 h 18"/>
                <a:gd name="T12" fmla="*/ 7 w 8"/>
                <a:gd name="T13" fmla="*/ 15 h 18"/>
                <a:gd name="T14" fmla="*/ 7 w 8"/>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7" y="17"/>
                  </a:moveTo>
                  <a:lnTo>
                    <a:pt x="0" y="17"/>
                  </a:lnTo>
                  <a:lnTo>
                    <a:pt x="0" y="0"/>
                  </a:lnTo>
                  <a:lnTo>
                    <a:pt x="6" y="0"/>
                  </a:lnTo>
                  <a:lnTo>
                    <a:pt x="7" y="4"/>
                  </a:lnTo>
                  <a:lnTo>
                    <a:pt x="7" y="11"/>
                  </a:lnTo>
                  <a:lnTo>
                    <a:pt x="7" y="15"/>
                  </a:lnTo>
                  <a:lnTo>
                    <a:pt x="7" y="17"/>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3" name="Freeform 737"/>
            <p:cNvSpPr>
              <a:spLocks/>
            </p:cNvSpPr>
            <p:nvPr/>
          </p:nvSpPr>
          <p:spPr bwMode="auto">
            <a:xfrm>
              <a:off x="770" y="2080"/>
              <a:ext cx="8" cy="30"/>
            </a:xfrm>
            <a:custGeom>
              <a:avLst/>
              <a:gdLst>
                <a:gd name="T0" fmla="*/ 0 w 8"/>
                <a:gd name="T1" fmla="*/ 29 h 30"/>
                <a:gd name="T2" fmla="*/ 7 w 8"/>
                <a:gd name="T3" fmla="*/ 29 h 30"/>
                <a:gd name="T4" fmla="*/ 7 w 8"/>
                <a:gd name="T5" fmla="*/ 0 h 30"/>
                <a:gd name="T6" fmla="*/ 1 w 8"/>
                <a:gd name="T7" fmla="*/ 0 h 30"/>
                <a:gd name="T8" fmla="*/ 1 w 8"/>
                <a:gd name="T9" fmla="*/ 7 h 30"/>
                <a:gd name="T10" fmla="*/ 1 w 8"/>
                <a:gd name="T11" fmla="*/ 15 h 30"/>
                <a:gd name="T12" fmla="*/ 0 w 8"/>
                <a:gd name="T13" fmla="*/ 24 h 30"/>
                <a:gd name="T14" fmla="*/ 0 w 8"/>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30"/>
                <a:gd name="T26" fmla="*/ 8 w 8"/>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30">
                  <a:moveTo>
                    <a:pt x="0" y="29"/>
                  </a:moveTo>
                  <a:lnTo>
                    <a:pt x="7" y="29"/>
                  </a:lnTo>
                  <a:lnTo>
                    <a:pt x="7" y="0"/>
                  </a:lnTo>
                  <a:lnTo>
                    <a:pt x="1" y="0"/>
                  </a:lnTo>
                  <a:lnTo>
                    <a:pt x="1" y="7"/>
                  </a:lnTo>
                  <a:lnTo>
                    <a:pt x="1" y="15"/>
                  </a:lnTo>
                  <a:lnTo>
                    <a:pt x="0" y="24"/>
                  </a:lnTo>
                  <a:lnTo>
                    <a:pt x="0" y="29"/>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4" name="Freeform 738"/>
            <p:cNvSpPr>
              <a:spLocks/>
            </p:cNvSpPr>
            <p:nvPr/>
          </p:nvSpPr>
          <p:spPr bwMode="auto">
            <a:xfrm>
              <a:off x="747" y="2080"/>
              <a:ext cx="9" cy="30"/>
            </a:xfrm>
            <a:custGeom>
              <a:avLst/>
              <a:gdLst>
                <a:gd name="T0" fmla="*/ 7 w 9"/>
                <a:gd name="T1" fmla="*/ 29 h 30"/>
                <a:gd name="T2" fmla="*/ 0 w 9"/>
                <a:gd name="T3" fmla="*/ 29 h 30"/>
                <a:gd name="T4" fmla="*/ 0 w 9"/>
                <a:gd name="T5" fmla="*/ 0 h 30"/>
                <a:gd name="T6" fmla="*/ 8 w 9"/>
                <a:gd name="T7" fmla="*/ 0 h 30"/>
                <a:gd name="T8" fmla="*/ 8 w 9"/>
                <a:gd name="T9" fmla="*/ 7 h 30"/>
                <a:gd name="T10" fmla="*/ 8 w 9"/>
                <a:gd name="T11" fmla="*/ 16 h 30"/>
                <a:gd name="T12" fmla="*/ 8 w 9"/>
                <a:gd name="T13" fmla="*/ 25 h 30"/>
                <a:gd name="T14" fmla="*/ 7 w 9"/>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30"/>
                <a:gd name="T26" fmla="*/ 9 w 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30">
                  <a:moveTo>
                    <a:pt x="7" y="29"/>
                  </a:moveTo>
                  <a:lnTo>
                    <a:pt x="0" y="29"/>
                  </a:lnTo>
                  <a:lnTo>
                    <a:pt x="0" y="0"/>
                  </a:lnTo>
                  <a:lnTo>
                    <a:pt x="8" y="0"/>
                  </a:lnTo>
                  <a:lnTo>
                    <a:pt x="8" y="7"/>
                  </a:lnTo>
                  <a:lnTo>
                    <a:pt x="8" y="16"/>
                  </a:lnTo>
                  <a:lnTo>
                    <a:pt x="8" y="25"/>
                  </a:lnTo>
                  <a:lnTo>
                    <a:pt x="7" y="29"/>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5" name="Freeform 739"/>
            <p:cNvSpPr>
              <a:spLocks/>
            </p:cNvSpPr>
            <p:nvPr/>
          </p:nvSpPr>
          <p:spPr bwMode="auto">
            <a:xfrm>
              <a:off x="733" y="2158"/>
              <a:ext cx="52" cy="62"/>
            </a:xfrm>
            <a:custGeom>
              <a:avLst/>
              <a:gdLst>
                <a:gd name="T0" fmla="*/ 24 w 52"/>
                <a:gd name="T1" fmla="*/ 61 h 62"/>
                <a:gd name="T2" fmla="*/ 51 w 52"/>
                <a:gd name="T3" fmla="*/ 61 h 62"/>
                <a:gd name="T4" fmla="*/ 51 w 52"/>
                <a:gd name="T5" fmla="*/ 40 h 62"/>
                <a:gd name="T6" fmla="*/ 51 w 52"/>
                <a:gd name="T7" fmla="*/ 0 h 62"/>
                <a:gd name="T8" fmla="*/ 0 w 52"/>
                <a:gd name="T9" fmla="*/ 0 h 62"/>
                <a:gd name="T10" fmla="*/ 1 w 52"/>
                <a:gd name="T11" fmla="*/ 6 h 62"/>
                <a:gd name="T12" fmla="*/ 3 w 52"/>
                <a:gd name="T13" fmla="*/ 13 h 62"/>
                <a:gd name="T14" fmla="*/ 5 w 52"/>
                <a:gd name="T15" fmla="*/ 18 h 62"/>
                <a:gd name="T16" fmla="*/ 9 w 52"/>
                <a:gd name="T17" fmla="*/ 24 h 62"/>
                <a:gd name="T18" fmla="*/ 14 w 52"/>
                <a:gd name="T19" fmla="*/ 27 h 62"/>
                <a:gd name="T20" fmla="*/ 18 w 52"/>
                <a:gd name="T21" fmla="*/ 32 h 62"/>
                <a:gd name="T22" fmla="*/ 24 w 52"/>
                <a:gd name="T23" fmla="*/ 35 h 62"/>
                <a:gd name="T24" fmla="*/ 30 w 52"/>
                <a:gd name="T25" fmla="*/ 37 h 62"/>
                <a:gd name="T26" fmla="*/ 30 w 52"/>
                <a:gd name="T27" fmla="*/ 39 h 62"/>
                <a:gd name="T28" fmla="*/ 30 w 52"/>
                <a:gd name="T29" fmla="*/ 42 h 62"/>
                <a:gd name="T30" fmla="*/ 31 w 52"/>
                <a:gd name="T31" fmla="*/ 44 h 62"/>
                <a:gd name="T32" fmla="*/ 32 w 52"/>
                <a:gd name="T33" fmla="*/ 46 h 62"/>
                <a:gd name="T34" fmla="*/ 29 w 52"/>
                <a:gd name="T35" fmla="*/ 48 h 62"/>
                <a:gd name="T36" fmla="*/ 27 w 52"/>
                <a:gd name="T37" fmla="*/ 53 h 62"/>
                <a:gd name="T38" fmla="*/ 26 w 52"/>
                <a:gd name="T39" fmla="*/ 57 h 62"/>
                <a:gd name="T40" fmla="*/ 24 w 52"/>
                <a:gd name="T41" fmla="*/ 61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62"/>
                <a:gd name="T65" fmla="*/ 52 w 52"/>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62">
                  <a:moveTo>
                    <a:pt x="24" y="61"/>
                  </a:moveTo>
                  <a:lnTo>
                    <a:pt x="51" y="61"/>
                  </a:lnTo>
                  <a:lnTo>
                    <a:pt x="51" y="40"/>
                  </a:lnTo>
                  <a:lnTo>
                    <a:pt x="51" y="0"/>
                  </a:lnTo>
                  <a:lnTo>
                    <a:pt x="0" y="0"/>
                  </a:lnTo>
                  <a:lnTo>
                    <a:pt x="1" y="6"/>
                  </a:lnTo>
                  <a:lnTo>
                    <a:pt x="3" y="13"/>
                  </a:lnTo>
                  <a:lnTo>
                    <a:pt x="5" y="18"/>
                  </a:lnTo>
                  <a:lnTo>
                    <a:pt x="9" y="24"/>
                  </a:lnTo>
                  <a:lnTo>
                    <a:pt x="14" y="27"/>
                  </a:lnTo>
                  <a:lnTo>
                    <a:pt x="18" y="32"/>
                  </a:lnTo>
                  <a:lnTo>
                    <a:pt x="24" y="35"/>
                  </a:lnTo>
                  <a:lnTo>
                    <a:pt x="30" y="37"/>
                  </a:lnTo>
                  <a:lnTo>
                    <a:pt x="30" y="39"/>
                  </a:lnTo>
                  <a:lnTo>
                    <a:pt x="30" y="42"/>
                  </a:lnTo>
                  <a:lnTo>
                    <a:pt x="31" y="44"/>
                  </a:lnTo>
                  <a:lnTo>
                    <a:pt x="32" y="46"/>
                  </a:lnTo>
                  <a:lnTo>
                    <a:pt x="29" y="48"/>
                  </a:lnTo>
                  <a:lnTo>
                    <a:pt x="27" y="53"/>
                  </a:lnTo>
                  <a:lnTo>
                    <a:pt x="26" y="57"/>
                  </a:lnTo>
                  <a:lnTo>
                    <a:pt x="24" y="61"/>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6" name="Freeform 740"/>
            <p:cNvSpPr>
              <a:spLocks/>
            </p:cNvSpPr>
            <p:nvPr/>
          </p:nvSpPr>
          <p:spPr bwMode="auto">
            <a:xfrm>
              <a:off x="677" y="2158"/>
              <a:ext cx="46" cy="62"/>
            </a:xfrm>
            <a:custGeom>
              <a:avLst/>
              <a:gdLst>
                <a:gd name="T0" fmla="*/ 24 w 46"/>
                <a:gd name="T1" fmla="*/ 61 h 62"/>
                <a:gd name="T2" fmla="*/ 0 w 46"/>
                <a:gd name="T3" fmla="*/ 61 h 62"/>
                <a:gd name="T4" fmla="*/ 0 w 46"/>
                <a:gd name="T5" fmla="*/ 38 h 62"/>
                <a:gd name="T6" fmla="*/ 0 w 46"/>
                <a:gd name="T7" fmla="*/ 0 h 62"/>
                <a:gd name="T8" fmla="*/ 45 w 46"/>
                <a:gd name="T9" fmla="*/ 0 h 62"/>
                <a:gd name="T10" fmla="*/ 45 w 46"/>
                <a:gd name="T11" fmla="*/ 5 h 62"/>
                <a:gd name="T12" fmla="*/ 43 w 46"/>
                <a:gd name="T13" fmla="*/ 11 h 62"/>
                <a:gd name="T14" fmla="*/ 41 w 46"/>
                <a:gd name="T15" fmla="*/ 16 h 62"/>
                <a:gd name="T16" fmla="*/ 36 w 46"/>
                <a:gd name="T17" fmla="*/ 23 h 62"/>
                <a:gd name="T18" fmla="*/ 32 w 46"/>
                <a:gd name="T19" fmla="*/ 27 h 62"/>
                <a:gd name="T20" fmla="*/ 27 w 46"/>
                <a:gd name="T21" fmla="*/ 33 h 62"/>
                <a:gd name="T22" fmla="*/ 21 w 46"/>
                <a:gd name="T23" fmla="*/ 36 h 62"/>
                <a:gd name="T24" fmla="*/ 16 w 46"/>
                <a:gd name="T25" fmla="*/ 39 h 62"/>
                <a:gd name="T26" fmla="*/ 16 w 46"/>
                <a:gd name="T27" fmla="*/ 41 h 62"/>
                <a:gd name="T28" fmla="*/ 16 w 46"/>
                <a:gd name="T29" fmla="*/ 43 h 62"/>
                <a:gd name="T30" fmla="*/ 16 w 46"/>
                <a:gd name="T31" fmla="*/ 45 h 62"/>
                <a:gd name="T32" fmla="*/ 15 w 46"/>
                <a:gd name="T33" fmla="*/ 46 h 62"/>
                <a:gd name="T34" fmla="*/ 18 w 46"/>
                <a:gd name="T35" fmla="*/ 47 h 62"/>
                <a:gd name="T36" fmla="*/ 20 w 46"/>
                <a:gd name="T37" fmla="*/ 51 h 62"/>
                <a:gd name="T38" fmla="*/ 23 w 46"/>
                <a:gd name="T39" fmla="*/ 56 h 62"/>
                <a:gd name="T40" fmla="*/ 24 w 46"/>
                <a:gd name="T41" fmla="*/ 61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62"/>
                <a:gd name="T65" fmla="*/ 46 w 46"/>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62">
                  <a:moveTo>
                    <a:pt x="24" y="61"/>
                  </a:moveTo>
                  <a:lnTo>
                    <a:pt x="0" y="61"/>
                  </a:lnTo>
                  <a:lnTo>
                    <a:pt x="0" y="38"/>
                  </a:lnTo>
                  <a:lnTo>
                    <a:pt x="0" y="0"/>
                  </a:lnTo>
                  <a:lnTo>
                    <a:pt x="45" y="0"/>
                  </a:lnTo>
                  <a:lnTo>
                    <a:pt x="45" y="5"/>
                  </a:lnTo>
                  <a:lnTo>
                    <a:pt x="43" y="11"/>
                  </a:lnTo>
                  <a:lnTo>
                    <a:pt x="41" y="16"/>
                  </a:lnTo>
                  <a:lnTo>
                    <a:pt x="36" y="23"/>
                  </a:lnTo>
                  <a:lnTo>
                    <a:pt x="32" y="27"/>
                  </a:lnTo>
                  <a:lnTo>
                    <a:pt x="27" y="33"/>
                  </a:lnTo>
                  <a:lnTo>
                    <a:pt x="21" y="36"/>
                  </a:lnTo>
                  <a:lnTo>
                    <a:pt x="16" y="39"/>
                  </a:lnTo>
                  <a:lnTo>
                    <a:pt x="16" y="41"/>
                  </a:lnTo>
                  <a:lnTo>
                    <a:pt x="16" y="43"/>
                  </a:lnTo>
                  <a:lnTo>
                    <a:pt x="16" y="45"/>
                  </a:lnTo>
                  <a:lnTo>
                    <a:pt x="15" y="46"/>
                  </a:lnTo>
                  <a:lnTo>
                    <a:pt x="18" y="47"/>
                  </a:lnTo>
                  <a:lnTo>
                    <a:pt x="20" y="51"/>
                  </a:lnTo>
                  <a:lnTo>
                    <a:pt x="23" y="56"/>
                  </a:lnTo>
                  <a:lnTo>
                    <a:pt x="24" y="61"/>
                  </a:lnTo>
                </a:path>
              </a:pathLst>
            </a:custGeom>
            <a:solidFill>
              <a:srgbClr val="E293A5"/>
            </a:solidFill>
            <a:ln w="12700" cap="rnd">
              <a:noFill/>
              <a:round/>
              <a:headEnd/>
              <a:tailEnd/>
            </a:ln>
          </p:spPr>
          <p:txBody>
            <a:bodyPr wrap="none" lIns="75094" tIns="36888" rIns="75094" bIns="36888">
              <a:spAutoFit/>
            </a:bodyPr>
            <a:lstStyle/>
            <a:p>
              <a:endParaRPr lang="pt-PT"/>
            </a:p>
          </p:txBody>
        </p:sp>
        <p:sp>
          <p:nvSpPr>
            <p:cNvPr id="217" name="Freeform 741"/>
            <p:cNvSpPr>
              <a:spLocks/>
            </p:cNvSpPr>
            <p:nvPr/>
          </p:nvSpPr>
          <p:spPr bwMode="auto">
            <a:xfrm>
              <a:off x="978" y="1901"/>
              <a:ext cx="42" cy="160"/>
            </a:xfrm>
            <a:custGeom>
              <a:avLst/>
              <a:gdLst>
                <a:gd name="T0" fmla="*/ 0 w 42"/>
                <a:gd name="T1" fmla="*/ 0 h 160"/>
                <a:gd name="T2" fmla="*/ 41 w 42"/>
                <a:gd name="T3" fmla="*/ 0 h 160"/>
                <a:gd name="T4" fmla="*/ 41 w 42"/>
                <a:gd name="T5" fmla="*/ 159 h 160"/>
                <a:gd name="T6" fmla="*/ 0 w 42"/>
                <a:gd name="T7" fmla="*/ 68 h 160"/>
                <a:gd name="T8" fmla="*/ 0 w 42"/>
                <a:gd name="T9" fmla="*/ 0 h 160"/>
                <a:gd name="T10" fmla="*/ 0 60000 65536"/>
                <a:gd name="T11" fmla="*/ 0 60000 65536"/>
                <a:gd name="T12" fmla="*/ 0 60000 65536"/>
                <a:gd name="T13" fmla="*/ 0 60000 65536"/>
                <a:gd name="T14" fmla="*/ 0 60000 65536"/>
                <a:gd name="T15" fmla="*/ 0 w 42"/>
                <a:gd name="T16" fmla="*/ 0 h 160"/>
                <a:gd name="T17" fmla="*/ 42 w 42"/>
                <a:gd name="T18" fmla="*/ 160 h 160"/>
              </a:gdLst>
              <a:ahLst/>
              <a:cxnLst>
                <a:cxn ang="T10">
                  <a:pos x="T0" y="T1"/>
                </a:cxn>
                <a:cxn ang="T11">
                  <a:pos x="T2" y="T3"/>
                </a:cxn>
                <a:cxn ang="T12">
                  <a:pos x="T4" y="T5"/>
                </a:cxn>
                <a:cxn ang="T13">
                  <a:pos x="T6" y="T7"/>
                </a:cxn>
                <a:cxn ang="T14">
                  <a:pos x="T8" y="T9"/>
                </a:cxn>
              </a:cxnLst>
              <a:rect l="T15" t="T16" r="T17" b="T18"/>
              <a:pathLst>
                <a:path w="42" h="160">
                  <a:moveTo>
                    <a:pt x="0" y="0"/>
                  </a:moveTo>
                  <a:lnTo>
                    <a:pt x="41" y="0"/>
                  </a:lnTo>
                  <a:lnTo>
                    <a:pt x="41" y="159"/>
                  </a:lnTo>
                  <a:lnTo>
                    <a:pt x="0" y="68"/>
                  </a:lnTo>
                  <a:lnTo>
                    <a:pt x="0" y="0"/>
                  </a:lnTo>
                </a:path>
              </a:pathLst>
            </a:custGeom>
            <a:solidFill>
              <a:srgbClr val="660000"/>
            </a:solidFill>
            <a:ln w="12700" cap="rnd">
              <a:noFill/>
              <a:round/>
              <a:headEnd/>
              <a:tailEnd/>
            </a:ln>
          </p:spPr>
          <p:txBody>
            <a:bodyPr wrap="none" lIns="75094" tIns="36888" rIns="75094" bIns="36888">
              <a:spAutoFit/>
            </a:bodyPr>
            <a:lstStyle/>
            <a:p>
              <a:endParaRPr lang="pt-PT"/>
            </a:p>
          </p:txBody>
        </p:sp>
        <p:sp>
          <p:nvSpPr>
            <p:cNvPr id="218" name="Freeform 742"/>
            <p:cNvSpPr>
              <a:spLocks/>
            </p:cNvSpPr>
            <p:nvPr/>
          </p:nvSpPr>
          <p:spPr bwMode="auto">
            <a:xfrm>
              <a:off x="1009" y="2081"/>
              <a:ext cx="19" cy="74"/>
            </a:xfrm>
            <a:custGeom>
              <a:avLst/>
              <a:gdLst>
                <a:gd name="T0" fmla="*/ 0 w 19"/>
                <a:gd name="T1" fmla="*/ 70 h 74"/>
                <a:gd name="T2" fmla="*/ 0 w 19"/>
                <a:gd name="T3" fmla="*/ 34 h 74"/>
                <a:gd name="T4" fmla="*/ 0 w 19"/>
                <a:gd name="T5" fmla="*/ 0 h 74"/>
                <a:gd name="T6" fmla="*/ 11 w 19"/>
                <a:gd name="T7" fmla="*/ 0 h 74"/>
                <a:gd name="T8" fmla="*/ 12 w 19"/>
                <a:gd name="T9" fmla="*/ 4 h 74"/>
                <a:gd name="T10" fmla="*/ 15 w 19"/>
                <a:gd name="T11" fmla="*/ 6 h 74"/>
                <a:gd name="T12" fmla="*/ 16 w 19"/>
                <a:gd name="T13" fmla="*/ 10 h 74"/>
                <a:gd name="T14" fmla="*/ 18 w 19"/>
                <a:gd name="T15" fmla="*/ 12 h 74"/>
                <a:gd name="T16" fmla="*/ 18 w 19"/>
                <a:gd name="T17" fmla="*/ 73 h 74"/>
                <a:gd name="T18" fmla="*/ 0 w 19"/>
                <a:gd name="T19" fmla="*/ 73 h 74"/>
                <a:gd name="T20" fmla="*/ 0 w 19"/>
                <a:gd name="T21" fmla="*/ 7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74"/>
                <a:gd name="T35" fmla="*/ 19 w 19"/>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74">
                  <a:moveTo>
                    <a:pt x="0" y="70"/>
                  </a:moveTo>
                  <a:lnTo>
                    <a:pt x="0" y="34"/>
                  </a:lnTo>
                  <a:lnTo>
                    <a:pt x="0" y="0"/>
                  </a:lnTo>
                  <a:lnTo>
                    <a:pt x="11" y="0"/>
                  </a:lnTo>
                  <a:lnTo>
                    <a:pt x="12" y="4"/>
                  </a:lnTo>
                  <a:lnTo>
                    <a:pt x="15" y="6"/>
                  </a:lnTo>
                  <a:lnTo>
                    <a:pt x="16" y="10"/>
                  </a:lnTo>
                  <a:lnTo>
                    <a:pt x="18" y="12"/>
                  </a:lnTo>
                  <a:lnTo>
                    <a:pt x="18" y="73"/>
                  </a:lnTo>
                  <a:lnTo>
                    <a:pt x="0" y="73"/>
                  </a:lnTo>
                  <a:lnTo>
                    <a:pt x="0" y="70"/>
                  </a:lnTo>
                </a:path>
              </a:pathLst>
            </a:custGeom>
            <a:solidFill>
              <a:srgbClr val="660000"/>
            </a:solidFill>
            <a:ln w="12700" cap="rnd">
              <a:noFill/>
              <a:round/>
              <a:headEnd/>
              <a:tailEnd/>
            </a:ln>
          </p:spPr>
          <p:txBody>
            <a:bodyPr wrap="none" lIns="75094" tIns="36888" rIns="75094" bIns="36888">
              <a:spAutoFit/>
            </a:bodyPr>
            <a:lstStyle/>
            <a:p>
              <a:endParaRPr lang="pt-PT"/>
            </a:p>
          </p:txBody>
        </p:sp>
        <p:sp>
          <p:nvSpPr>
            <p:cNvPr id="219" name="Freeform 743"/>
            <p:cNvSpPr>
              <a:spLocks/>
            </p:cNvSpPr>
            <p:nvPr/>
          </p:nvSpPr>
          <p:spPr bwMode="auto">
            <a:xfrm>
              <a:off x="833" y="2081"/>
              <a:ext cx="178" cy="8"/>
            </a:xfrm>
            <a:custGeom>
              <a:avLst/>
              <a:gdLst>
                <a:gd name="T0" fmla="*/ 0 w 178"/>
                <a:gd name="T1" fmla="*/ 0 h 8"/>
                <a:gd name="T2" fmla="*/ 85 w 178"/>
                <a:gd name="T3" fmla="*/ 0 h 8"/>
                <a:gd name="T4" fmla="*/ 177 w 178"/>
                <a:gd name="T5" fmla="*/ 0 h 8"/>
                <a:gd name="T6" fmla="*/ 177 w 178"/>
                <a:gd name="T7" fmla="*/ 7 h 8"/>
                <a:gd name="T8" fmla="*/ 7 w 178"/>
                <a:gd name="T9" fmla="*/ 7 h 8"/>
                <a:gd name="T10" fmla="*/ 0 w 178"/>
                <a:gd name="T11" fmla="*/ 0 h 8"/>
                <a:gd name="T12" fmla="*/ 0 60000 65536"/>
                <a:gd name="T13" fmla="*/ 0 60000 65536"/>
                <a:gd name="T14" fmla="*/ 0 60000 65536"/>
                <a:gd name="T15" fmla="*/ 0 60000 65536"/>
                <a:gd name="T16" fmla="*/ 0 60000 65536"/>
                <a:gd name="T17" fmla="*/ 0 60000 65536"/>
                <a:gd name="T18" fmla="*/ 0 w 178"/>
                <a:gd name="T19" fmla="*/ 0 h 8"/>
                <a:gd name="T20" fmla="*/ 178 w 178"/>
                <a:gd name="T21" fmla="*/ 8 h 8"/>
              </a:gdLst>
              <a:ahLst/>
              <a:cxnLst>
                <a:cxn ang="T12">
                  <a:pos x="T0" y="T1"/>
                </a:cxn>
                <a:cxn ang="T13">
                  <a:pos x="T2" y="T3"/>
                </a:cxn>
                <a:cxn ang="T14">
                  <a:pos x="T4" y="T5"/>
                </a:cxn>
                <a:cxn ang="T15">
                  <a:pos x="T6" y="T7"/>
                </a:cxn>
                <a:cxn ang="T16">
                  <a:pos x="T8" y="T9"/>
                </a:cxn>
                <a:cxn ang="T17">
                  <a:pos x="T10" y="T11"/>
                </a:cxn>
              </a:cxnLst>
              <a:rect l="T18" t="T19" r="T20" b="T21"/>
              <a:pathLst>
                <a:path w="178" h="8">
                  <a:moveTo>
                    <a:pt x="0" y="0"/>
                  </a:moveTo>
                  <a:lnTo>
                    <a:pt x="85" y="0"/>
                  </a:lnTo>
                  <a:lnTo>
                    <a:pt x="177" y="0"/>
                  </a:lnTo>
                  <a:lnTo>
                    <a:pt x="177" y="7"/>
                  </a:lnTo>
                  <a:lnTo>
                    <a:pt x="7" y="7"/>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0" name="Freeform 744"/>
            <p:cNvSpPr>
              <a:spLocks/>
            </p:cNvSpPr>
            <p:nvPr/>
          </p:nvSpPr>
          <p:spPr bwMode="auto">
            <a:xfrm>
              <a:off x="819" y="2082"/>
              <a:ext cx="7" cy="7"/>
            </a:xfrm>
            <a:custGeom>
              <a:avLst/>
              <a:gdLst>
                <a:gd name="T0" fmla="*/ 6 w 7"/>
                <a:gd name="T1" fmla="*/ 6 h 7"/>
                <a:gd name="T2" fmla="*/ 0 w 7"/>
                <a:gd name="T3" fmla="*/ 6 h 7"/>
                <a:gd name="T4" fmla="*/ 0 w 7"/>
                <a:gd name="T5" fmla="*/ 0 h 7"/>
                <a:gd name="T6" fmla="*/ 6 w 7"/>
                <a:gd name="T7" fmla="*/ 6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6" y="6"/>
                  </a:moveTo>
                  <a:lnTo>
                    <a:pt x="0" y="6"/>
                  </a:lnTo>
                  <a:lnTo>
                    <a:pt x="0" y="0"/>
                  </a:lnTo>
                  <a:lnTo>
                    <a:pt x="6" y="6"/>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1" name="Freeform 745"/>
            <p:cNvSpPr>
              <a:spLocks/>
            </p:cNvSpPr>
            <p:nvPr/>
          </p:nvSpPr>
          <p:spPr bwMode="auto">
            <a:xfrm>
              <a:off x="632" y="2084"/>
              <a:ext cx="9" cy="7"/>
            </a:xfrm>
            <a:custGeom>
              <a:avLst/>
              <a:gdLst>
                <a:gd name="T0" fmla="*/ 7 w 9"/>
                <a:gd name="T1" fmla="*/ 0 h 7"/>
                <a:gd name="T2" fmla="*/ 0 w 9"/>
                <a:gd name="T3" fmla="*/ 6 h 7"/>
                <a:gd name="T4" fmla="*/ 8 w 9"/>
                <a:gd name="T5" fmla="*/ 6 h 7"/>
                <a:gd name="T6" fmla="*/ 7 w 9"/>
                <a:gd name="T7" fmla="*/ 0 h 7"/>
                <a:gd name="T8" fmla="*/ 0 60000 65536"/>
                <a:gd name="T9" fmla="*/ 0 60000 65536"/>
                <a:gd name="T10" fmla="*/ 0 60000 65536"/>
                <a:gd name="T11" fmla="*/ 0 60000 65536"/>
                <a:gd name="T12" fmla="*/ 0 w 9"/>
                <a:gd name="T13" fmla="*/ 0 h 7"/>
                <a:gd name="T14" fmla="*/ 9 w 9"/>
                <a:gd name="T15" fmla="*/ 7 h 7"/>
              </a:gdLst>
              <a:ahLst/>
              <a:cxnLst>
                <a:cxn ang="T8">
                  <a:pos x="T0" y="T1"/>
                </a:cxn>
                <a:cxn ang="T9">
                  <a:pos x="T2" y="T3"/>
                </a:cxn>
                <a:cxn ang="T10">
                  <a:pos x="T4" y="T5"/>
                </a:cxn>
                <a:cxn ang="T11">
                  <a:pos x="T6" y="T7"/>
                </a:cxn>
              </a:cxnLst>
              <a:rect l="T12" t="T13" r="T14" b="T15"/>
              <a:pathLst>
                <a:path w="9" h="7">
                  <a:moveTo>
                    <a:pt x="7" y="0"/>
                  </a:moveTo>
                  <a:lnTo>
                    <a:pt x="0" y="6"/>
                  </a:lnTo>
                  <a:lnTo>
                    <a:pt x="8" y="6"/>
                  </a:lnTo>
                  <a:lnTo>
                    <a:pt x="7"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2" name="Freeform 746"/>
            <p:cNvSpPr>
              <a:spLocks/>
            </p:cNvSpPr>
            <p:nvPr/>
          </p:nvSpPr>
          <p:spPr bwMode="auto">
            <a:xfrm>
              <a:off x="630" y="1990"/>
              <a:ext cx="105" cy="106"/>
            </a:xfrm>
            <a:custGeom>
              <a:avLst/>
              <a:gdLst>
                <a:gd name="T0" fmla="*/ 7 w 105"/>
                <a:gd name="T1" fmla="*/ 98 h 106"/>
                <a:gd name="T2" fmla="*/ 15 w 105"/>
                <a:gd name="T3" fmla="*/ 105 h 106"/>
                <a:gd name="T4" fmla="*/ 104 w 105"/>
                <a:gd name="T5" fmla="*/ 14 h 106"/>
                <a:gd name="T6" fmla="*/ 89 w 105"/>
                <a:gd name="T7" fmla="*/ 0 h 106"/>
                <a:gd name="T8" fmla="*/ 0 w 105"/>
                <a:gd name="T9" fmla="*/ 91 h 106"/>
                <a:gd name="T10" fmla="*/ 7 w 105"/>
                <a:gd name="T11" fmla="*/ 98 h 106"/>
                <a:gd name="T12" fmla="*/ 0 60000 65536"/>
                <a:gd name="T13" fmla="*/ 0 60000 65536"/>
                <a:gd name="T14" fmla="*/ 0 60000 65536"/>
                <a:gd name="T15" fmla="*/ 0 60000 65536"/>
                <a:gd name="T16" fmla="*/ 0 60000 65536"/>
                <a:gd name="T17" fmla="*/ 0 60000 65536"/>
                <a:gd name="T18" fmla="*/ 0 w 105"/>
                <a:gd name="T19" fmla="*/ 0 h 106"/>
                <a:gd name="T20" fmla="*/ 105 w 105"/>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105" h="106">
                  <a:moveTo>
                    <a:pt x="7" y="98"/>
                  </a:moveTo>
                  <a:lnTo>
                    <a:pt x="15" y="105"/>
                  </a:lnTo>
                  <a:lnTo>
                    <a:pt x="104" y="14"/>
                  </a:lnTo>
                  <a:lnTo>
                    <a:pt x="89" y="0"/>
                  </a:lnTo>
                  <a:lnTo>
                    <a:pt x="0" y="91"/>
                  </a:lnTo>
                  <a:lnTo>
                    <a:pt x="7" y="98"/>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3" name="Freeform 747"/>
            <p:cNvSpPr>
              <a:spLocks/>
            </p:cNvSpPr>
            <p:nvPr/>
          </p:nvSpPr>
          <p:spPr bwMode="auto">
            <a:xfrm>
              <a:off x="936" y="2193"/>
              <a:ext cx="6" cy="13"/>
            </a:xfrm>
            <a:custGeom>
              <a:avLst/>
              <a:gdLst>
                <a:gd name="T0" fmla="*/ 0 w 6"/>
                <a:gd name="T1" fmla="*/ 12 h 13"/>
                <a:gd name="T2" fmla="*/ 1 w 6"/>
                <a:gd name="T3" fmla="*/ 9 h 13"/>
                <a:gd name="T4" fmla="*/ 1 w 6"/>
                <a:gd name="T5" fmla="*/ 7 h 13"/>
                <a:gd name="T6" fmla="*/ 1 w 6"/>
                <a:gd name="T7" fmla="*/ 5 h 13"/>
                <a:gd name="T8" fmla="*/ 2 w 6"/>
                <a:gd name="T9" fmla="*/ 3 h 13"/>
                <a:gd name="T10" fmla="*/ 2 w 6"/>
                <a:gd name="T11" fmla="*/ 2 h 13"/>
                <a:gd name="T12" fmla="*/ 2 w 6"/>
                <a:gd name="T13" fmla="*/ 0 h 13"/>
                <a:gd name="T14" fmla="*/ 3 w 6"/>
                <a:gd name="T15" fmla="*/ 0 h 13"/>
                <a:gd name="T16" fmla="*/ 3 w 6"/>
                <a:gd name="T17" fmla="*/ 1 h 13"/>
                <a:gd name="T18" fmla="*/ 4 w 6"/>
                <a:gd name="T19" fmla="*/ 2 h 13"/>
                <a:gd name="T20" fmla="*/ 4 w 6"/>
                <a:gd name="T21" fmla="*/ 3 h 13"/>
                <a:gd name="T22" fmla="*/ 4 w 6"/>
                <a:gd name="T23" fmla="*/ 4 h 13"/>
                <a:gd name="T24" fmla="*/ 5 w 6"/>
                <a:gd name="T25" fmla="*/ 6 h 13"/>
                <a:gd name="T26" fmla="*/ 5 w 6"/>
                <a:gd name="T27" fmla="*/ 5 h 13"/>
                <a:gd name="T28" fmla="*/ 4 w 6"/>
                <a:gd name="T29" fmla="*/ 3 h 13"/>
                <a:gd name="T30" fmla="*/ 3 w 6"/>
                <a:gd name="T31" fmla="*/ 3 h 13"/>
                <a:gd name="T32" fmla="*/ 3 w 6"/>
                <a:gd name="T33" fmla="*/ 2 h 13"/>
                <a:gd name="T34" fmla="*/ 2 w 6"/>
                <a:gd name="T35" fmla="*/ 3 h 13"/>
                <a:gd name="T36" fmla="*/ 1 w 6"/>
                <a:gd name="T37" fmla="*/ 6 h 13"/>
                <a:gd name="T38" fmla="*/ 0 w 6"/>
                <a:gd name="T39" fmla="*/ 12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
                <a:gd name="T61" fmla="*/ 0 h 13"/>
                <a:gd name="T62" fmla="*/ 6 w 6"/>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 h="13">
                  <a:moveTo>
                    <a:pt x="0" y="12"/>
                  </a:moveTo>
                  <a:lnTo>
                    <a:pt x="1" y="9"/>
                  </a:lnTo>
                  <a:lnTo>
                    <a:pt x="1" y="7"/>
                  </a:lnTo>
                  <a:lnTo>
                    <a:pt x="1" y="5"/>
                  </a:lnTo>
                  <a:lnTo>
                    <a:pt x="2" y="3"/>
                  </a:lnTo>
                  <a:lnTo>
                    <a:pt x="2" y="2"/>
                  </a:lnTo>
                  <a:lnTo>
                    <a:pt x="2" y="0"/>
                  </a:lnTo>
                  <a:lnTo>
                    <a:pt x="3" y="0"/>
                  </a:lnTo>
                  <a:lnTo>
                    <a:pt x="3" y="1"/>
                  </a:lnTo>
                  <a:lnTo>
                    <a:pt x="4" y="2"/>
                  </a:lnTo>
                  <a:lnTo>
                    <a:pt x="4" y="3"/>
                  </a:lnTo>
                  <a:lnTo>
                    <a:pt x="4" y="4"/>
                  </a:lnTo>
                  <a:lnTo>
                    <a:pt x="5" y="6"/>
                  </a:lnTo>
                  <a:lnTo>
                    <a:pt x="5" y="5"/>
                  </a:lnTo>
                  <a:lnTo>
                    <a:pt x="4" y="3"/>
                  </a:lnTo>
                  <a:lnTo>
                    <a:pt x="3" y="3"/>
                  </a:lnTo>
                  <a:lnTo>
                    <a:pt x="3" y="2"/>
                  </a:lnTo>
                  <a:lnTo>
                    <a:pt x="2" y="3"/>
                  </a:lnTo>
                  <a:lnTo>
                    <a:pt x="1" y="6"/>
                  </a:lnTo>
                  <a:lnTo>
                    <a:pt x="0" y="1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4" name="Freeform 748"/>
            <p:cNvSpPr>
              <a:spLocks/>
            </p:cNvSpPr>
            <p:nvPr/>
          </p:nvSpPr>
          <p:spPr bwMode="auto">
            <a:xfrm>
              <a:off x="944" y="2193"/>
              <a:ext cx="8" cy="13"/>
            </a:xfrm>
            <a:custGeom>
              <a:avLst/>
              <a:gdLst>
                <a:gd name="T0" fmla="*/ 1 w 8"/>
                <a:gd name="T1" fmla="*/ 12 h 13"/>
                <a:gd name="T2" fmla="*/ 1 w 8"/>
                <a:gd name="T3" fmla="*/ 9 h 13"/>
                <a:gd name="T4" fmla="*/ 1 w 8"/>
                <a:gd name="T5" fmla="*/ 7 h 13"/>
                <a:gd name="T6" fmla="*/ 1 w 8"/>
                <a:gd name="T7" fmla="*/ 6 h 13"/>
                <a:gd name="T8" fmla="*/ 1 w 8"/>
                <a:gd name="T9" fmla="*/ 5 h 13"/>
                <a:gd name="T10" fmla="*/ 0 w 8"/>
                <a:gd name="T11" fmla="*/ 3 h 13"/>
                <a:gd name="T12" fmla="*/ 0 w 8"/>
                <a:gd name="T13" fmla="*/ 2 h 13"/>
                <a:gd name="T14" fmla="*/ 0 w 8"/>
                <a:gd name="T15" fmla="*/ 0 h 13"/>
                <a:gd name="T16" fmla="*/ 1 w 8"/>
                <a:gd name="T17" fmla="*/ 0 h 13"/>
                <a:gd name="T18" fmla="*/ 2 w 8"/>
                <a:gd name="T19" fmla="*/ 0 h 13"/>
                <a:gd name="T20" fmla="*/ 3 w 8"/>
                <a:gd name="T21" fmla="*/ 0 h 13"/>
                <a:gd name="T22" fmla="*/ 4 w 8"/>
                <a:gd name="T23" fmla="*/ 2 h 13"/>
                <a:gd name="T24" fmla="*/ 4 w 8"/>
                <a:gd name="T25" fmla="*/ 3 h 13"/>
                <a:gd name="T26" fmla="*/ 4 w 8"/>
                <a:gd name="T27" fmla="*/ 4 h 13"/>
                <a:gd name="T28" fmla="*/ 4 w 8"/>
                <a:gd name="T29" fmla="*/ 5 h 13"/>
                <a:gd name="T30" fmla="*/ 5 w 8"/>
                <a:gd name="T31" fmla="*/ 6 h 13"/>
                <a:gd name="T32" fmla="*/ 6 w 8"/>
                <a:gd name="T33" fmla="*/ 8 h 13"/>
                <a:gd name="T34" fmla="*/ 7 w 8"/>
                <a:gd name="T35" fmla="*/ 9 h 13"/>
                <a:gd name="T36" fmla="*/ 7 w 8"/>
                <a:gd name="T37" fmla="*/ 10 h 13"/>
                <a:gd name="T38" fmla="*/ 7 w 8"/>
                <a:gd name="T39" fmla="*/ 9 h 13"/>
                <a:gd name="T40" fmla="*/ 5 w 8"/>
                <a:gd name="T41" fmla="*/ 9 h 13"/>
                <a:gd name="T42" fmla="*/ 4 w 8"/>
                <a:gd name="T43" fmla="*/ 7 h 13"/>
                <a:gd name="T44" fmla="*/ 4 w 8"/>
                <a:gd name="T45" fmla="*/ 6 h 13"/>
                <a:gd name="T46" fmla="*/ 4 w 8"/>
                <a:gd name="T47" fmla="*/ 5 h 13"/>
                <a:gd name="T48" fmla="*/ 4 w 8"/>
                <a:gd name="T49" fmla="*/ 3 h 13"/>
                <a:gd name="T50" fmla="*/ 3 w 8"/>
                <a:gd name="T51" fmla="*/ 2 h 13"/>
                <a:gd name="T52" fmla="*/ 2 w 8"/>
                <a:gd name="T53" fmla="*/ 2 h 13"/>
                <a:gd name="T54" fmla="*/ 1 w 8"/>
                <a:gd name="T55" fmla="*/ 2 h 13"/>
                <a:gd name="T56" fmla="*/ 1 w 8"/>
                <a:gd name="T57" fmla="*/ 4 h 13"/>
                <a:gd name="T58" fmla="*/ 2 w 8"/>
                <a:gd name="T59" fmla="*/ 6 h 13"/>
                <a:gd name="T60" fmla="*/ 2 w 8"/>
                <a:gd name="T61" fmla="*/ 7 h 13"/>
                <a:gd name="T62" fmla="*/ 2 w 8"/>
                <a:gd name="T63" fmla="*/ 8 h 13"/>
                <a:gd name="T64" fmla="*/ 2 w 8"/>
                <a:gd name="T65" fmla="*/ 10 h 13"/>
                <a:gd name="T66" fmla="*/ 1 w 8"/>
                <a:gd name="T67" fmla="*/ 12 h 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
                <a:gd name="T103" fmla="*/ 0 h 13"/>
                <a:gd name="T104" fmla="*/ 8 w 8"/>
                <a:gd name="T105" fmla="*/ 13 h 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 h="13">
                  <a:moveTo>
                    <a:pt x="1" y="12"/>
                  </a:moveTo>
                  <a:lnTo>
                    <a:pt x="1" y="9"/>
                  </a:lnTo>
                  <a:lnTo>
                    <a:pt x="1" y="7"/>
                  </a:lnTo>
                  <a:lnTo>
                    <a:pt x="1" y="6"/>
                  </a:lnTo>
                  <a:lnTo>
                    <a:pt x="1" y="5"/>
                  </a:lnTo>
                  <a:lnTo>
                    <a:pt x="0" y="3"/>
                  </a:lnTo>
                  <a:lnTo>
                    <a:pt x="0" y="2"/>
                  </a:lnTo>
                  <a:lnTo>
                    <a:pt x="0" y="0"/>
                  </a:lnTo>
                  <a:lnTo>
                    <a:pt x="1" y="0"/>
                  </a:lnTo>
                  <a:lnTo>
                    <a:pt x="2" y="0"/>
                  </a:lnTo>
                  <a:lnTo>
                    <a:pt x="3" y="0"/>
                  </a:lnTo>
                  <a:lnTo>
                    <a:pt x="4" y="2"/>
                  </a:lnTo>
                  <a:lnTo>
                    <a:pt x="4" y="3"/>
                  </a:lnTo>
                  <a:lnTo>
                    <a:pt x="4" y="4"/>
                  </a:lnTo>
                  <a:lnTo>
                    <a:pt x="4" y="5"/>
                  </a:lnTo>
                  <a:lnTo>
                    <a:pt x="5" y="6"/>
                  </a:lnTo>
                  <a:lnTo>
                    <a:pt x="6" y="8"/>
                  </a:lnTo>
                  <a:lnTo>
                    <a:pt x="7" y="9"/>
                  </a:lnTo>
                  <a:lnTo>
                    <a:pt x="7" y="10"/>
                  </a:lnTo>
                  <a:lnTo>
                    <a:pt x="7" y="9"/>
                  </a:lnTo>
                  <a:lnTo>
                    <a:pt x="5" y="9"/>
                  </a:lnTo>
                  <a:lnTo>
                    <a:pt x="4" y="7"/>
                  </a:lnTo>
                  <a:lnTo>
                    <a:pt x="4" y="6"/>
                  </a:lnTo>
                  <a:lnTo>
                    <a:pt x="4" y="5"/>
                  </a:lnTo>
                  <a:lnTo>
                    <a:pt x="4" y="3"/>
                  </a:lnTo>
                  <a:lnTo>
                    <a:pt x="3" y="2"/>
                  </a:lnTo>
                  <a:lnTo>
                    <a:pt x="2" y="2"/>
                  </a:lnTo>
                  <a:lnTo>
                    <a:pt x="1" y="2"/>
                  </a:lnTo>
                  <a:lnTo>
                    <a:pt x="1" y="4"/>
                  </a:lnTo>
                  <a:lnTo>
                    <a:pt x="2" y="6"/>
                  </a:lnTo>
                  <a:lnTo>
                    <a:pt x="2" y="7"/>
                  </a:lnTo>
                  <a:lnTo>
                    <a:pt x="2" y="8"/>
                  </a:lnTo>
                  <a:lnTo>
                    <a:pt x="2" y="10"/>
                  </a:lnTo>
                  <a:lnTo>
                    <a:pt x="1" y="1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5" name="Freeform 749"/>
            <p:cNvSpPr>
              <a:spLocks/>
            </p:cNvSpPr>
            <p:nvPr/>
          </p:nvSpPr>
          <p:spPr bwMode="auto">
            <a:xfrm>
              <a:off x="953" y="2193"/>
              <a:ext cx="10" cy="13"/>
            </a:xfrm>
            <a:custGeom>
              <a:avLst/>
              <a:gdLst>
                <a:gd name="T0" fmla="*/ 0 w 10"/>
                <a:gd name="T1" fmla="*/ 12 h 13"/>
                <a:gd name="T2" fmla="*/ 0 w 10"/>
                <a:gd name="T3" fmla="*/ 10 h 13"/>
                <a:gd name="T4" fmla="*/ 1 w 10"/>
                <a:gd name="T5" fmla="*/ 10 h 13"/>
                <a:gd name="T6" fmla="*/ 2 w 10"/>
                <a:gd name="T7" fmla="*/ 8 h 13"/>
                <a:gd name="T8" fmla="*/ 2 w 10"/>
                <a:gd name="T9" fmla="*/ 7 h 13"/>
                <a:gd name="T10" fmla="*/ 1 w 10"/>
                <a:gd name="T11" fmla="*/ 5 h 13"/>
                <a:gd name="T12" fmla="*/ 0 w 10"/>
                <a:gd name="T13" fmla="*/ 4 h 13"/>
                <a:gd name="T14" fmla="*/ 0 w 10"/>
                <a:gd name="T15" fmla="*/ 3 h 13"/>
                <a:gd name="T16" fmla="*/ 0 w 10"/>
                <a:gd name="T17" fmla="*/ 1 h 13"/>
                <a:gd name="T18" fmla="*/ 1 w 10"/>
                <a:gd name="T19" fmla="*/ 0 h 13"/>
                <a:gd name="T20" fmla="*/ 2 w 10"/>
                <a:gd name="T21" fmla="*/ 0 h 13"/>
                <a:gd name="T22" fmla="*/ 3 w 10"/>
                <a:gd name="T23" fmla="*/ 1 h 13"/>
                <a:gd name="T24" fmla="*/ 4 w 10"/>
                <a:gd name="T25" fmla="*/ 1 h 13"/>
                <a:gd name="T26" fmla="*/ 5 w 10"/>
                <a:gd name="T27" fmla="*/ 1 h 13"/>
                <a:gd name="T28" fmla="*/ 5 w 10"/>
                <a:gd name="T29" fmla="*/ 0 h 13"/>
                <a:gd name="T30" fmla="*/ 5 w 10"/>
                <a:gd name="T31" fmla="*/ 1 h 13"/>
                <a:gd name="T32" fmla="*/ 5 w 10"/>
                <a:gd name="T33" fmla="*/ 2 h 13"/>
                <a:gd name="T34" fmla="*/ 5 w 10"/>
                <a:gd name="T35" fmla="*/ 3 h 13"/>
                <a:gd name="T36" fmla="*/ 6 w 10"/>
                <a:gd name="T37" fmla="*/ 4 h 13"/>
                <a:gd name="T38" fmla="*/ 6 w 10"/>
                <a:gd name="T39" fmla="*/ 5 h 13"/>
                <a:gd name="T40" fmla="*/ 6 w 10"/>
                <a:gd name="T41" fmla="*/ 6 h 13"/>
                <a:gd name="T42" fmla="*/ 7 w 10"/>
                <a:gd name="T43" fmla="*/ 7 h 13"/>
                <a:gd name="T44" fmla="*/ 8 w 10"/>
                <a:gd name="T45" fmla="*/ 9 h 13"/>
                <a:gd name="T46" fmla="*/ 9 w 10"/>
                <a:gd name="T47" fmla="*/ 10 h 13"/>
                <a:gd name="T48" fmla="*/ 8 w 10"/>
                <a:gd name="T49" fmla="*/ 9 h 13"/>
                <a:gd name="T50" fmla="*/ 7 w 10"/>
                <a:gd name="T51" fmla="*/ 8 h 13"/>
                <a:gd name="T52" fmla="*/ 6 w 10"/>
                <a:gd name="T53" fmla="*/ 6 h 13"/>
                <a:gd name="T54" fmla="*/ 5 w 10"/>
                <a:gd name="T55" fmla="*/ 5 h 13"/>
                <a:gd name="T56" fmla="*/ 5 w 10"/>
                <a:gd name="T57" fmla="*/ 4 h 13"/>
                <a:gd name="T58" fmla="*/ 5 w 10"/>
                <a:gd name="T59" fmla="*/ 3 h 13"/>
                <a:gd name="T60" fmla="*/ 3 w 10"/>
                <a:gd name="T61" fmla="*/ 3 h 13"/>
                <a:gd name="T62" fmla="*/ 2 w 10"/>
                <a:gd name="T63" fmla="*/ 3 h 13"/>
                <a:gd name="T64" fmla="*/ 2 w 10"/>
                <a:gd name="T65" fmla="*/ 5 h 13"/>
                <a:gd name="T66" fmla="*/ 2 w 10"/>
                <a:gd name="T67" fmla="*/ 7 h 13"/>
                <a:gd name="T68" fmla="*/ 2 w 10"/>
                <a:gd name="T69" fmla="*/ 8 h 13"/>
                <a:gd name="T70" fmla="*/ 2 w 10"/>
                <a:gd name="T71" fmla="*/ 9 h 13"/>
                <a:gd name="T72" fmla="*/ 2 w 10"/>
                <a:gd name="T73" fmla="*/ 10 h 13"/>
                <a:gd name="T74" fmla="*/ 1 w 10"/>
                <a:gd name="T75" fmla="*/ 11 h 13"/>
                <a:gd name="T76" fmla="*/ 0 w 10"/>
                <a:gd name="T77" fmla="*/ 12 h 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
                <a:gd name="T118" fmla="*/ 0 h 13"/>
                <a:gd name="T119" fmla="*/ 10 w 10"/>
                <a:gd name="T120" fmla="*/ 13 h 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 h="13">
                  <a:moveTo>
                    <a:pt x="0" y="12"/>
                  </a:moveTo>
                  <a:lnTo>
                    <a:pt x="0" y="10"/>
                  </a:lnTo>
                  <a:lnTo>
                    <a:pt x="1" y="10"/>
                  </a:lnTo>
                  <a:lnTo>
                    <a:pt x="2" y="8"/>
                  </a:lnTo>
                  <a:lnTo>
                    <a:pt x="2" y="7"/>
                  </a:lnTo>
                  <a:lnTo>
                    <a:pt x="1" y="5"/>
                  </a:lnTo>
                  <a:lnTo>
                    <a:pt x="0" y="4"/>
                  </a:lnTo>
                  <a:lnTo>
                    <a:pt x="0" y="3"/>
                  </a:lnTo>
                  <a:lnTo>
                    <a:pt x="0" y="1"/>
                  </a:lnTo>
                  <a:lnTo>
                    <a:pt x="1" y="0"/>
                  </a:lnTo>
                  <a:lnTo>
                    <a:pt x="2" y="0"/>
                  </a:lnTo>
                  <a:lnTo>
                    <a:pt x="3" y="1"/>
                  </a:lnTo>
                  <a:lnTo>
                    <a:pt x="4" y="1"/>
                  </a:lnTo>
                  <a:lnTo>
                    <a:pt x="5" y="1"/>
                  </a:lnTo>
                  <a:lnTo>
                    <a:pt x="5" y="0"/>
                  </a:lnTo>
                  <a:lnTo>
                    <a:pt x="5" y="1"/>
                  </a:lnTo>
                  <a:lnTo>
                    <a:pt x="5" y="2"/>
                  </a:lnTo>
                  <a:lnTo>
                    <a:pt x="5" y="3"/>
                  </a:lnTo>
                  <a:lnTo>
                    <a:pt x="6" y="4"/>
                  </a:lnTo>
                  <a:lnTo>
                    <a:pt x="6" y="5"/>
                  </a:lnTo>
                  <a:lnTo>
                    <a:pt x="6" y="6"/>
                  </a:lnTo>
                  <a:lnTo>
                    <a:pt x="7" y="7"/>
                  </a:lnTo>
                  <a:lnTo>
                    <a:pt x="8" y="9"/>
                  </a:lnTo>
                  <a:lnTo>
                    <a:pt x="9" y="10"/>
                  </a:lnTo>
                  <a:lnTo>
                    <a:pt x="8" y="9"/>
                  </a:lnTo>
                  <a:lnTo>
                    <a:pt x="7" y="8"/>
                  </a:lnTo>
                  <a:lnTo>
                    <a:pt x="6" y="6"/>
                  </a:lnTo>
                  <a:lnTo>
                    <a:pt x="5" y="5"/>
                  </a:lnTo>
                  <a:lnTo>
                    <a:pt x="5" y="4"/>
                  </a:lnTo>
                  <a:lnTo>
                    <a:pt x="5" y="3"/>
                  </a:lnTo>
                  <a:lnTo>
                    <a:pt x="3" y="3"/>
                  </a:lnTo>
                  <a:lnTo>
                    <a:pt x="2" y="3"/>
                  </a:lnTo>
                  <a:lnTo>
                    <a:pt x="2" y="5"/>
                  </a:lnTo>
                  <a:lnTo>
                    <a:pt x="2" y="7"/>
                  </a:lnTo>
                  <a:lnTo>
                    <a:pt x="2" y="8"/>
                  </a:lnTo>
                  <a:lnTo>
                    <a:pt x="2" y="9"/>
                  </a:lnTo>
                  <a:lnTo>
                    <a:pt x="2" y="10"/>
                  </a:lnTo>
                  <a:lnTo>
                    <a:pt x="1" y="11"/>
                  </a:lnTo>
                  <a:lnTo>
                    <a:pt x="0" y="1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6" name="Freeform 750"/>
            <p:cNvSpPr>
              <a:spLocks/>
            </p:cNvSpPr>
            <p:nvPr/>
          </p:nvSpPr>
          <p:spPr bwMode="auto">
            <a:xfrm>
              <a:off x="963" y="2193"/>
              <a:ext cx="7" cy="9"/>
            </a:xfrm>
            <a:custGeom>
              <a:avLst/>
              <a:gdLst>
                <a:gd name="T0" fmla="*/ 0 w 7"/>
                <a:gd name="T1" fmla="*/ 8 h 9"/>
                <a:gd name="T2" fmla="*/ 0 w 7"/>
                <a:gd name="T3" fmla="*/ 7 h 9"/>
                <a:gd name="T4" fmla="*/ 0 w 7"/>
                <a:gd name="T5" fmla="*/ 5 h 9"/>
                <a:gd name="T6" fmla="*/ 0 w 7"/>
                <a:gd name="T7" fmla="*/ 4 h 9"/>
                <a:gd name="T8" fmla="*/ 0 w 7"/>
                <a:gd name="T9" fmla="*/ 3 h 9"/>
                <a:gd name="T10" fmla="*/ 0 w 7"/>
                <a:gd name="T11" fmla="*/ 2 h 9"/>
                <a:gd name="T12" fmla="*/ 0 w 7"/>
                <a:gd name="T13" fmla="*/ 1 h 9"/>
                <a:gd name="T14" fmla="*/ 0 w 7"/>
                <a:gd name="T15" fmla="*/ 0 h 9"/>
                <a:gd name="T16" fmla="*/ 1 w 7"/>
                <a:gd name="T17" fmla="*/ 0 h 9"/>
                <a:gd name="T18" fmla="*/ 2 w 7"/>
                <a:gd name="T19" fmla="*/ 1 h 9"/>
                <a:gd name="T20" fmla="*/ 2 w 7"/>
                <a:gd name="T21" fmla="*/ 2 h 9"/>
                <a:gd name="T22" fmla="*/ 3 w 7"/>
                <a:gd name="T23" fmla="*/ 2 h 9"/>
                <a:gd name="T24" fmla="*/ 4 w 7"/>
                <a:gd name="T25" fmla="*/ 2 h 9"/>
                <a:gd name="T26" fmla="*/ 4 w 7"/>
                <a:gd name="T27" fmla="*/ 1 h 9"/>
                <a:gd name="T28" fmla="*/ 4 w 7"/>
                <a:gd name="T29" fmla="*/ 0 h 9"/>
                <a:gd name="T30" fmla="*/ 5 w 7"/>
                <a:gd name="T31" fmla="*/ 0 h 9"/>
                <a:gd name="T32" fmla="*/ 6 w 7"/>
                <a:gd name="T33" fmla="*/ 1 h 9"/>
                <a:gd name="T34" fmla="*/ 6 w 7"/>
                <a:gd name="T35" fmla="*/ 2 h 9"/>
                <a:gd name="T36" fmla="*/ 6 w 7"/>
                <a:gd name="T37" fmla="*/ 3 h 9"/>
                <a:gd name="T38" fmla="*/ 5 w 7"/>
                <a:gd name="T39" fmla="*/ 3 h 9"/>
                <a:gd name="T40" fmla="*/ 4 w 7"/>
                <a:gd name="T41" fmla="*/ 3 h 9"/>
                <a:gd name="T42" fmla="*/ 3 w 7"/>
                <a:gd name="T43" fmla="*/ 3 h 9"/>
                <a:gd name="T44" fmla="*/ 2 w 7"/>
                <a:gd name="T45" fmla="*/ 3 h 9"/>
                <a:gd name="T46" fmla="*/ 1 w 7"/>
                <a:gd name="T47" fmla="*/ 3 h 9"/>
                <a:gd name="T48" fmla="*/ 1 w 7"/>
                <a:gd name="T49" fmla="*/ 4 h 9"/>
                <a:gd name="T50" fmla="*/ 1 w 7"/>
                <a:gd name="T51" fmla="*/ 5 h 9"/>
                <a:gd name="T52" fmla="*/ 1 w 7"/>
                <a:gd name="T53" fmla="*/ 7 h 9"/>
                <a:gd name="T54" fmla="*/ 0 w 7"/>
                <a:gd name="T55" fmla="*/ 8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
                <a:gd name="T85" fmla="*/ 0 h 9"/>
                <a:gd name="T86" fmla="*/ 7 w 7"/>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 h="9">
                  <a:moveTo>
                    <a:pt x="0" y="8"/>
                  </a:moveTo>
                  <a:lnTo>
                    <a:pt x="0" y="7"/>
                  </a:lnTo>
                  <a:lnTo>
                    <a:pt x="0" y="5"/>
                  </a:lnTo>
                  <a:lnTo>
                    <a:pt x="0" y="4"/>
                  </a:lnTo>
                  <a:lnTo>
                    <a:pt x="0" y="3"/>
                  </a:lnTo>
                  <a:lnTo>
                    <a:pt x="0" y="2"/>
                  </a:lnTo>
                  <a:lnTo>
                    <a:pt x="0" y="1"/>
                  </a:lnTo>
                  <a:lnTo>
                    <a:pt x="0" y="0"/>
                  </a:lnTo>
                  <a:lnTo>
                    <a:pt x="1" y="0"/>
                  </a:lnTo>
                  <a:lnTo>
                    <a:pt x="2" y="1"/>
                  </a:lnTo>
                  <a:lnTo>
                    <a:pt x="2" y="2"/>
                  </a:lnTo>
                  <a:lnTo>
                    <a:pt x="3" y="2"/>
                  </a:lnTo>
                  <a:lnTo>
                    <a:pt x="4" y="2"/>
                  </a:lnTo>
                  <a:lnTo>
                    <a:pt x="4" y="1"/>
                  </a:lnTo>
                  <a:lnTo>
                    <a:pt x="4" y="0"/>
                  </a:lnTo>
                  <a:lnTo>
                    <a:pt x="5" y="0"/>
                  </a:lnTo>
                  <a:lnTo>
                    <a:pt x="6" y="1"/>
                  </a:lnTo>
                  <a:lnTo>
                    <a:pt x="6" y="2"/>
                  </a:lnTo>
                  <a:lnTo>
                    <a:pt x="6" y="3"/>
                  </a:lnTo>
                  <a:lnTo>
                    <a:pt x="5" y="3"/>
                  </a:lnTo>
                  <a:lnTo>
                    <a:pt x="4" y="3"/>
                  </a:lnTo>
                  <a:lnTo>
                    <a:pt x="3" y="3"/>
                  </a:lnTo>
                  <a:lnTo>
                    <a:pt x="2" y="3"/>
                  </a:lnTo>
                  <a:lnTo>
                    <a:pt x="1" y="3"/>
                  </a:lnTo>
                  <a:lnTo>
                    <a:pt x="1" y="4"/>
                  </a:lnTo>
                  <a:lnTo>
                    <a:pt x="1" y="5"/>
                  </a:lnTo>
                  <a:lnTo>
                    <a:pt x="1" y="7"/>
                  </a:lnTo>
                  <a:lnTo>
                    <a:pt x="0" y="8"/>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27" name="Freeform 751"/>
            <p:cNvSpPr>
              <a:spLocks/>
            </p:cNvSpPr>
            <p:nvPr/>
          </p:nvSpPr>
          <p:spPr bwMode="auto">
            <a:xfrm>
              <a:off x="614" y="1950"/>
              <a:ext cx="416" cy="127"/>
            </a:xfrm>
            <a:custGeom>
              <a:avLst/>
              <a:gdLst>
                <a:gd name="T0" fmla="*/ 9 w 416"/>
                <a:gd name="T1" fmla="*/ 126 h 127"/>
                <a:gd name="T2" fmla="*/ 0 w 416"/>
                <a:gd name="T3" fmla="*/ 126 h 127"/>
                <a:gd name="T4" fmla="*/ 66 w 416"/>
                <a:gd name="T5" fmla="*/ 0 h 127"/>
                <a:gd name="T6" fmla="*/ 358 w 416"/>
                <a:gd name="T7" fmla="*/ 0 h 127"/>
                <a:gd name="T8" fmla="*/ 415 w 416"/>
                <a:gd name="T9" fmla="*/ 124 h 127"/>
                <a:gd name="T10" fmla="*/ 321 w 416"/>
                <a:gd name="T11" fmla="*/ 124 h 127"/>
                <a:gd name="T12" fmla="*/ 212 w 416"/>
                <a:gd name="T13" fmla="*/ 124 h 127"/>
                <a:gd name="T14" fmla="*/ 110 w 416"/>
                <a:gd name="T15" fmla="*/ 31 h 127"/>
                <a:gd name="T16" fmla="*/ 17 w 416"/>
                <a:gd name="T17" fmla="*/ 126 h 127"/>
                <a:gd name="T18" fmla="*/ 9 w 416"/>
                <a:gd name="T19" fmla="*/ 126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
                <a:gd name="T31" fmla="*/ 0 h 127"/>
                <a:gd name="T32" fmla="*/ 416 w 416"/>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 h="127">
                  <a:moveTo>
                    <a:pt x="9" y="126"/>
                  </a:moveTo>
                  <a:lnTo>
                    <a:pt x="0" y="126"/>
                  </a:lnTo>
                  <a:lnTo>
                    <a:pt x="66" y="0"/>
                  </a:lnTo>
                  <a:lnTo>
                    <a:pt x="358" y="0"/>
                  </a:lnTo>
                  <a:lnTo>
                    <a:pt x="415" y="124"/>
                  </a:lnTo>
                  <a:lnTo>
                    <a:pt x="321" y="124"/>
                  </a:lnTo>
                  <a:lnTo>
                    <a:pt x="212" y="124"/>
                  </a:lnTo>
                  <a:lnTo>
                    <a:pt x="110" y="31"/>
                  </a:lnTo>
                  <a:lnTo>
                    <a:pt x="17" y="126"/>
                  </a:lnTo>
                  <a:lnTo>
                    <a:pt x="9" y="126"/>
                  </a:lnTo>
                </a:path>
              </a:pathLst>
            </a:custGeom>
            <a:solidFill>
              <a:srgbClr val="A33300"/>
            </a:solidFill>
            <a:ln w="12700" cap="rnd">
              <a:noFill/>
              <a:round/>
              <a:headEnd/>
              <a:tailEnd/>
            </a:ln>
          </p:spPr>
          <p:txBody>
            <a:bodyPr wrap="none" lIns="75094" tIns="36888" rIns="75094" bIns="36888">
              <a:spAutoFit/>
            </a:bodyPr>
            <a:lstStyle/>
            <a:p>
              <a:endParaRPr lang="pt-PT"/>
            </a:p>
          </p:txBody>
        </p:sp>
        <p:sp>
          <p:nvSpPr>
            <p:cNvPr id="228" name="Freeform 752"/>
            <p:cNvSpPr>
              <a:spLocks/>
            </p:cNvSpPr>
            <p:nvPr/>
          </p:nvSpPr>
          <p:spPr bwMode="auto">
            <a:xfrm>
              <a:off x="614" y="1950"/>
              <a:ext cx="416" cy="127"/>
            </a:xfrm>
            <a:custGeom>
              <a:avLst/>
              <a:gdLst>
                <a:gd name="T0" fmla="*/ 9 w 416"/>
                <a:gd name="T1" fmla="*/ 126 h 127"/>
                <a:gd name="T2" fmla="*/ 0 w 416"/>
                <a:gd name="T3" fmla="*/ 126 h 127"/>
                <a:gd name="T4" fmla="*/ 66 w 416"/>
                <a:gd name="T5" fmla="*/ 0 h 127"/>
                <a:gd name="T6" fmla="*/ 358 w 416"/>
                <a:gd name="T7" fmla="*/ 0 h 127"/>
                <a:gd name="T8" fmla="*/ 415 w 416"/>
                <a:gd name="T9" fmla="*/ 124 h 127"/>
                <a:gd name="T10" fmla="*/ 321 w 416"/>
                <a:gd name="T11" fmla="*/ 124 h 127"/>
                <a:gd name="T12" fmla="*/ 212 w 416"/>
                <a:gd name="T13" fmla="*/ 124 h 127"/>
                <a:gd name="T14" fmla="*/ 110 w 416"/>
                <a:gd name="T15" fmla="*/ 31 h 127"/>
                <a:gd name="T16" fmla="*/ 17 w 416"/>
                <a:gd name="T17" fmla="*/ 126 h 127"/>
                <a:gd name="T18" fmla="*/ 9 w 416"/>
                <a:gd name="T19" fmla="*/ 126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
                <a:gd name="T31" fmla="*/ 0 h 127"/>
                <a:gd name="T32" fmla="*/ 416 w 416"/>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 h="127">
                  <a:moveTo>
                    <a:pt x="9" y="126"/>
                  </a:moveTo>
                  <a:lnTo>
                    <a:pt x="0" y="126"/>
                  </a:lnTo>
                  <a:lnTo>
                    <a:pt x="66" y="0"/>
                  </a:lnTo>
                  <a:lnTo>
                    <a:pt x="358" y="0"/>
                  </a:lnTo>
                  <a:lnTo>
                    <a:pt x="415" y="124"/>
                  </a:lnTo>
                  <a:lnTo>
                    <a:pt x="321" y="124"/>
                  </a:lnTo>
                  <a:lnTo>
                    <a:pt x="212" y="124"/>
                  </a:lnTo>
                  <a:lnTo>
                    <a:pt x="110" y="31"/>
                  </a:lnTo>
                  <a:lnTo>
                    <a:pt x="17" y="126"/>
                  </a:lnTo>
                  <a:lnTo>
                    <a:pt x="9" y="126"/>
                  </a:lnTo>
                </a:path>
              </a:pathLst>
            </a:custGeom>
            <a:noFill/>
            <a:ln w="12700" cap="rnd">
              <a:noFill/>
              <a:round/>
              <a:headEnd/>
              <a:tailEnd/>
            </a:ln>
          </p:spPr>
          <p:txBody>
            <a:bodyPr wrap="none" lIns="75094" tIns="36888" rIns="75094" bIns="36888">
              <a:spAutoFit/>
            </a:bodyPr>
            <a:lstStyle/>
            <a:p>
              <a:endParaRPr lang="pt-PT"/>
            </a:p>
          </p:txBody>
        </p:sp>
        <p:sp>
          <p:nvSpPr>
            <p:cNvPr id="229" name="Freeform 753"/>
            <p:cNvSpPr>
              <a:spLocks/>
            </p:cNvSpPr>
            <p:nvPr/>
          </p:nvSpPr>
          <p:spPr bwMode="auto">
            <a:xfrm>
              <a:off x="819" y="2137"/>
              <a:ext cx="123" cy="29"/>
            </a:xfrm>
            <a:custGeom>
              <a:avLst/>
              <a:gdLst>
                <a:gd name="T0" fmla="*/ 0 w 123"/>
                <a:gd name="T1" fmla="*/ 0 h 29"/>
                <a:gd name="T2" fmla="*/ 0 w 123"/>
                <a:gd name="T3" fmla="*/ 13 h 29"/>
                <a:gd name="T4" fmla="*/ 0 w 123"/>
                <a:gd name="T5" fmla="*/ 28 h 29"/>
                <a:gd name="T6" fmla="*/ 66 w 123"/>
                <a:gd name="T7" fmla="*/ 28 h 29"/>
                <a:gd name="T8" fmla="*/ 122 w 123"/>
                <a:gd name="T9" fmla="*/ 28 h 29"/>
                <a:gd name="T10" fmla="*/ 110 w 123"/>
                <a:gd name="T11" fmla="*/ 0 h 29"/>
                <a:gd name="T12" fmla="*/ 0 w 123"/>
                <a:gd name="T13" fmla="*/ 0 h 29"/>
                <a:gd name="T14" fmla="*/ 0 60000 65536"/>
                <a:gd name="T15" fmla="*/ 0 60000 65536"/>
                <a:gd name="T16" fmla="*/ 0 60000 65536"/>
                <a:gd name="T17" fmla="*/ 0 60000 65536"/>
                <a:gd name="T18" fmla="*/ 0 60000 65536"/>
                <a:gd name="T19" fmla="*/ 0 60000 65536"/>
                <a:gd name="T20" fmla="*/ 0 60000 65536"/>
                <a:gd name="T21" fmla="*/ 0 w 123"/>
                <a:gd name="T22" fmla="*/ 0 h 29"/>
                <a:gd name="T23" fmla="*/ 123 w 12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9">
                  <a:moveTo>
                    <a:pt x="0" y="0"/>
                  </a:moveTo>
                  <a:lnTo>
                    <a:pt x="0" y="13"/>
                  </a:lnTo>
                  <a:lnTo>
                    <a:pt x="0" y="28"/>
                  </a:lnTo>
                  <a:lnTo>
                    <a:pt x="66" y="28"/>
                  </a:lnTo>
                  <a:lnTo>
                    <a:pt x="122" y="28"/>
                  </a:lnTo>
                  <a:lnTo>
                    <a:pt x="110" y="0"/>
                  </a:lnTo>
                  <a:lnTo>
                    <a:pt x="0" y="0"/>
                  </a:lnTo>
                </a:path>
              </a:pathLst>
            </a:custGeom>
            <a:solidFill>
              <a:srgbClr val="A33300"/>
            </a:solidFill>
            <a:ln w="12700" cap="rnd">
              <a:noFill/>
              <a:round/>
              <a:headEnd/>
              <a:tailEnd/>
            </a:ln>
          </p:spPr>
          <p:txBody>
            <a:bodyPr wrap="none" lIns="75094" tIns="36888" rIns="75094" bIns="36888">
              <a:spAutoFit/>
            </a:bodyPr>
            <a:lstStyle/>
            <a:p>
              <a:endParaRPr lang="pt-PT"/>
            </a:p>
          </p:txBody>
        </p:sp>
        <p:sp>
          <p:nvSpPr>
            <p:cNvPr id="230" name="Freeform 754"/>
            <p:cNvSpPr>
              <a:spLocks/>
            </p:cNvSpPr>
            <p:nvPr/>
          </p:nvSpPr>
          <p:spPr bwMode="auto">
            <a:xfrm>
              <a:off x="819" y="2137"/>
              <a:ext cx="123" cy="29"/>
            </a:xfrm>
            <a:custGeom>
              <a:avLst/>
              <a:gdLst>
                <a:gd name="T0" fmla="*/ 0 w 123"/>
                <a:gd name="T1" fmla="*/ 0 h 29"/>
                <a:gd name="T2" fmla="*/ 0 w 123"/>
                <a:gd name="T3" fmla="*/ 13 h 29"/>
                <a:gd name="T4" fmla="*/ 0 w 123"/>
                <a:gd name="T5" fmla="*/ 28 h 29"/>
                <a:gd name="T6" fmla="*/ 66 w 123"/>
                <a:gd name="T7" fmla="*/ 28 h 29"/>
                <a:gd name="T8" fmla="*/ 122 w 123"/>
                <a:gd name="T9" fmla="*/ 28 h 29"/>
                <a:gd name="T10" fmla="*/ 110 w 123"/>
                <a:gd name="T11" fmla="*/ 0 h 29"/>
                <a:gd name="T12" fmla="*/ 0 w 123"/>
                <a:gd name="T13" fmla="*/ 0 h 29"/>
                <a:gd name="T14" fmla="*/ 0 60000 65536"/>
                <a:gd name="T15" fmla="*/ 0 60000 65536"/>
                <a:gd name="T16" fmla="*/ 0 60000 65536"/>
                <a:gd name="T17" fmla="*/ 0 60000 65536"/>
                <a:gd name="T18" fmla="*/ 0 60000 65536"/>
                <a:gd name="T19" fmla="*/ 0 60000 65536"/>
                <a:gd name="T20" fmla="*/ 0 60000 65536"/>
                <a:gd name="T21" fmla="*/ 0 w 123"/>
                <a:gd name="T22" fmla="*/ 0 h 29"/>
                <a:gd name="T23" fmla="*/ 123 w 12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29">
                  <a:moveTo>
                    <a:pt x="0" y="0"/>
                  </a:moveTo>
                  <a:lnTo>
                    <a:pt x="0" y="13"/>
                  </a:lnTo>
                  <a:lnTo>
                    <a:pt x="0" y="28"/>
                  </a:lnTo>
                  <a:lnTo>
                    <a:pt x="66" y="28"/>
                  </a:lnTo>
                  <a:lnTo>
                    <a:pt x="122" y="28"/>
                  </a:lnTo>
                  <a:lnTo>
                    <a:pt x="110" y="0"/>
                  </a:lnTo>
                  <a:lnTo>
                    <a:pt x="0" y="0"/>
                  </a:lnTo>
                </a:path>
              </a:pathLst>
            </a:custGeom>
            <a:noFill/>
            <a:ln w="12700" cap="rnd">
              <a:noFill/>
              <a:round/>
              <a:headEnd/>
              <a:tailEnd/>
            </a:ln>
          </p:spPr>
          <p:txBody>
            <a:bodyPr wrap="none" lIns="75094" tIns="36888" rIns="75094" bIns="36888">
              <a:spAutoFit/>
            </a:bodyPr>
            <a:lstStyle/>
            <a:p>
              <a:endParaRPr lang="pt-PT"/>
            </a:p>
          </p:txBody>
        </p:sp>
        <p:sp>
          <p:nvSpPr>
            <p:cNvPr id="231" name="Freeform 755"/>
            <p:cNvSpPr>
              <a:spLocks/>
            </p:cNvSpPr>
            <p:nvPr/>
          </p:nvSpPr>
          <p:spPr bwMode="auto">
            <a:xfrm>
              <a:off x="819" y="2170"/>
              <a:ext cx="124" cy="8"/>
            </a:xfrm>
            <a:custGeom>
              <a:avLst/>
              <a:gdLst>
                <a:gd name="T0" fmla="*/ 123 w 124"/>
                <a:gd name="T1" fmla="*/ 7 h 8"/>
                <a:gd name="T2" fmla="*/ 123 w 124"/>
                <a:gd name="T3" fmla="*/ 0 h 8"/>
                <a:gd name="T4" fmla="*/ 64 w 124"/>
                <a:gd name="T5" fmla="*/ 0 h 8"/>
                <a:gd name="T6" fmla="*/ 0 w 124"/>
                <a:gd name="T7" fmla="*/ 0 h 8"/>
                <a:gd name="T8" fmla="*/ 0 w 124"/>
                <a:gd name="T9" fmla="*/ 7 h 8"/>
                <a:gd name="T10" fmla="*/ 123 w 124"/>
                <a:gd name="T11" fmla="*/ 7 h 8"/>
                <a:gd name="T12" fmla="*/ 0 60000 65536"/>
                <a:gd name="T13" fmla="*/ 0 60000 65536"/>
                <a:gd name="T14" fmla="*/ 0 60000 65536"/>
                <a:gd name="T15" fmla="*/ 0 60000 65536"/>
                <a:gd name="T16" fmla="*/ 0 60000 65536"/>
                <a:gd name="T17" fmla="*/ 0 60000 65536"/>
                <a:gd name="T18" fmla="*/ 0 w 124"/>
                <a:gd name="T19" fmla="*/ 0 h 8"/>
                <a:gd name="T20" fmla="*/ 124 w 1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4" h="8">
                  <a:moveTo>
                    <a:pt x="123" y="7"/>
                  </a:moveTo>
                  <a:lnTo>
                    <a:pt x="123" y="0"/>
                  </a:lnTo>
                  <a:lnTo>
                    <a:pt x="64" y="0"/>
                  </a:lnTo>
                  <a:lnTo>
                    <a:pt x="0" y="0"/>
                  </a:lnTo>
                  <a:lnTo>
                    <a:pt x="0" y="7"/>
                  </a:lnTo>
                  <a:lnTo>
                    <a:pt x="123" y="7"/>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32" name="Freeform 756"/>
            <p:cNvSpPr>
              <a:spLocks/>
            </p:cNvSpPr>
            <p:nvPr/>
          </p:nvSpPr>
          <p:spPr bwMode="auto">
            <a:xfrm>
              <a:off x="626" y="2090"/>
              <a:ext cx="6" cy="147"/>
            </a:xfrm>
            <a:custGeom>
              <a:avLst/>
              <a:gdLst>
                <a:gd name="T0" fmla="*/ 2 w 6"/>
                <a:gd name="T1" fmla="*/ 146 h 147"/>
                <a:gd name="T2" fmla="*/ 5 w 6"/>
                <a:gd name="T3" fmla="*/ 146 h 147"/>
                <a:gd name="T4" fmla="*/ 5 w 6"/>
                <a:gd name="T5" fmla="*/ 0 h 147"/>
                <a:gd name="T6" fmla="*/ 0 w 6"/>
                <a:gd name="T7" fmla="*/ 0 h 147"/>
                <a:gd name="T8" fmla="*/ 0 w 6"/>
                <a:gd name="T9" fmla="*/ 146 h 147"/>
                <a:gd name="T10" fmla="*/ 2 w 6"/>
                <a:gd name="T11" fmla="*/ 146 h 147"/>
                <a:gd name="T12" fmla="*/ 0 60000 65536"/>
                <a:gd name="T13" fmla="*/ 0 60000 65536"/>
                <a:gd name="T14" fmla="*/ 0 60000 65536"/>
                <a:gd name="T15" fmla="*/ 0 60000 65536"/>
                <a:gd name="T16" fmla="*/ 0 60000 65536"/>
                <a:gd name="T17" fmla="*/ 0 60000 65536"/>
                <a:gd name="T18" fmla="*/ 0 w 6"/>
                <a:gd name="T19" fmla="*/ 0 h 147"/>
                <a:gd name="T20" fmla="*/ 6 w 6"/>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6" h="147">
                  <a:moveTo>
                    <a:pt x="2" y="146"/>
                  </a:moveTo>
                  <a:lnTo>
                    <a:pt x="5" y="146"/>
                  </a:lnTo>
                  <a:lnTo>
                    <a:pt x="5" y="0"/>
                  </a:lnTo>
                  <a:lnTo>
                    <a:pt x="0" y="0"/>
                  </a:lnTo>
                  <a:lnTo>
                    <a:pt x="0" y="146"/>
                  </a:lnTo>
                  <a:lnTo>
                    <a:pt x="2" y="146"/>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33" name="Freeform 757"/>
            <p:cNvSpPr>
              <a:spLocks/>
            </p:cNvSpPr>
            <p:nvPr/>
          </p:nvSpPr>
          <p:spPr bwMode="auto">
            <a:xfrm>
              <a:off x="1006" y="2081"/>
              <a:ext cx="7" cy="36"/>
            </a:xfrm>
            <a:custGeom>
              <a:avLst/>
              <a:gdLst>
                <a:gd name="T0" fmla="*/ 6 w 7"/>
                <a:gd name="T1" fmla="*/ 35 h 36"/>
                <a:gd name="T2" fmla="*/ 6 w 7"/>
                <a:gd name="T3" fmla="*/ 0 h 36"/>
                <a:gd name="T4" fmla="*/ 0 w 7"/>
                <a:gd name="T5" fmla="*/ 0 h 36"/>
                <a:gd name="T6" fmla="*/ 0 w 7"/>
                <a:gd name="T7" fmla="*/ 35 h 36"/>
                <a:gd name="T8" fmla="*/ 6 w 7"/>
                <a:gd name="T9" fmla="*/ 35 h 36"/>
                <a:gd name="T10" fmla="*/ 0 60000 65536"/>
                <a:gd name="T11" fmla="*/ 0 60000 65536"/>
                <a:gd name="T12" fmla="*/ 0 60000 65536"/>
                <a:gd name="T13" fmla="*/ 0 60000 65536"/>
                <a:gd name="T14" fmla="*/ 0 60000 65536"/>
                <a:gd name="T15" fmla="*/ 0 w 7"/>
                <a:gd name="T16" fmla="*/ 0 h 36"/>
                <a:gd name="T17" fmla="*/ 7 w 7"/>
                <a:gd name="T18" fmla="*/ 36 h 36"/>
              </a:gdLst>
              <a:ahLst/>
              <a:cxnLst>
                <a:cxn ang="T10">
                  <a:pos x="T0" y="T1"/>
                </a:cxn>
                <a:cxn ang="T11">
                  <a:pos x="T2" y="T3"/>
                </a:cxn>
                <a:cxn ang="T12">
                  <a:pos x="T4" y="T5"/>
                </a:cxn>
                <a:cxn ang="T13">
                  <a:pos x="T6" y="T7"/>
                </a:cxn>
                <a:cxn ang="T14">
                  <a:pos x="T8" y="T9"/>
                </a:cxn>
              </a:cxnLst>
              <a:rect l="T15" t="T16" r="T17" b="T18"/>
              <a:pathLst>
                <a:path w="7" h="36">
                  <a:moveTo>
                    <a:pt x="6" y="35"/>
                  </a:moveTo>
                  <a:lnTo>
                    <a:pt x="6" y="0"/>
                  </a:lnTo>
                  <a:lnTo>
                    <a:pt x="0" y="0"/>
                  </a:lnTo>
                  <a:lnTo>
                    <a:pt x="0" y="35"/>
                  </a:lnTo>
                  <a:lnTo>
                    <a:pt x="6" y="35"/>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34" name="Freeform 758"/>
            <p:cNvSpPr>
              <a:spLocks/>
            </p:cNvSpPr>
            <p:nvPr/>
          </p:nvSpPr>
          <p:spPr bwMode="auto">
            <a:xfrm>
              <a:off x="1006" y="2116"/>
              <a:ext cx="7" cy="36"/>
            </a:xfrm>
            <a:custGeom>
              <a:avLst/>
              <a:gdLst>
                <a:gd name="T0" fmla="*/ 3 w 7"/>
                <a:gd name="T1" fmla="*/ 35 h 36"/>
                <a:gd name="T2" fmla="*/ 6 w 7"/>
                <a:gd name="T3" fmla="*/ 35 h 36"/>
                <a:gd name="T4" fmla="*/ 6 w 7"/>
                <a:gd name="T5" fmla="*/ 0 h 36"/>
                <a:gd name="T6" fmla="*/ 0 w 7"/>
                <a:gd name="T7" fmla="*/ 0 h 36"/>
                <a:gd name="T8" fmla="*/ 0 w 7"/>
                <a:gd name="T9" fmla="*/ 35 h 36"/>
                <a:gd name="T10" fmla="*/ 3 w 7"/>
                <a:gd name="T11" fmla="*/ 35 h 36"/>
                <a:gd name="T12" fmla="*/ 0 60000 65536"/>
                <a:gd name="T13" fmla="*/ 0 60000 65536"/>
                <a:gd name="T14" fmla="*/ 0 60000 65536"/>
                <a:gd name="T15" fmla="*/ 0 60000 65536"/>
                <a:gd name="T16" fmla="*/ 0 60000 65536"/>
                <a:gd name="T17" fmla="*/ 0 60000 65536"/>
                <a:gd name="T18" fmla="*/ 0 w 7"/>
                <a:gd name="T19" fmla="*/ 0 h 36"/>
                <a:gd name="T20" fmla="*/ 7 w 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7" h="36">
                  <a:moveTo>
                    <a:pt x="3" y="35"/>
                  </a:moveTo>
                  <a:lnTo>
                    <a:pt x="6" y="35"/>
                  </a:lnTo>
                  <a:lnTo>
                    <a:pt x="6" y="0"/>
                  </a:lnTo>
                  <a:lnTo>
                    <a:pt x="0" y="0"/>
                  </a:lnTo>
                  <a:lnTo>
                    <a:pt x="0" y="35"/>
                  </a:lnTo>
                  <a:lnTo>
                    <a:pt x="3" y="35"/>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35" name="Rectangle 759"/>
            <p:cNvSpPr>
              <a:spLocks noChangeArrowheads="1"/>
            </p:cNvSpPr>
            <p:nvPr/>
          </p:nvSpPr>
          <p:spPr bwMode="auto">
            <a:xfrm>
              <a:off x="1018" y="2079"/>
              <a:ext cx="6" cy="3"/>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236" name="Freeform 760"/>
            <p:cNvSpPr>
              <a:spLocks/>
            </p:cNvSpPr>
            <p:nvPr/>
          </p:nvSpPr>
          <p:spPr bwMode="auto">
            <a:xfrm>
              <a:off x="1018" y="2082"/>
              <a:ext cx="11" cy="15"/>
            </a:xfrm>
            <a:custGeom>
              <a:avLst/>
              <a:gdLst>
                <a:gd name="T0" fmla="*/ 10 w 11"/>
                <a:gd name="T1" fmla="*/ 9 h 15"/>
                <a:gd name="T2" fmla="*/ 8 w 11"/>
                <a:gd name="T3" fmla="*/ 6 h 15"/>
                <a:gd name="T4" fmla="*/ 7 w 11"/>
                <a:gd name="T5" fmla="*/ 4 h 15"/>
                <a:gd name="T6" fmla="*/ 6 w 11"/>
                <a:gd name="T7" fmla="*/ 1 h 15"/>
                <a:gd name="T8" fmla="*/ 6 w 11"/>
                <a:gd name="T9" fmla="*/ 0 h 15"/>
                <a:gd name="T10" fmla="*/ 0 w 11"/>
                <a:gd name="T11" fmla="*/ 0 h 15"/>
                <a:gd name="T12" fmla="*/ 1 w 11"/>
                <a:gd name="T13" fmla="*/ 3 h 15"/>
                <a:gd name="T14" fmla="*/ 2 w 11"/>
                <a:gd name="T15" fmla="*/ 5 h 15"/>
                <a:gd name="T16" fmla="*/ 3 w 11"/>
                <a:gd name="T17" fmla="*/ 10 h 15"/>
                <a:gd name="T18" fmla="*/ 8 w 11"/>
                <a:gd name="T19" fmla="*/ 14 h 15"/>
                <a:gd name="T20" fmla="*/ 10 w 11"/>
                <a:gd name="T21" fmla="*/ 9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5"/>
                <a:gd name="T35" fmla="*/ 11 w 1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5">
                  <a:moveTo>
                    <a:pt x="10" y="9"/>
                  </a:moveTo>
                  <a:lnTo>
                    <a:pt x="8" y="6"/>
                  </a:lnTo>
                  <a:lnTo>
                    <a:pt x="7" y="4"/>
                  </a:lnTo>
                  <a:lnTo>
                    <a:pt x="6" y="1"/>
                  </a:lnTo>
                  <a:lnTo>
                    <a:pt x="6" y="0"/>
                  </a:lnTo>
                  <a:lnTo>
                    <a:pt x="0" y="0"/>
                  </a:lnTo>
                  <a:lnTo>
                    <a:pt x="1" y="3"/>
                  </a:lnTo>
                  <a:lnTo>
                    <a:pt x="2" y="5"/>
                  </a:lnTo>
                  <a:lnTo>
                    <a:pt x="3" y="10"/>
                  </a:lnTo>
                  <a:lnTo>
                    <a:pt x="8" y="14"/>
                  </a:lnTo>
                  <a:lnTo>
                    <a:pt x="10" y="9"/>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37" name="Freeform 761"/>
            <p:cNvSpPr>
              <a:spLocks/>
            </p:cNvSpPr>
            <p:nvPr/>
          </p:nvSpPr>
          <p:spPr bwMode="auto">
            <a:xfrm>
              <a:off x="1027" y="2091"/>
              <a:ext cx="6" cy="7"/>
            </a:xfrm>
            <a:custGeom>
              <a:avLst/>
              <a:gdLst>
                <a:gd name="T0" fmla="*/ 0 w 6"/>
                <a:gd name="T1" fmla="*/ 5 h 7"/>
                <a:gd name="T2" fmla="*/ 3 w 6"/>
                <a:gd name="T3" fmla="*/ 6 h 7"/>
                <a:gd name="T4" fmla="*/ 5 w 6"/>
                <a:gd name="T5" fmla="*/ 1 h 7"/>
                <a:gd name="T6" fmla="*/ 3 w 6"/>
                <a:gd name="T7" fmla="*/ 0 h 7"/>
                <a:gd name="T8" fmla="*/ 0 w 6"/>
                <a:gd name="T9" fmla="*/ 5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0" y="5"/>
                  </a:moveTo>
                  <a:lnTo>
                    <a:pt x="3" y="6"/>
                  </a:lnTo>
                  <a:lnTo>
                    <a:pt x="5" y="1"/>
                  </a:lnTo>
                  <a:lnTo>
                    <a:pt x="3" y="0"/>
                  </a:lnTo>
                  <a:lnTo>
                    <a:pt x="0" y="5"/>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38" name="Rectangle 762"/>
            <p:cNvSpPr>
              <a:spLocks noChangeArrowheads="1"/>
            </p:cNvSpPr>
            <p:nvPr/>
          </p:nvSpPr>
          <p:spPr bwMode="auto">
            <a:xfrm>
              <a:off x="1024" y="2092"/>
              <a:ext cx="6" cy="2"/>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239" name="Freeform 763"/>
            <p:cNvSpPr>
              <a:spLocks/>
            </p:cNvSpPr>
            <p:nvPr/>
          </p:nvSpPr>
          <p:spPr bwMode="auto">
            <a:xfrm>
              <a:off x="1024" y="2094"/>
              <a:ext cx="7" cy="60"/>
            </a:xfrm>
            <a:custGeom>
              <a:avLst/>
              <a:gdLst>
                <a:gd name="T0" fmla="*/ 3 w 7"/>
                <a:gd name="T1" fmla="*/ 59 h 60"/>
                <a:gd name="T2" fmla="*/ 6 w 7"/>
                <a:gd name="T3" fmla="*/ 59 h 60"/>
                <a:gd name="T4" fmla="*/ 6 w 7"/>
                <a:gd name="T5" fmla="*/ 0 h 60"/>
                <a:gd name="T6" fmla="*/ 0 w 7"/>
                <a:gd name="T7" fmla="*/ 0 h 60"/>
                <a:gd name="T8" fmla="*/ 0 w 7"/>
                <a:gd name="T9" fmla="*/ 59 h 60"/>
                <a:gd name="T10" fmla="*/ 3 w 7"/>
                <a:gd name="T11" fmla="*/ 59 h 60"/>
                <a:gd name="T12" fmla="*/ 0 60000 65536"/>
                <a:gd name="T13" fmla="*/ 0 60000 65536"/>
                <a:gd name="T14" fmla="*/ 0 60000 65536"/>
                <a:gd name="T15" fmla="*/ 0 60000 65536"/>
                <a:gd name="T16" fmla="*/ 0 60000 65536"/>
                <a:gd name="T17" fmla="*/ 0 60000 65536"/>
                <a:gd name="T18" fmla="*/ 0 w 7"/>
                <a:gd name="T19" fmla="*/ 0 h 60"/>
                <a:gd name="T20" fmla="*/ 7 w 7"/>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7" h="60">
                  <a:moveTo>
                    <a:pt x="3" y="59"/>
                  </a:moveTo>
                  <a:lnTo>
                    <a:pt x="6" y="59"/>
                  </a:lnTo>
                  <a:lnTo>
                    <a:pt x="6" y="0"/>
                  </a:lnTo>
                  <a:lnTo>
                    <a:pt x="0" y="0"/>
                  </a:lnTo>
                  <a:lnTo>
                    <a:pt x="0" y="59"/>
                  </a:lnTo>
                  <a:lnTo>
                    <a:pt x="3" y="59"/>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40" name="Rectangle 764"/>
            <p:cNvSpPr>
              <a:spLocks noChangeArrowheads="1"/>
            </p:cNvSpPr>
            <p:nvPr/>
          </p:nvSpPr>
          <p:spPr bwMode="auto">
            <a:xfrm>
              <a:off x="1024" y="2153"/>
              <a:ext cx="6" cy="3"/>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241" name="Freeform 765"/>
            <p:cNvSpPr>
              <a:spLocks/>
            </p:cNvSpPr>
            <p:nvPr/>
          </p:nvSpPr>
          <p:spPr bwMode="auto">
            <a:xfrm>
              <a:off x="815" y="2080"/>
              <a:ext cx="7" cy="58"/>
            </a:xfrm>
            <a:custGeom>
              <a:avLst/>
              <a:gdLst>
                <a:gd name="T0" fmla="*/ 6 w 7"/>
                <a:gd name="T1" fmla="*/ 57 h 58"/>
                <a:gd name="T2" fmla="*/ 6 w 7"/>
                <a:gd name="T3" fmla="*/ 0 h 58"/>
                <a:gd name="T4" fmla="*/ 0 w 7"/>
                <a:gd name="T5" fmla="*/ 0 h 58"/>
                <a:gd name="T6" fmla="*/ 0 w 7"/>
                <a:gd name="T7" fmla="*/ 57 h 58"/>
                <a:gd name="T8" fmla="*/ 6 w 7"/>
                <a:gd name="T9" fmla="*/ 57 h 58"/>
                <a:gd name="T10" fmla="*/ 0 60000 65536"/>
                <a:gd name="T11" fmla="*/ 0 60000 65536"/>
                <a:gd name="T12" fmla="*/ 0 60000 65536"/>
                <a:gd name="T13" fmla="*/ 0 60000 65536"/>
                <a:gd name="T14" fmla="*/ 0 60000 65536"/>
                <a:gd name="T15" fmla="*/ 0 w 7"/>
                <a:gd name="T16" fmla="*/ 0 h 58"/>
                <a:gd name="T17" fmla="*/ 7 w 7"/>
                <a:gd name="T18" fmla="*/ 58 h 58"/>
              </a:gdLst>
              <a:ahLst/>
              <a:cxnLst>
                <a:cxn ang="T10">
                  <a:pos x="T0" y="T1"/>
                </a:cxn>
                <a:cxn ang="T11">
                  <a:pos x="T2" y="T3"/>
                </a:cxn>
                <a:cxn ang="T12">
                  <a:pos x="T4" y="T5"/>
                </a:cxn>
                <a:cxn ang="T13">
                  <a:pos x="T6" y="T7"/>
                </a:cxn>
                <a:cxn ang="T14">
                  <a:pos x="T8" y="T9"/>
                </a:cxn>
              </a:cxnLst>
              <a:rect l="T15" t="T16" r="T17" b="T18"/>
              <a:pathLst>
                <a:path w="7" h="58">
                  <a:moveTo>
                    <a:pt x="6" y="57"/>
                  </a:moveTo>
                  <a:lnTo>
                    <a:pt x="6" y="0"/>
                  </a:lnTo>
                  <a:lnTo>
                    <a:pt x="0" y="0"/>
                  </a:lnTo>
                  <a:lnTo>
                    <a:pt x="0" y="57"/>
                  </a:lnTo>
                  <a:lnTo>
                    <a:pt x="6" y="57"/>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42" name="Freeform 766"/>
            <p:cNvSpPr>
              <a:spLocks/>
            </p:cNvSpPr>
            <p:nvPr/>
          </p:nvSpPr>
          <p:spPr bwMode="auto">
            <a:xfrm>
              <a:off x="815" y="2137"/>
              <a:ext cx="7" cy="13"/>
            </a:xfrm>
            <a:custGeom>
              <a:avLst/>
              <a:gdLst>
                <a:gd name="T0" fmla="*/ 6 w 7"/>
                <a:gd name="T1" fmla="*/ 12 h 13"/>
                <a:gd name="T2" fmla="*/ 6 w 7"/>
                <a:gd name="T3" fmla="*/ 0 h 13"/>
                <a:gd name="T4" fmla="*/ 0 w 7"/>
                <a:gd name="T5" fmla="*/ 0 h 13"/>
                <a:gd name="T6" fmla="*/ 0 w 7"/>
                <a:gd name="T7" fmla="*/ 12 h 13"/>
                <a:gd name="T8" fmla="*/ 6 w 7"/>
                <a:gd name="T9" fmla="*/ 1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6" y="12"/>
                  </a:moveTo>
                  <a:lnTo>
                    <a:pt x="6" y="0"/>
                  </a:lnTo>
                  <a:lnTo>
                    <a:pt x="0" y="0"/>
                  </a:lnTo>
                  <a:lnTo>
                    <a:pt x="0" y="12"/>
                  </a:lnTo>
                  <a:lnTo>
                    <a:pt x="6" y="1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43" name="Freeform 767"/>
            <p:cNvSpPr>
              <a:spLocks/>
            </p:cNvSpPr>
            <p:nvPr/>
          </p:nvSpPr>
          <p:spPr bwMode="auto">
            <a:xfrm>
              <a:off x="815" y="2149"/>
              <a:ext cx="7" cy="17"/>
            </a:xfrm>
            <a:custGeom>
              <a:avLst/>
              <a:gdLst>
                <a:gd name="T0" fmla="*/ 6 w 7"/>
                <a:gd name="T1" fmla="*/ 16 h 17"/>
                <a:gd name="T2" fmla="*/ 6 w 7"/>
                <a:gd name="T3" fmla="*/ 0 h 17"/>
                <a:gd name="T4" fmla="*/ 0 w 7"/>
                <a:gd name="T5" fmla="*/ 0 h 17"/>
                <a:gd name="T6" fmla="*/ 0 w 7"/>
                <a:gd name="T7" fmla="*/ 16 h 17"/>
                <a:gd name="T8" fmla="*/ 6 w 7"/>
                <a:gd name="T9" fmla="*/ 16 h 17"/>
                <a:gd name="T10" fmla="*/ 0 60000 65536"/>
                <a:gd name="T11" fmla="*/ 0 60000 65536"/>
                <a:gd name="T12" fmla="*/ 0 60000 65536"/>
                <a:gd name="T13" fmla="*/ 0 60000 65536"/>
                <a:gd name="T14" fmla="*/ 0 60000 65536"/>
                <a:gd name="T15" fmla="*/ 0 w 7"/>
                <a:gd name="T16" fmla="*/ 0 h 17"/>
                <a:gd name="T17" fmla="*/ 7 w 7"/>
                <a:gd name="T18" fmla="*/ 17 h 17"/>
              </a:gdLst>
              <a:ahLst/>
              <a:cxnLst>
                <a:cxn ang="T10">
                  <a:pos x="T0" y="T1"/>
                </a:cxn>
                <a:cxn ang="T11">
                  <a:pos x="T2" y="T3"/>
                </a:cxn>
                <a:cxn ang="T12">
                  <a:pos x="T4" y="T5"/>
                </a:cxn>
                <a:cxn ang="T13">
                  <a:pos x="T6" y="T7"/>
                </a:cxn>
                <a:cxn ang="T14">
                  <a:pos x="T8" y="T9"/>
                </a:cxn>
              </a:cxnLst>
              <a:rect l="T15" t="T16" r="T17" b="T18"/>
              <a:pathLst>
                <a:path w="7" h="17">
                  <a:moveTo>
                    <a:pt x="6" y="16"/>
                  </a:moveTo>
                  <a:lnTo>
                    <a:pt x="6" y="0"/>
                  </a:lnTo>
                  <a:lnTo>
                    <a:pt x="0" y="0"/>
                  </a:lnTo>
                  <a:lnTo>
                    <a:pt x="0" y="16"/>
                  </a:lnTo>
                  <a:lnTo>
                    <a:pt x="6" y="16"/>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44" name="Freeform 768"/>
            <p:cNvSpPr>
              <a:spLocks/>
            </p:cNvSpPr>
            <p:nvPr/>
          </p:nvSpPr>
          <p:spPr bwMode="auto">
            <a:xfrm>
              <a:off x="815" y="2165"/>
              <a:ext cx="7" cy="6"/>
            </a:xfrm>
            <a:custGeom>
              <a:avLst/>
              <a:gdLst>
                <a:gd name="T0" fmla="*/ 6 w 7"/>
                <a:gd name="T1" fmla="*/ 5 h 6"/>
                <a:gd name="T2" fmla="*/ 6 w 7"/>
                <a:gd name="T3" fmla="*/ 0 h 6"/>
                <a:gd name="T4" fmla="*/ 0 w 7"/>
                <a:gd name="T5" fmla="*/ 0 h 6"/>
                <a:gd name="T6" fmla="*/ 0 w 7"/>
                <a:gd name="T7" fmla="*/ 5 h 6"/>
                <a:gd name="T8" fmla="*/ 6 w 7"/>
                <a:gd name="T9" fmla="*/ 5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5"/>
                  </a:moveTo>
                  <a:lnTo>
                    <a:pt x="6" y="0"/>
                  </a:lnTo>
                  <a:lnTo>
                    <a:pt x="0" y="0"/>
                  </a:lnTo>
                  <a:lnTo>
                    <a:pt x="0" y="5"/>
                  </a:lnTo>
                  <a:lnTo>
                    <a:pt x="6" y="5"/>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45" name="Freeform 769"/>
            <p:cNvSpPr>
              <a:spLocks/>
            </p:cNvSpPr>
            <p:nvPr/>
          </p:nvSpPr>
          <p:spPr bwMode="auto">
            <a:xfrm>
              <a:off x="815" y="2170"/>
              <a:ext cx="7" cy="1"/>
            </a:xfrm>
            <a:custGeom>
              <a:avLst/>
              <a:gdLst>
                <a:gd name="T0" fmla="*/ 6 w 7"/>
                <a:gd name="T1" fmla="*/ 0 h 1"/>
                <a:gd name="T2" fmla="*/ 3 w 7"/>
                <a:gd name="T3" fmla="*/ 0 h 1"/>
                <a:gd name="T4" fmla="*/ 0 w 7"/>
                <a:gd name="T5" fmla="*/ 0 h 1"/>
                <a:gd name="T6" fmla="*/ 6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6" y="0"/>
                  </a:moveTo>
                  <a:lnTo>
                    <a:pt x="3" y="0"/>
                  </a:lnTo>
                  <a:lnTo>
                    <a:pt x="0" y="0"/>
                  </a:lnTo>
                  <a:lnTo>
                    <a:pt x="6"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46" name="Freeform 770"/>
            <p:cNvSpPr>
              <a:spLocks/>
            </p:cNvSpPr>
            <p:nvPr/>
          </p:nvSpPr>
          <p:spPr bwMode="auto">
            <a:xfrm>
              <a:off x="815" y="2170"/>
              <a:ext cx="7" cy="60"/>
            </a:xfrm>
            <a:custGeom>
              <a:avLst/>
              <a:gdLst>
                <a:gd name="T0" fmla="*/ 3 w 7"/>
                <a:gd name="T1" fmla="*/ 59 h 60"/>
                <a:gd name="T2" fmla="*/ 6 w 7"/>
                <a:gd name="T3" fmla="*/ 59 h 60"/>
                <a:gd name="T4" fmla="*/ 6 w 7"/>
                <a:gd name="T5" fmla="*/ 0 h 60"/>
                <a:gd name="T6" fmla="*/ 0 w 7"/>
                <a:gd name="T7" fmla="*/ 0 h 60"/>
                <a:gd name="T8" fmla="*/ 0 w 7"/>
                <a:gd name="T9" fmla="*/ 59 h 60"/>
                <a:gd name="T10" fmla="*/ 3 w 7"/>
                <a:gd name="T11" fmla="*/ 59 h 60"/>
                <a:gd name="T12" fmla="*/ 0 60000 65536"/>
                <a:gd name="T13" fmla="*/ 0 60000 65536"/>
                <a:gd name="T14" fmla="*/ 0 60000 65536"/>
                <a:gd name="T15" fmla="*/ 0 60000 65536"/>
                <a:gd name="T16" fmla="*/ 0 60000 65536"/>
                <a:gd name="T17" fmla="*/ 0 60000 65536"/>
                <a:gd name="T18" fmla="*/ 0 w 7"/>
                <a:gd name="T19" fmla="*/ 0 h 60"/>
                <a:gd name="T20" fmla="*/ 7 w 7"/>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7" h="60">
                  <a:moveTo>
                    <a:pt x="3" y="59"/>
                  </a:moveTo>
                  <a:lnTo>
                    <a:pt x="6" y="59"/>
                  </a:lnTo>
                  <a:lnTo>
                    <a:pt x="6" y="0"/>
                  </a:lnTo>
                  <a:lnTo>
                    <a:pt x="0" y="0"/>
                  </a:lnTo>
                  <a:lnTo>
                    <a:pt x="0" y="59"/>
                  </a:lnTo>
                  <a:lnTo>
                    <a:pt x="3" y="59"/>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47" name="Freeform 771"/>
            <p:cNvSpPr>
              <a:spLocks/>
            </p:cNvSpPr>
            <p:nvPr/>
          </p:nvSpPr>
          <p:spPr bwMode="auto">
            <a:xfrm>
              <a:off x="618" y="1981"/>
              <a:ext cx="224" cy="110"/>
            </a:xfrm>
            <a:custGeom>
              <a:avLst/>
              <a:gdLst>
                <a:gd name="T0" fmla="*/ 13 w 224"/>
                <a:gd name="T1" fmla="*/ 96 h 110"/>
                <a:gd name="T2" fmla="*/ 105 w 224"/>
                <a:gd name="T3" fmla="*/ 0 h 110"/>
                <a:gd name="T4" fmla="*/ 208 w 224"/>
                <a:gd name="T5" fmla="*/ 94 h 110"/>
                <a:gd name="T6" fmla="*/ 223 w 224"/>
                <a:gd name="T7" fmla="*/ 108 h 110"/>
                <a:gd name="T8" fmla="*/ 208 w 224"/>
                <a:gd name="T9" fmla="*/ 108 h 110"/>
                <a:gd name="T10" fmla="*/ 106 w 224"/>
                <a:gd name="T11" fmla="*/ 14 h 110"/>
                <a:gd name="T12" fmla="*/ 14 w 224"/>
                <a:gd name="T13" fmla="*/ 109 h 110"/>
                <a:gd name="T14" fmla="*/ 0 w 224"/>
                <a:gd name="T15" fmla="*/ 109 h 110"/>
                <a:gd name="T16" fmla="*/ 13 w 224"/>
                <a:gd name="T17" fmla="*/ 96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4"/>
                <a:gd name="T28" fmla="*/ 0 h 110"/>
                <a:gd name="T29" fmla="*/ 224 w 224"/>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4" h="110">
                  <a:moveTo>
                    <a:pt x="13" y="96"/>
                  </a:moveTo>
                  <a:lnTo>
                    <a:pt x="105" y="0"/>
                  </a:lnTo>
                  <a:lnTo>
                    <a:pt x="208" y="94"/>
                  </a:lnTo>
                  <a:lnTo>
                    <a:pt x="223" y="108"/>
                  </a:lnTo>
                  <a:lnTo>
                    <a:pt x="208" y="108"/>
                  </a:lnTo>
                  <a:lnTo>
                    <a:pt x="106" y="14"/>
                  </a:lnTo>
                  <a:lnTo>
                    <a:pt x="14" y="109"/>
                  </a:lnTo>
                  <a:lnTo>
                    <a:pt x="0" y="109"/>
                  </a:lnTo>
                  <a:lnTo>
                    <a:pt x="13" y="96"/>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48" name="Freeform 772"/>
            <p:cNvSpPr>
              <a:spLocks/>
            </p:cNvSpPr>
            <p:nvPr/>
          </p:nvSpPr>
          <p:spPr bwMode="auto">
            <a:xfrm>
              <a:off x="618" y="1981"/>
              <a:ext cx="224" cy="110"/>
            </a:xfrm>
            <a:custGeom>
              <a:avLst/>
              <a:gdLst>
                <a:gd name="T0" fmla="*/ 13 w 224"/>
                <a:gd name="T1" fmla="*/ 96 h 110"/>
                <a:gd name="T2" fmla="*/ 105 w 224"/>
                <a:gd name="T3" fmla="*/ 0 h 110"/>
                <a:gd name="T4" fmla="*/ 208 w 224"/>
                <a:gd name="T5" fmla="*/ 94 h 110"/>
                <a:gd name="T6" fmla="*/ 223 w 224"/>
                <a:gd name="T7" fmla="*/ 108 h 110"/>
                <a:gd name="T8" fmla="*/ 208 w 224"/>
                <a:gd name="T9" fmla="*/ 108 h 110"/>
                <a:gd name="T10" fmla="*/ 106 w 224"/>
                <a:gd name="T11" fmla="*/ 14 h 110"/>
                <a:gd name="T12" fmla="*/ 14 w 224"/>
                <a:gd name="T13" fmla="*/ 109 h 110"/>
                <a:gd name="T14" fmla="*/ 0 w 224"/>
                <a:gd name="T15" fmla="*/ 109 h 110"/>
                <a:gd name="T16" fmla="*/ 13 w 224"/>
                <a:gd name="T17" fmla="*/ 96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4"/>
                <a:gd name="T28" fmla="*/ 0 h 110"/>
                <a:gd name="T29" fmla="*/ 224 w 224"/>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4" h="110">
                  <a:moveTo>
                    <a:pt x="13" y="96"/>
                  </a:moveTo>
                  <a:lnTo>
                    <a:pt x="105" y="0"/>
                  </a:lnTo>
                  <a:lnTo>
                    <a:pt x="208" y="94"/>
                  </a:lnTo>
                  <a:lnTo>
                    <a:pt x="223" y="108"/>
                  </a:lnTo>
                  <a:lnTo>
                    <a:pt x="208" y="108"/>
                  </a:lnTo>
                  <a:lnTo>
                    <a:pt x="106" y="14"/>
                  </a:lnTo>
                  <a:lnTo>
                    <a:pt x="14" y="109"/>
                  </a:lnTo>
                  <a:lnTo>
                    <a:pt x="0" y="109"/>
                  </a:lnTo>
                  <a:lnTo>
                    <a:pt x="13" y="96"/>
                  </a:lnTo>
                </a:path>
              </a:pathLst>
            </a:custGeom>
            <a:noFill/>
            <a:ln w="12700" cap="rnd">
              <a:noFill/>
              <a:round/>
              <a:headEnd/>
              <a:tailEnd/>
            </a:ln>
          </p:spPr>
          <p:txBody>
            <a:bodyPr wrap="none" lIns="75094" tIns="36888" rIns="75094" bIns="36888">
              <a:spAutoFit/>
            </a:bodyPr>
            <a:lstStyle/>
            <a:p>
              <a:endParaRPr lang="pt-PT"/>
            </a:p>
          </p:txBody>
        </p:sp>
        <p:sp>
          <p:nvSpPr>
            <p:cNvPr id="249" name="Freeform 773"/>
            <p:cNvSpPr>
              <a:spLocks/>
            </p:cNvSpPr>
            <p:nvPr/>
          </p:nvSpPr>
          <p:spPr bwMode="auto">
            <a:xfrm>
              <a:off x="614" y="2076"/>
              <a:ext cx="18" cy="9"/>
            </a:xfrm>
            <a:custGeom>
              <a:avLst/>
              <a:gdLst>
                <a:gd name="T0" fmla="*/ 17 w 18"/>
                <a:gd name="T1" fmla="*/ 0 h 9"/>
                <a:gd name="T2" fmla="*/ 9 w 18"/>
                <a:gd name="T3" fmla="*/ 0 h 9"/>
                <a:gd name="T4" fmla="*/ 0 w 18"/>
                <a:gd name="T5" fmla="*/ 0 h 9"/>
                <a:gd name="T6" fmla="*/ 0 w 18"/>
                <a:gd name="T7" fmla="*/ 8 h 9"/>
                <a:gd name="T8" fmla="*/ 11 w 18"/>
                <a:gd name="T9" fmla="*/ 8 h 9"/>
                <a:gd name="T10" fmla="*/ 17 w 18"/>
                <a:gd name="T11" fmla="*/ 0 h 9"/>
                <a:gd name="T12" fmla="*/ 0 60000 65536"/>
                <a:gd name="T13" fmla="*/ 0 60000 65536"/>
                <a:gd name="T14" fmla="*/ 0 60000 65536"/>
                <a:gd name="T15" fmla="*/ 0 60000 65536"/>
                <a:gd name="T16" fmla="*/ 0 60000 65536"/>
                <a:gd name="T17" fmla="*/ 0 60000 65536"/>
                <a:gd name="T18" fmla="*/ 0 w 18"/>
                <a:gd name="T19" fmla="*/ 0 h 9"/>
                <a:gd name="T20" fmla="*/ 18 w 18"/>
                <a:gd name="T21" fmla="*/ 9 h 9"/>
              </a:gdLst>
              <a:ahLst/>
              <a:cxnLst>
                <a:cxn ang="T12">
                  <a:pos x="T0" y="T1"/>
                </a:cxn>
                <a:cxn ang="T13">
                  <a:pos x="T2" y="T3"/>
                </a:cxn>
                <a:cxn ang="T14">
                  <a:pos x="T4" y="T5"/>
                </a:cxn>
                <a:cxn ang="T15">
                  <a:pos x="T6" y="T7"/>
                </a:cxn>
                <a:cxn ang="T16">
                  <a:pos x="T8" y="T9"/>
                </a:cxn>
                <a:cxn ang="T17">
                  <a:pos x="T10" y="T11"/>
                </a:cxn>
              </a:cxnLst>
              <a:rect l="T18" t="T19" r="T20" b="T21"/>
              <a:pathLst>
                <a:path w="18" h="9">
                  <a:moveTo>
                    <a:pt x="17" y="0"/>
                  </a:moveTo>
                  <a:lnTo>
                    <a:pt x="9" y="0"/>
                  </a:lnTo>
                  <a:lnTo>
                    <a:pt x="0" y="0"/>
                  </a:lnTo>
                  <a:lnTo>
                    <a:pt x="0" y="8"/>
                  </a:lnTo>
                  <a:lnTo>
                    <a:pt x="11" y="8"/>
                  </a:lnTo>
                  <a:lnTo>
                    <a:pt x="17" y="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50" name="Freeform 774"/>
            <p:cNvSpPr>
              <a:spLocks/>
            </p:cNvSpPr>
            <p:nvPr/>
          </p:nvSpPr>
          <p:spPr bwMode="auto">
            <a:xfrm>
              <a:off x="614" y="2076"/>
              <a:ext cx="18" cy="9"/>
            </a:xfrm>
            <a:custGeom>
              <a:avLst/>
              <a:gdLst>
                <a:gd name="T0" fmla="*/ 17 w 18"/>
                <a:gd name="T1" fmla="*/ 0 h 9"/>
                <a:gd name="T2" fmla="*/ 9 w 18"/>
                <a:gd name="T3" fmla="*/ 0 h 9"/>
                <a:gd name="T4" fmla="*/ 0 w 18"/>
                <a:gd name="T5" fmla="*/ 0 h 9"/>
                <a:gd name="T6" fmla="*/ 0 w 18"/>
                <a:gd name="T7" fmla="*/ 8 h 9"/>
                <a:gd name="T8" fmla="*/ 11 w 18"/>
                <a:gd name="T9" fmla="*/ 8 h 9"/>
                <a:gd name="T10" fmla="*/ 17 w 18"/>
                <a:gd name="T11" fmla="*/ 0 h 9"/>
                <a:gd name="T12" fmla="*/ 0 60000 65536"/>
                <a:gd name="T13" fmla="*/ 0 60000 65536"/>
                <a:gd name="T14" fmla="*/ 0 60000 65536"/>
                <a:gd name="T15" fmla="*/ 0 60000 65536"/>
                <a:gd name="T16" fmla="*/ 0 60000 65536"/>
                <a:gd name="T17" fmla="*/ 0 60000 65536"/>
                <a:gd name="T18" fmla="*/ 0 w 18"/>
                <a:gd name="T19" fmla="*/ 0 h 9"/>
                <a:gd name="T20" fmla="*/ 18 w 18"/>
                <a:gd name="T21" fmla="*/ 9 h 9"/>
              </a:gdLst>
              <a:ahLst/>
              <a:cxnLst>
                <a:cxn ang="T12">
                  <a:pos x="T0" y="T1"/>
                </a:cxn>
                <a:cxn ang="T13">
                  <a:pos x="T2" y="T3"/>
                </a:cxn>
                <a:cxn ang="T14">
                  <a:pos x="T4" y="T5"/>
                </a:cxn>
                <a:cxn ang="T15">
                  <a:pos x="T6" y="T7"/>
                </a:cxn>
                <a:cxn ang="T16">
                  <a:pos x="T8" y="T9"/>
                </a:cxn>
                <a:cxn ang="T17">
                  <a:pos x="T10" y="T11"/>
                </a:cxn>
              </a:cxnLst>
              <a:rect l="T18" t="T19" r="T20" b="T21"/>
              <a:pathLst>
                <a:path w="18" h="9">
                  <a:moveTo>
                    <a:pt x="17" y="0"/>
                  </a:moveTo>
                  <a:lnTo>
                    <a:pt x="9" y="0"/>
                  </a:lnTo>
                  <a:lnTo>
                    <a:pt x="0" y="0"/>
                  </a:lnTo>
                  <a:lnTo>
                    <a:pt x="0" y="8"/>
                  </a:lnTo>
                  <a:lnTo>
                    <a:pt x="11" y="8"/>
                  </a:lnTo>
                  <a:lnTo>
                    <a:pt x="17" y="0"/>
                  </a:lnTo>
                </a:path>
              </a:pathLst>
            </a:custGeom>
            <a:noFill/>
            <a:ln w="12700" cap="rnd">
              <a:noFill/>
              <a:round/>
              <a:headEnd/>
              <a:tailEnd/>
            </a:ln>
          </p:spPr>
          <p:txBody>
            <a:bodyPr wrap="none" lIns="75094" tIns="36888" rIns="75094" bIns="36888">
              <a:spAutoFit/>
            </a:bodyPr>
            <a:lstStyle/>
            <a:p>
              <a:endParaRPr lang="pt-PT"/>
            </a:p>
          </p:txBody>
        </p:sp>
        <p:sp>
          <p:nvSpPr>
            <p:cNvPr id="251" name="Freeform 775"/>
            <p:cNvSpPr>
              <a:spLocks/>
            </p:cNvSpPr>
            <p:nvPr/>
          </p:nvSpPr>
          <p:spPr bwMode="auto">
            <a:xfrm>
              <a:off x="826" y="2076"/>
              <a:ext cx="204" cy="6"/>
            </a:xfrm>
            <a:custGeom>
              <a:avLst/>
              <a:gdLst>
                <a:gd name="T0" fmla="*/ 0 w 204"/>
                <a:gd name="T1" fmla="*/ 0 h 6"/>
                <a:gd name="T2" fmla="*/ 109 w 204"/>
                <a:gd name="T3" fmla="*/ 0 h 6"/>
                <a:gd name="T4" fmla="*/ 203 w 204"/>
                <a:gd name="T5" fmla="*/ 0 h 6"/>
                <a:gd name="T6" fmla="*/ 203 w 204"/>
                <a:gd name="T7" fmla="*/ 5 h 6"/>
                <a:gd name="T8" fmla="*/ 183 w 204"/>
                <a:gd name="T9" fmla="*/ 5 h 6"/>
                <a:gd name="T10" fmla="*/ 91 w 204"/>
                <a:gd name="T11" fmla="*/ 5 h 6"/>
                <a:gd name="T12" fmla="*/ 6 w 204"/>
                <a:gd name="T13" fmla="*/ 5 h 6"/>
                <a:gd name="T14" fmla="*/ 0 w 204"/>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6"/>
                <a:gd name="T26" fmla="*/ 204 w 20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6">
                  <a:moveTo>
                    <a:pt x="0" y="0"/>
                  </a:moveTo>
                  <a:lnTo>
                    <a:pt x="109" y="0"/>
                  </a:lnTo>
                  <a:lnTo>
                    <a:pt x="203" y="0"/>
                  </a:lnTo>
                  <a:lnTo>
                    <a:pt x="203" y="5"/>
                  </a:lnTo>
                  <a:lnTo>
                    <a:pt x="183" y="5"/>
                  </a:lnTo>
                  <a:lnTo>
                    <a:pt x="91" y="5"/>
                  </a:lnTo>
                  <a:lnTo>
                    <a:pt x="6" y="5"/>
                  </a:lnTo>
                  <a:lnTo>
                    <a:pt x="0" y="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52" name="Freeform 776"/>
            <p:cNvSpPr>
              <a:spLocks/>
            </p:cNvSpPr>
            <p:nvPr/>
          </p:nvSpPr>
          <p:spPr bwMode="auto">
            <a:xfrm>
              <a:off x="826" y="2076"/>
              <a:ext cx="204" cy="6"/>
            </a:xfrm>
            <a:custGeom>
              <a:avLst/>
              <a:gdLst>
                <a:gd name="T0" fmla="*/ 0 w 204"/>
                <a:gd name="T1" fmla="*/ 0 h 6"/>
                <a:gd name="T2" fmla="*/ 109 w 204"/>
                <a:gd name="T3" fmla="*/ 0 h 6"/>
                <a:gd name="T4" fmla="*/ 203 w 204"/>
                <a:gd name="T5" fmla="*/ 0 h 6"/>
                <a:gd name="T6" fmla="*/ 203 w 204"/>
                <a:gd name="T7" fmla="*/ 5 h 6"/>
                <a:gd name="T8" fmla="*/ 183 w 204"/>
                <a:gd name="T9" fmla="*/ 5 h 6"/>
                <a:gd name="T10" fmla="*/ 91 w 204"/>
                <a:gd name="T11" fmla="*/ 5 h 6"/>
                <a:gd name="T12" fmla="*/ 6 w 204"/>
                <a:gd name="T13" fmla="*/ 5 h 6"/>
                <a:gd name="T14" fmla="*/ 0 w 204"/>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6"/>
                <a:gd name="T26" fmla="*/ 204 w 20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6">
                  <a:moveTo>
                    <a:pt x="0" y="0"/>
                  </a:moveTo>
                  <a:lnTo>
                    <a:pt x="109" y="0"/>
                  </a:lnTo>
                  <a:lnTo>
                    <a:pt x="203" y="0"/>
                  </a:lnTo>
                  <a:lnTo>
                    <a:pt x="203" y="5"/>
                  </a:lnTo>
                  <a:lnTo>
                    <a:pt x="183" y="5"/>
                  </a:lnTo>
                  <a:lnTo>
                    <a:pt x="91" y="5"/>
                  </a:lnTo>
                  <a:lnTo>
                    <a:pt x="6" y="5"/>
                  </a:lnTo>
                  <a:lnTo>
                    <a:pt x="0" y="0"/>
                  </a:lnTo>
                </a:path>
              </a:pathLst>
            </a:custGeom>
            <a:noFill/>
            <a:ln w="12700" cap="rnd">
              <a:noFill/>
              <a:round/>
              <a:headEnd/>
              <a:tailEnd/>
            </a:ln>
          </p:spPr>
          <p:txBody>
            <a:bodyPr wrap="none" lIns="75094" tIns="36888" rIns="75094" bIns="36888">
              <a:spAutoFit/>
            </a:bodyPr>
            <a:lstStyle/>
            <a:p>
              <a:endParaRPr lang="pt-PT"/>
            </a:p>
          </p:txBody>
        </p:sp>
        <p:sp>
          <p:nvSpPr>
            <p:cNvPr id="253" name="Freeform 777"/>
            <p:cNvSpPr>
              <a:spLocks/>
            </p:cNvSpPr>
            <p:nvPr/>
          </p:nvSpPr>
          <p:spPr bwMode="auto">
            <a:xfrm>
              <a:off x="819" y="2165"/>
              <a:ext cx="123" cy="6"/>
            </a:xfrm>
            <a:custGeom>
              <a:avLst/>
              <a:gdLst>
                <a:gd name="T0" fmla="*/ 122 w 123"/>
                <a:gd name="T1" fmla="*/ 0 h 6"/>
                <a:gd name="T2" fmla="*/ 66 w 123"/>
                <a:gd name="T3" fmla="*/ 0 h 6"/>
                <a:gd name="T4" fmla="*/ 0 w 123"/>
                <a:gd name="T5" fmla="*/ 0 h 6"/>
                <a:gd name="T6" fmla="*/ 0 w 123"/>
                <a:gd name="T7" fmla="*/ 5 h 6"/>
                <a:gd name="T8" fmla="*/ 65 w 123"/>
                <a:gd name="T9" fmla="*/ 5 h 6"/>
                <a:gd name="T10" fmla="*/ 122 w 123"/>
                <a:gd name="T11" fmla="*/ 5 h 6"/>
                <a:gd name="T12" fmla="*/ 122 w 123"/>
                <a:gd name="T13" fmla="*/ 0 h 6"/>
                <a:gd name="T14" fmla="*/ 0 60000 65536"/>
                <a:gd name="T15" fmla="*/ 0 60000 65536"/>
                <a:gd name="T16" fmla="*/ 0 60000 65536"/>
                <a:gd name="T17" fmla="*/ 0 60000 65536"/>
                <a:gd name="T18" fmla="*/ 0 60000 65536"/>
                <a:gd name="T19" fmla="*/ 0 60000 65536"/>
                <a:gd name="T20" fmla="*/ 0 60000 65536"/>
                <a:gd name="T21" fmla="*/ 0 w 123"/>
                <a:gd name="T22" fmla="*/ 0 h 6"/>
                <a:gd name="T23" fmla="*/ 123 w 12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6">
                  <a:moveTo>
                    <a:pt x="122" y="0"/>
                  </a:moveTo>
                  <a:lnTo>
                    <a:pt x="66" y="0"/>
                  </a:lnTo>
                  <a:lnTo>
                    <a:pt x="0" y="0"/>
                  </a:lnTo>
                  <a:lnTo>
                    <a:pt x="0" y="5"/>
                  </a:lnTo>
                  <a:lnTo>
                    <a:pt x="65" y="5"/>
                  </a:lnTo>
                  <a:lnTo>
                    <a:pt x="122" y="5"/>
                  </a:lnTo>
                  <a:lnTo>
                    <a:pt x="122" y="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54" name="Freeform 778"/>
            <p:cNvSpPr>
              <a:spLocks/>
            </p:cNvSpPr>
            <p:nvPr/>
          </p:nvSpPr>
          <p:spPr bwMode="auto">
            <a:xfrm>
              <a:off x="819" y="2165"/>
              <a:ext cx="123" cy="6"/>
            </a:xfrm>
            <a:custGeom>
              <a:avLst/>
              <a:gdLst>
                <a:gd name="T0" fmla="*/ 122 w 123"/>
                <a:gd name="T1" fmla="*/ 0 h 6"/>
                <a:gd name="T2" fmla="*/ 66 w 123"/>
                <a:gd name="T3" fmla="*/ 0 h 6"/>
                <a:gd name="T4" fmla="*/ 0 w 123"/>
                <a:gd name="T5" fmla="*/ 0 h 6"/>
                <a:gd name="T6" fmla="*/ 0 w 123"/>
                <a:gd name="T7" fmla="*/ 5 h 6"/>
                <a:gd name="T8" fmla="*/ 65 w 123"/>
                <a:gd name="T9" fmla="*/ 5 h 6"/>
                <a:gd name="T10" fmla="*/ 122 w 123"/>
                <a:gd name="T11" fmla="*/ 5 h 6"/>
                <a:gd name="T12" fmla="*/ 122 w 123"/>
                <a:gd name="T13" fmla="*/ 0 h 6"/>
                <a:gd name="T14" fmla="*/ 0 60000 65536"/>
                <a:gd name="T15" fmla="*/ 0 60000 65536"/>
                <a:gd name="T16" fmla="*/ 0 60000 65536"/>
                <a:gd name="T17" fmla="*/ 0 60000 65536"/>
                <a:gd name="T18" fmla="*/ 0 60000 65536"/>
                <a:gd name="T19" fmla="*/ 0 60000 65536"/>
                <a:gd name="T20" fmla="*/ 0 60000 65536"/>
                <a:gd name="T21" fmla="*/ 0 w 123"/>
                <a:gd name="T22" fmla="*/ 0 h 6"/>
                <a:gd name="T23" fmla="*/ 123 w 12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6">
                  <a:moveTo>
                    <a:pt x="122" y="0"/>
                  </a:moveTo>
                  <a:lnTo>
                    <a:pt x="66" y="0"/>
                  </a:lnTo>
                  <a:lnTo>
                    <a:pt x="0" y="0"/>
                  </a:lnTo>
                  <a:lnTo>
                    <a:pt x="0" y="5"/>
                  </a:lnTo>
                  <a:lnTo>
                    <a:pt x="65" y="5"/>
                  </a:lnTo>
                  <a:lnTo>
                    <a:pt x="122" y="5"/>
                  </a:lnTo>
                  <a:lnTo>
                    <a:pt x="122" y="0"/>
                  </a:lnTo>
                </a:path>
              </a:pathLst>
            </a:custGeom>
            <a:noFill/>
            <a:ln w="12700" cap="rnd">
              <a:noFill/>
              <a:round/>
              <a:headEnd/>
              <a:tailEnd/>
            </a:ln>
          </p:spPr>
          <p:txBody>
            <a:bodyPr wrap="none" lIns="75094" tIns="36888" rIns="75094" bIns="36888">
              <a:spAutoFit/>
            </a:bodyPr>
            <a:lstStyle/>
            <a:p>
              <a:endParaRPr lang="pt-PT"/>
            </a:p>
          </p:txBody>
        </p:sp>
        <p:sp>
          <p:nvSpPr>
            <p:cNvPr id="255" name="Freeform 779"/>
            <p:cNvSpPr>
              <a:spLocks/>
            </p:cNvSpPr>
            <p:nvPr/>
          </p:nvSpPr>
          <p:spPr bwMode="auto">
            <a:xfrm>
              <a:off x="826" y="2175"/>
              <a:ext cx="11" cy="71"/>
            </a:xfrm>
            <a:custGeom>
              <a:avLst/>
              <a:gdLst>
                <a:gd name="T0" fmla="*/ 5 w 11"/>
                <a:gd name="T1" fmla="*/ 70 h 71"/>
                <a:gd name="T2" fmla="*/ 1 w 11"/>
                <a:gd name="T3" fmla="*/ 70 h 71"/>
                <a:gd name="T4" fmla="*/ 1 w 11"/>
                <a:gd name="T5" fmla="*/ 68 h 71"/>
                <a:gd name="T6" fmla="*/ 1 w 11"/>
                <a:gd name="T7" fmla="*/ 67 h 71"/>
                <a:gd name="T8" fmla="*/ 3 w 11"/>
                <a:gd name="T9" fmla="*/ 65 h 71"/>
                <a:gd name="T10" fmla="*/ 3 w 11"/>
                <a:gd name="T11" fmla="*/ 64 h 71"/>
                <a:gd name="T12" fmla="*/ 4 w 11"/>
                <a:gd name="T13" fmla="*/ 62 h 71"/>
                <a:gd name="T14" fmla="*/ 3 w 11"/>
                <a:gd name="T15" fmla="*/ 60 h 71"/>
                <a:gd name="T16" fmla="*/ 3 w 11"/>
                <a:gd name="T17" fmla="*/ 58 h 71"/>
                <a:gd name="T18" fmla="*/ 1 w 11"/>
                <a:gd name="T19" fmla="*/ 57 h 71"/>
                <a:gd name="T20" fmla="*/ 0 w 11"/>
                <a:gd name="T21" fmla="*/ 50 h 71"/>
                <a:gd name="T22" fmla="*/ 0 w 11"/>
                <a:gd name="T23" fmla="*/ 42 h 71"/>
                <a:gd name="T24" fmla="*/ 2 w 11"/>
                <a:gd name="T25" fmla="*/ 35 h 71"/>
                <a:gd name="T26" fmla="*/ 3 w 11"/>
                <a:gd name="T27" fmla="*/ 30 h 71"/>
                <a:gd name="T28" fmla="*/ 3 w 11"/>
                <a:gd name="T29" fmla="*/ 26 h 71"/>
                <a:gd name="T30" fmla="*/ 4 w 11"/>
                <a:gd name="T31" fmla="*/ 21 h 71"/>
                <a:gd name="T32" fmla="*/ 4 w 11"/>
                <a:gd name="T33" fmla="*/ 16 h 71"/>
                <a:gd name="T34" fmla="*/ 4 w 11"/>
                <a:gd name="T35" fmla="*/ 12 h 71"/>
                <a:gd name="T36" fmla="*/ 4 w 11"/>
                <a:gd name="T37" fmla="*/ 11 h 71"/>
                <a:gd name="T38" fmla="*/ 4 w 11"/>
                <a:gd name="T39" fmla="*/ 10 h 71"/>
                <a:gd name="T40" fmla="*/ 3 w 11"/>
                <a:gd name="T41" fmla="*/ 8 h 71"/>
                <a:gd name="T42" fmla="*/ 1 w 11"/>
                <a:gd name="T43" fmla="*/ 7 h 71"/>
                <a:gd name="T44" fmla="*/ 0 w 11"/>
                <a:gd name="T45" fmla="*/ 7 h 71"/>
                <a:gd name="T46" fmla="*/ 0 w 11"/>
                <a:gd name="T47" fmla="*/ 5 h 71"/>
                <a:gd name="T48" fmla="*/ 0 w 11"/>
                <a:gd name="T49" fmla="*/ 4 h 71"/>
                <a:gd name="T50" fmla="*/ 0 w 11"/>
                <a:gd name="T51" fmla="*/ 2 h 71"/>
                <a:gd name="T52" fmla="*/ 1 w 11"/>
                <a:gd name="T53" fmla="*/ 1 h 71"/>
                <a:gd name="T54" fmla="*/ 3 w 11"/>
                <a:gd name="T55" fmla="*/ 0 h 71"/>
                <a:gd name="T56" fmla="*/ 4 w 11"/>
                <a:gd name="T57" fmla="*/ 0 h 71"/>
                <a:gd name="T58" fmla="*/ 5 w 11"/>
                <a:gd name="T59" fmla="*/ 0 h 71"/>
                <a:gd name="T60" fmla="*/ 7 w 11"/>
                <a:gd name="T61" fmla="*/ 0 h 71"/>
                <a:gd name="T62" fmla="*/ 8 w 11"/>
                <a:gd name="T63" fmla="*/ 0 h 71"/>
                <a:gd name="T64" fmla="*/ 9 w 11"/>
                <a:gd name="T65" fmla="*/ 2 h 71"/>
                <a:gd name="T66" fmla="*/ 10 w 11"/>
                <a:gd name="T67" fmla="*/ 3 h 71"/>
                <a:gd name="T68" fmla="*/ 10 w 11"/>
                <a:gd name="T69" fmla="*/ 4 h 71"/>
                <a:gd name="T70" fmla="*/ 10 w 11"/>
                <a:gd name="T71" fmla="*/ 5 h 71"/>
                <a:gd name="T72" fmla="*/ 9 w 11"/>
                <a:gd name="T73" fmla="*/ 7 h 71"/>
                <a:gd name="T74" fmla="*/ 8 w 11"/>
                <a:gd name="T75" fmla="*/ 7 h 71"/>
                <a:gd name="T76" fmla="*/ 7 w 11"/>
                <a:gd name="T77" fmla="*/ 8 h 71"/>
                <a:gd name="T78" fmla="*/ 6 w 11"/>
                <a:gd name="T79" fmla="*/ 10 h 71"/>
                <a:gd name="T80" fmla="*/ 6 w 11"/>
                <a:gd name="T81" fmla="*/ 11 h 71"/>
                <a:gd name="T82" fmla="*/ 6 w 11"/>
                <a:gd name="T83" fmla="*/ 12 h 71"/>
                <a:gd name="T84" fmla="*/ 6 w 11"/>
                <a:gd name="T85" fmla="*/ 16 h 71"/>
                <a:gd name="T86" fmla="*/ 6 w 11"/>
                <a:gd name="T87" fmla="*/ 21 h 71"/>
                <a:gd name="T88" fmla="*/ 7 w 11"/>
                <a:gd name="T89" fmla="*/ 26 h 71"/>
                <a:gd name="T90" fmla="*/ 7 w 11"/>
                <a:gd name="T91" fmla="*/ 30 h 71"/>
                <a:gd name="T92" fmla="*/ 8 w 11"/>
                <a:gd name="T93" fmla="*/ 35 h 71"/>
                <a:gd name="T94" fmla="*/ 10 w 11"/>
                <a:gd name="T95" fmla="*/ 42 h 71"/>
                <a:gd name="T96" fmla="*/ 10 w 11"/>
                <a:gd name="T97" fmla="*/ 50 h 71"/>
                <a:gd name="T98" fmla="*/ 9 w 11"/>
                <a:gd name="T99" fmla="*/ 57 h 71"/>
                <a:gd name="T100" fmla="*/ 7 w 11"/>
                <a:gd name="T101" fmla="*/ 58 h 71"/>
                <a:gd name="T102" fmla="*/ 6 w 11"/>
                <a:gd name="T103" fmla="*/ 60 h 71"/>
                <a:gd name="T104" fmla="*/ 6 w 11"/>
                <a:gd name="T105" fmla="*/ 62 h 71"/>
                <a:gd name="T106" fmla="*/ 6 w 11"/>
                <a:gd name="T107" fmla="*/ 64 h 71"/>
                <a:gd name="T108" fmla="*/ 8 w 11"/>
                <a:gd name="T109" fmla="*/ 65 h 71"/>
                <a:gd name="T110" fmla="*/ 9 w 11"/>
                <a:gd name="T111" fmla="*/ 67 h 71"/>
                <a:gd name="T112" fmla="*/ 9 w 11"/>
                <a:gd name="T113" fmla="*/ 68 h 71"/>
                <a:gd name="T114" fmla="*/ 9 w 11"/>
                <a:gd name="T115" fmla="*/ 70 h 71"/>
                <a:gd name="T116" fmla="*/ 5 w 11"/>
                <a:gd name="T117" fmla="*/ 70 h 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
                <a:gd name="T178" fmla="*/ 0 h 71"/>
                <a:gd name="T179" fmla="*/ 11 w 11"/>
                <a:gd name="T180" fmla="*/ 71 h 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 h="71">
                  <a:moveTo>
                    <a:pt x="5" y="70"/>
                  </a:moveTo>
                  <a:lnTo>
                    <a:pt x="1" y="70"/>
                  </a:lnTo>
                  <a:lnTo>
                    <a:pt x="1" y="68"/>
                  </a:lnTo>
                  <a:lnTo>
                    <a:pt x="1" y="67"/>
                  </a:lnTo>
                  <a:lnTo>
                    <a:pt x="3" y="65"/>
                  </a:lnTo>
                  <a:lnTo>
                    <a:pt x="3" y="64"/>
                  </a:lnTo>
                  <a:lnTo>
                    <a:pt x="4" y="62"/>
                  </a:lnTo>
                  <a:lnTo>
                    <a:pt x="3" y="60"/>
                  </a:lnTo>
                  <a:lnTo>
                    <a:pt x="3" y="58"/>
                  </a:lnTo>
                  <a:lnTo>
                    <a:pt x="1" y="57"/>
                  </a:lnTo>
                  <a:lnTo>
                    <a:pt x="0" y="50"/>
                  </a:lnTo>
                  <a:lnTo>
                    <a:pt x="0" y="42"/>
                  </a:lnTo>
                  <a:lnTo>
                    <a:pt x="2" y="35"/>
                  </a:lnTo>
                  <a:lnTo>
                    <a:pt x="3" y="30"/>
                  </a:lnTo>
                  <a:lnTo>
                    <a:pt x="3" y="26"/>
                  </a:lnTo>
                  <a:lnTo>
                    <a:pt x="4" y="21"/>
                  </a:lnTo>
                  <a:lnTo>
                    <a:pt x="4" y="16"/>
                  </a:lnTo>
                  <a:lnTo>
                    <a:pt x="4" y="12"/>
                  </a:lnTo>
                  <a:lnTo>
                    <a:pt x="4" y="11"/>
                  </a:lnTo>
                  <a:lnTo>
                    <a:pt x="4" y="10"/>
                  </a:lnTo>
                  <a:lnTo>
                    <a:pt x="3" y="8"/>
                  </a:lnTo>
                  <a:lnTo>
                    <a:pt x="1" y="7"/>
                  </a:lnTo>
                  <a:lnTo>
                    <a:pt x="0" y="7"/>
                  </a:lnTo>
                  <a:lnTo>
                    <a:pt x="0" y="5"/>
                  </a:lnTo>
                  <a:lnTo>
                    <a:pt x="0" y="4"/>
                  </a:lnTo>
                  <a:lnTo>
                    <a:pt x="0" y="2"/>
                  </a:lnTo>
                  <a:lnTo>
                    <a:pt x="1" y="1"/>
                  </a:lnTo>
                  <a:lnTo>
                    <a:pt x="3" y="0"/>
                  </a:lnTo>
                  <a:lnTo>
                    <a:pt x="4" y="0"/>
                  </a:lnTo>
                  <a:lnTo>
                    <a:pt x="5" y="0"/>
                  </a:lnTo>
                  <a:lnTo>
                    <a:pt x="7" y="0"/>
                  </a:lnTo>
                  <a:lnTo>
                    <a:pt x="8" y="0"/>
                  </a:lnTo>
                  <a:lnTo>
                    <a:pt x="9" y="2"/>
                  </a:lnTo>
                  <a:lnTo>
                    <a:pt x="10" y="3"/>
                  </a:lnTo>
                  <a:lnTo>
                    <a:pt x="10" y="4"/>
                  </a:lnTo>
                  <a:lnTo>
                    <a:pt x="10" y="5"/>
                  </a:lnTo>
                  <a:lnTo>
                    <a:pt x="9" y="7"/>
                  </a:lnTo>
                  <a:lnTo>
                    <a:pt x="8" y="7"/>
                  </a:lnTo>
                  <a:lnTo>
                    <a:pt x="7" y="8"/>
                  </a:lnTo>
                  <a:lnTo>
                    <a:pt x="6" y="10"/>
                  </a:lnTo>
                  <a:lnTo>
                    <a:pt x="6" y="11"/>
                  </a:lnTo>
                  <a:lnTo>
                    <a:pt x="6" y="12"/>
                  </a:lnTo>
                  <a:lnTo>
                    <a:pt x="6" y="16"/>
                  </a:lnTo>
                  <a:lnTo>
                    <a:pt x="6" y="21"/>
                  </a:lnTo>
                  <a:lnTo>
                    <a:pt x="7" y="26"/>
                  </a:lnTo>
                  <a:lnTo>
                    <a:pt x="7" y="30"/>
                  </a:lnTo>
                  <a:lnTo>
                    <a:pt x="8" y="35"/>
                  </a:lnTo>
                  <a:lnTo>
                    <a:pt x="10" y="42"/>
                  </a:lnTo>
                  <a:lnTo>
                    <a:pt x="10" y="50"/>
                  </a:lnTo>
                  <a:lnTo>
                    <a:pt x="9" y="57"/>
                  </a:lnTo>
                  <a:lnTo>
                    <a:pt x="7" y="58"/>
                  </a:lnTo>
                  <a:lnTo>
                    <a:pt x="6" y="60"/>
                  </a:lnTo>
                  <a:lnTo>
                    <a:pt x="6" y="62"/>
                  </a:lnTo>
                  <a:lnTo>
                    <a:pt x="6" y="64"/>
                  </a:lnTo>
                  <a:lnTo>
                    <a:pt x="8" y="65"/>
                  </a:lnTo>
                  <a:lnTo>
                    <a:pt x="9" y="67"/>
                  </a:lnTo>
                  <a:lnTo>
                    <a:pt x="9" y="68"/>
                  </a:lnTo>
                  <a:lnTo>
                    <a:pt x="9" y="70"/>
                  </a:lnTo>
                  <a:lnTo>
                    <a:pt x="5" y="7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56" name="Freeform 780"/>
            <p:cNvSpPr>
              <a:spLocks/>
            </p:cNvSpPr>
            <p:nvPr/>
          </p:nvSpPr>
          <p:spPr bwMode="auto">
            <a:xfrm>
              <a:off x="826" y="2175"/>
              <a:ext cx="11" cy="71"/>
            </a:xfrm>
            <a:custGeom>
              <a:avLst/>
              <a:gdLst>
                <a:gd name="T0" fmla="*/ 5 w 11"/>
                <a:gd name="T1" fmla="*/ 70 h 71"/>
                <a:gd name="T2" fmla="*/ 1 w 11"/>
                <a:gd name="T3" fmla="*/ 70 h 71"/>
                <a:gd name="T4" fmla="*/ 1 w 11"/>
                <a:gd name="T5" fmla="*/ 68 h 71"/>
                <a:gd name="T6" fmla="*/ 1 w 11"/>
                <a:gd name="T7" fmla="*/ 67 h 71"/>
                <a:gd name="T8" fmla="*/ 3 w 11"/>
                <a:gd name="T9" fmla="*/ 65 h 71"/>
                <a:gd name="T10" fmla="*/ 3 w 11"/>
                <a:gd name="T11" fmla="*/ 64 h 71"/>
                <a:gd name="T12" fmla="*/ 4 w 11"/>
                <a:gd name="T13" fmla="*/ 62 h 71"/>
                <a:gd name="T14" fmla="*/ 3 w 11"/>
                <a:gd name="T15" fmla="*/ 60 h 71"/>
                <a:gd name="T16" fmla="*/ 3 w 11"/>
                <a:gd name="T17" fmla="*/ 58 h 71"/>
                <a:gd name="T18" fmla="*/ 1 w 11"/>
                <a:gd name="T19" fmla="*/ 57 h 71"/>
                <a:gd name="T20" fmla="*/ 0 w 11"/>
                <a:gd name="T21" fmla="*/ 50 h 71"/>
                <a:gd name="T22" fmla="*/ 0 w 11"/>
                <a:gd name="T23" fmla="*/ 42 h 71"/>
                <a:gd name="T24" fmla="*/ 2 w 11"/>
                <a:gd name="T25" fmla="*/ 35 h 71"/>
                <a:gd name="T26" fmla="*/ 3 w 11"/>
                <a:gd name="T27" fmla="*/ 30 h 71"/>
                <a:gd name="T28" fmla="*/ 3 w 11"/>
                <a:gd name="T29" fmla="*/ 26 h 71"/>
                <a:gd name="T30" fmla="*/ 4 w 11"/>
                <a:gd name="T31" fmla="*/ 21 h 71"/>
                <a:gd name="T32" fmla="*/ 4 w 11"/>
                <a:gd name="T33" fmla="*/ 16 h 71"/>
                <a:gd name="T34" fmla="*/ 4 w 11"/>
                <a:gd name="T35" fmla="*/ 12 h 71"/>
                <a:gd name="T36" fmla="*/ 4 w 11"/>
                <a:gd name="T37" fmla="*/ 11 h 71"/>
                <a:gd name="T38" fmla="*/ 4 w 11"/>
                <a:gd name="T39" fmla="*/ 10 h 71"/>
                <a:gd name="T40" fmla="*/ 3 w 11"/>
                <a:gd name="T41" fmla="*/ 8 h 71"/>
                <a:gd name="T42" fmla="*/ 1 w 11"/>
                <a:gd name="T43" fmla="*/ 7 h 71"/>
                <a:gd name="T44" fmla="*/ 0 w 11"/>
                <a:gd name="T45" fmla="*/ 7 h 71"/>
                <a:gd name="T46" fmla="*/ 0 w 11"/>
                <a:gd name="T47" fmla="*/ 5 h 71"/>
                <a:gd name="T48" fmla="*/ 0 w 11"/>
                <a:gd name="T49" fmla="*/ 4 h 71"/>
                <a:gd name="T50" fmla="*/ 0 w 11"/>
                <a:gd name="T51" fmla="*/ 2 h 71"/>
                <a:gd name="T52" fmla="*/ 1 w 11"/>
                <a:gd name="T53" fmla="*/ 1 h 71"/>
                <a:gd name="T54" fmla="*/ 3 w 11"/>
                <a:gd name="T55" fmla="*/ 0 h 71"/>
                <a:gd name="T56" fmla="*/ 4 w 11"/>
                <a:gd name="T57" fmla="*/ 0 h 71"/>
                <a:gd name="T58" fmla="*/ 5 w 11"/>
                <a:gd name="T59" fmla="*/ 0 h 71"/>
                <a:gd name="T60" fmla="*/ 7 w 11"/>
                <a:gd name="T61" fmla="*/ 0 h 71"/>
                <a:gd name="T62" fmla="*/ 8 w 11"/>
                <a:gd name="T63" fmla="*/ 0 h 71"/>
                <a:gd name="T64" fmla="*/ 9 w 11"/>
                <a:gd name="T65" fmla="*/ 2 h 71"/>
                <a:gd name="T66" fmla="*/ 10 w 11"/>
                <a:gd name="T67" fmla="*/ 3 h 71"/>
                <a:gd name="T68" fmla="*/ 10 w 11"/>
                <a:gd name="T69" fmla="*/ 4 h 71"/>
                <a:gd name="T70" fmla="*/ 10 w 11"/>
                <a:gd name="T71" fmla="*/ 5 h 71"/>
                <a:gd name="T72" fmla="*/ 9 w 11"/>
                <a:gd name="T73" fmla="*/ 7 h 71"/>
                <a:gd name="T74" fmla="*/ 8 w 11"/>
                <a:gd name="T75" fmla="*/ 7 h 71"/>
                <a:gd name="T76" fmla="*/ 7 w 11"/>
                <a:gd name="T77" fmla="*/ 8 h 71"/>
                <a:gd name="T78" fmla="*/ 6 w 11"/>
                <a:gd name="T79" fmla="*/ 10 h 71"/>
                <a:gd name="T80" fmla="*/ 6 w 11"/>
                <a:gd name="T81" fmla="*/ 11 h 71"/>
                <a:gd name="T82" fmla="*/ 6 w 11"/>
                <a:gd name="T83" fmla="*/ 12 h 71"/>
                <a:gd name="T84" fmla="*/ 6 w 11"/>
                <a:gd name="T85" fmla="*/ 16 h 71"/>
                <a:gd name="T86" fmla="*/ 6 w 11"/>
                <a:gd name="T87" fmla="*/ 21 h 71"/>
                <a:gd name="T88" fmla="*/ 7 w 11"/>
                <a:gd name="T89" fmla="*/ 26 h 71"/>
                <a:gd name="T90" fmla="*/ 7 w 11"/>
                <a:gd name="T91" fmla="*/ 30 h 71"/>
                <a:gd name="T92" fmla="*/ 8 w 11"/>
                <a:gd name="T93" fmla="*/ 35 h 71"/>
                <a:gd name="T94" fmla="*/ 10 w 11"/>
                <a:gd name="T95" fmla="*/ 42 h 71"/>
                <a:gd name="T96" fmla="*/ 10 w 11"/>
                <a:gd name="T97" fmla="*/ 50 h 71"/>
                <a:gd name="T98" fmla="*/ 9 w 11"/>
                <a:gd name="T99" fmla="*/ 57 h 71"/>
                <a:gd name="T100" fmla="*/ 7 w 11"/>
                <a:gd name="T101" fmla="*/ 58 h 71"/>
                <a:gd name="T102" fmla="*/ 6 w 11"/>
                <a:gd name="T103" fmla="*/ 60 h 71"/>
                <a:gd name="T104" fmla="*/ 6 w 11"/>
                <a:gd name="T105" fmla="*/ 62 h 71"/>
                <a:gd name="T106" fmla="*/ 6 w 11"/>
                <a:gd name="T107" fmla="*/ 64 h 71"/>
                <a:gd name="T108" fmla="*/ 8 w 11"/>
                <a:gd name="T109" fmla="*/ 65 h 71"/>
                <a:gd name="T110" fmla="*/ 9 w 11"/>
                <a:gd name="T111" fmla="*/ 67 h 71"/>
                <a:gd name="T112" fmla="*/ 9 w 11"/>
                <a:gd name="T113" fmla="*/ 68 h 71"/>
                <a:gd name="T114" fmla="*/ 9 w 11"/>
                <a:gd name="T115" fmla="*/ 70 h 71"/>
                <a:gd name="T116" fmla="*/ 5 w 11"/>
                <a:gd name="T117" fmla="*/ 70 h 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
                <a:gd name="T178" fmla="*/ 0 h 71"/>
                <a:gd name="T179" fmla="*/ 11 w 11"/>
                <a:gd name="T180" fmla="*/ 71 h 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 h="71">
                  <a:moveTo>
                    <a:pt x="5" y="70"/>
                  </a:moveTo>
                  <a:lnTo>
                    <a:pt x="1" y="70"/>
                  </a:lnTo>
                  <a:lnTo>
                    <a:pt x="1" y="68"/>
                  </a:lnTo>
                  <a:lnTo>
                    <a:pt x="1" y="67"/>
                  </a:lnTo>
                  <a:lnTo>
                    <a:pt x="3" y="65"/>
                  </a:lnTo>
                  <a:lnTo>
                    <a:pt x="3" y="64"/>
                  </a:lnTo>
                  <a:lnTo>
                    <a:pt x="4" y="62"/>
                  </a:lnTo>
                  <a:lnTo>
                    <a:pt x="3" y="60"/>
                  </a:lnTo>
                  <a:lnTo>
                    <a:pt x="3" y="58"/>
                  </a:lnTo>
                  <a:lnTo>
                    <a:pt x="1" y="57"/>
                  </a:lnTo>
                  <a:lnTo>
                    <a:pt x="0" y="50"/>
                  </a:lnTo>
                  <a:lnTo>
                    <a:pt x="0" y="42"/>
                  </a:lnTo>
                  <a:lnTo>
                    <a:pt x="2" y="35"/>
                  </a:lnTo>
                  <a:lnTo>
                    <a:pt x="3" y="30"/>
                  </a:lnTo>
                  <a:lnTo>
                    <a:pt x="3" y="26"/>
                  </a:lnTo>
                  <a:lnTo>
                    <a:pt x="4" y="21"/>
                  </a:lnTo>
                  <a:lnTo>
                    <a:pt x="4" y="16"/>
                  </a:lnTo>
                  <a:lnTo>
                    <a:pt x="4" y="12"/>
                  </a:lnTo>
                  <a:lnTo>
                    <a:pt x="4" y="11"/>
                  </a:lnTo>
                  <a:lnTo>
                    <a:pt x="4" y="10"/>
                  </a:lnTo>
                  <a:lnTo>
                    <a:pt x="3" y="8"/>
                  </a:lnTo>
                  <a:lnTo>
                    <a:pt x="1" y="7"/>
                  </a:lnTo>
                  <a:lnTo>
                    <a:pt x="0" y="7"/>
                  </a:lnTo>
                  <a:lnTo>
                    <a:pt x="0" y="5"/>
                  </a:lnTo>
                  <a:lnTo>
                    <a:pt x="0" y="4"/>
                  </a:lnTo>
                  <a:lnTo>
                    <a:pt x="0" y="2"/>
                  </a:lnTo>
                  <a:lnTo>
                    <a:pt x="1" y="1"/>
                  </a:lnTo>
                  <a:lnTo>
                    <a:pt x="3" y="0"/>
                  </a:lnTo>
                  <a:lnTo>
                    <a:pt x="4" y="0"/>
                  </a:lnTo>
                  <a:lnTo>
                    <a:pt x="5" y="0"/>
                  </a:lnTo>
                  <a:lnTo>
                    <a:pt x="7" y="0"/>
                  </a:lnTo>
                  <a:lnTo>
                    <a:pt x="8" y="0"/>
                  </a:lnTo>
                  <a:lnTo>
                    <a:pt x="9" y="2"/>
                  </a:lnTo>
                  <a:lnTo>
                    <a:pt x="10" y="3"/>
                  </a:lnTo>
                  <a:lnTo>
                    <a:pt x="10" y="4"/>
                  </a:lnTo>
                  <a:lnTo>
                    <a:pt x="10" y="5"/>
                  </a:lnTo>
                  <a:lnTo>
                    <a:pt x="9" y="7"/>
                  </a:lnTo>
                  <a:lnTo>
                    <a:pt x="8" y="7"/>
                  </a:lnTo>
                  <a:lnTo>
                    <a:pt x="7" y="8"/>
                  </a:lnTo>
                  <a:lnTo>
                    <a:pt x="6" y="10"/>
                  </a:lnTo>
                  <a:lnTo>
                    <a:pt x="6" y="11"/>
                  </a:lnTo>
                  <a:lnTo>
                    <a:pt x="6" y="12"/>
                  </a:lnTo>
                  <a:lnTo>
                    <a:pt x="6" y="16"/>
                  </a:lnTo>
                  <a:lnTo>
                    <a:pt x="6" y="21"/>
                  </a:lnTo>
                  <a:lnTo>
                    <a:pt x="7" y="26"/>
                  </a:lnTo>
                  <a:lnTo>
                    <a:pt x="7" y="30"/>
                  </a:lnTo>
                  <a:lnTo>
                    <a:pt x="8" y="35"/>
                  </a:lnTo>
                  <a:lnTo>
                    <a:pt x="10" y="42"/>
                  </a:lnTo>
                  <a:lnTo>
                    <a:pt x="10" y="50"/>
                  </a:lnTo>
                  <a:lnTo>
                    <a:pt x="9" y="57"/>
                  </a:lnTo>
                  <a:lnTo>
                    <a:pt x="7" y="58"/>
                  </a:lnTo>
                  <a:lnTo>
                    <a:pt x="6" y="60"/>
                  </a:lnTo>
                  <a:lnTo>
                    <a:pt x="6" y="62"/>
                  </a:lnTo>
                  <a:lnTo>
                    <a:pt x="6" y="64"/>
                  </a:lnTo>
                  <a:lnTo>
                    <a:pt x="8" y="65"/>
                  </a:lnTo>
                  <a:lnTo>
                    <a:pt x="9" y="67"/>
                  </a:lnTo>
                  <a:lnTo>
                    <a:pt x="9" y="68"/>
                  </a:lnTo>
                  <a:lnTo>
                    <a:pt x="9" y="70"/>
                  </a:lnTo>
                  <a:lnTo>
                    <a:pt x="5" y="70"/>
                  </a:lnTo>
                </a:path>
              </a:pathLst>
            </a:custGeom>
            <a:noFill/>
            <a:ln w="12700" cap="rnd">
              <a:noFill/>
              <a:round/>
              <a:headEnd/>
              <a:tailEnd/>
            </a:ln>
          </p:spPr>
          <p:txBody>
            <a:bodyPr wrap="none" lIns="75094" tIns="36888" rIns="75094" bIns="36888">
              <a:spAutoFit/>
            </a:bodyPr>
            <a:lstStyle/>
            <a:p>
              <a:endParaRPr lang="pt-PT"/>
            </a:p>
          </p:txBody>
        </p:sp>
        <p:sp>
          <p:nvSpPr>
            <p:cNvPr id="257" name="Freeform 781"/>
            <p:cNvSpPr>
              <a:spLocks/>
            </p:cNvSpPr>
            <p:nvPr/>
          </p:nvSpPr>
          <p:spPr bwMode="auto">
            <a:xfrm>
              <a:off x="913" y="2175"/>
              <a:ext cx="12" cy="71"/>
            </a:xfrm>
            <a:custGeom>
              <a:avLst/>
              <a:gdLst>
                <a:gd name="T0" fmla="*/ 6 w 12"/>
                <a:gd name="T1" fmla="*/ 70 h 71"/>
                <a:gd name="T2" fmla="*/ 1 w 12"/>
                <a:gd name="T3" fmla="*/ 70 h 71"/>
                <a:gd name="T4" fmla="*/ 1 w 12"/>
                <a:gd name="T5" fmla="*/ 68 h 71"/>
                <a:gd name="T6" fmla="*/ 1 w 12"/>
                <a:gd name="T7" fmla="*/ 67 h 71"/>
                <a:gd name="T8" fmla="*/ 3 w 12"/>
                <a:gd name="T9" fmla="*/ 66 h 71"/>
                <a:gd name="T10" fmla="*/ 4 w 12"/>
                <a:gd name="T11" fmla="*/ 64 h 71"/>
                <a:gd name="T12" fmla="*/ 4 w 12"/>
                <a:gd name="T13" fmla="*/ 62 h 71"/>
                <a:gd name="T14" fmla="*/ 4 w 12"/>
                <a:gd name="T15" fmla="*/ 60 h 71"/>
                <a:gd name="T16" fmla="*/ 3 w 12"/>
                <a:gd name="T17" fmla="*/ 58 h 71"/>
                <a:gd name="T18" fmla="*/ 1 w 12"/>
                <a:gd name="T19" fmla="*/ 57 h 71"/>
                <a:gd name="T20" fmla="*/ 0 w 12"/>
                <a:gd name="T21" fmla="*/ 50 h 71"/>
                <a:gd name="T22" fmla="*/ 0 w 12"/>
                <a:gd name="T23" fmla="*/ 43 h 71"/>
                <a:gd name="T24" fmla="*/ 2 w 12"/>
                <a:gd name="T25" fmla="*/ 35 h 71"/>
                <a:gd name="T26" fmla="*/ 3 w 12"/>
                <a:gd name="T27" fmla="*/ 31 h 71"/>
                <a:gd name="T28" fmla="*/ 4 w 12"/>
                <a:gd name="T29" fmla="*/ 26 h 71"/>
                <a:gd name="T30" fmla="*/ 4 w 12"/>
                <a:gd name="T31" fmla="*/ 21 h 71"/>
                <a:gd name="T32" fmla="*/ 5 w 12"/>
                <a:gd name="T33" fmla="*/ 15 h 71"/>
                <a:gd name="T34" fmla="*/ 5 w 12"/>
                <a:gd name="T35" fmla="*/ 13 h 71"/>
                <a:gd name="T36" fmla="*/ 5 w 12"/>
                <a:gd name="T37" fmla="*/ 11 h 71"/>
                <a:gd name="T38" fmla="*/ 4 w 12"/>
                <a:gd name="T39" fmla="*/ 10 h 71"/>
                <a:gd name="T40" fmla="*/ 3 w 12"/>
                <a:gd name="T41" fmla="*/ 8 h 71"/>
                <a:gd name="T42" fmla="*/ 2 w 12"/>
                <a:gd name="T43" fmla="*/ 7 h 71"/>
                <a:gd name="T44" fmla="*/ 1 w 12"/>
                <a:gd name="T45" fmla="*/ 6 h 71"/>
                <a:gd name="T46" fmla="*/ 0 w 12"/>
                <a:gd name="T47" fmla="*/ 5 h 71"/>
                <a:gd name="T48" fmla="*/ 0 w 12"/>
                <a:gd name="T49" fmla="*/ 4 h 71"/>
                <a:gd name="T50" fmla="*/ 0 w 12"/>
                <a:gd name="T51" fmla="*/ 2 h 71"/>
                <a:gd name="T52" fmla="*/ 1 w 12"/>
                <a:gd name="T53" fmla="*/ 1 h 71"/>
                <a:gd name="T54" fmla="*/ 3 w 12"/>
                <a:gd name="T55" fmla="*/ 0 h 71"/>
                <a:gd name="T56" fmla="*/ 5 w 12"/>
                <a:gd name="T57" fmla="*/ 0 h 71"/>
                <a:gd name="T58" fmla="*/ 6 w 12"/>
                <a:gd name="T59" fmla="*/ 0 h 71"/>
                <a:gd name="T60" fmla="*/ 8 w 12"/>
                <a:gd name="T61" fmla="*/ 0 h 71"/>
                <a:gd name="T62" fmla="*/ 9 w 12"/>
                <a:gd name="T63" fmla="*/ 0 h 71"/>
                <a:gd name="T64" fmla="*/ 10 w 12"/>
                <a:gd name="T65" fmla="*/ 1 h 71"/>
                <a:gd name="T66" fmla="*/ 11 w 12"/>
                <a:gd name="T67" fmla="*/ 2 h 71"/>
                <a:gd name="T68" fmla="*/ 11 w 12"/>
                <a:gd name="T69" fmla="*/ 4 h 71"/>
                <a:gd name="T70" fmla="*/ 11 w 12"/>
                <a:gd name="T71" fmla="*/ 5 h 71"/>
                <a:gd name="T72" fmla="*/ 10 w 12"/>
                <a:gd name="T73" fmla="*/ 6 h 71"/>
                <a:gd name="T74" fmla="*/ 9 w 12"/>
                <a:gd name="T75" fmla="*/ 7 h 71"/>
                <a:gd name="T76" fmla="*/ 8 w 12"/>
                <a:gd name="T77" fmla="*/ 8 h 71"/>
                <a:gd name="T78" fmla="*/ 7 w 12"/>
                <a:gd name="T79" fmla="*/ 10 h 71"/>
                <a:gd name="T80" fmla="*/ 6 w 12"/>
                <a:gd name="T81" fmla="*/ 11 h 71"/>
                <a:gd name="T82" fmla="*/ 6 w 12"/>
                <a:gd name="T83" fmla="*/ 13 h 71"/>
                <a:gd name="T84" fmla="*/ 6 w 12"/>
                <a:gd name="T85" fmla="*/ 15 h 71"/>
                <a:gd name="T86" fmla="*/ 6 w 12"/>
                <a:gd name="T87" fmla="*/ 21 h 71"/>
                <a:gd name="T88" fmla="*/ 7 w 12"/>
                <a:gd name="T89" fmla="*/ 26 h 71"/>
                <a:gd name="T90" fmla="*/ 8 w 12"/>
                <a:gd name="T91" fmla="*/ 31 h 71"/>
                <a:gd name="T92" fmla="*/ 9 w 12"/>
                <a:gd name="T93" fmla="*/ 35 h 71"/>
                <a:gd name="T94" fmla="*/ 11 w 12"/>
                <a:gd name="T95" fmla="*/ 43 h 71"/>
                <a:gd name="T96" fmla="*/ 11 w 12"/>
                <a:gd name="T97" fmla="*/ 50 h 71"/>
                <a:gd name="T98" fmla="*/ 10 w 12"/>
                <a:gd name="T99" fmla="*/ 57 h 71"/>
                <a:gd name="T100" fmla="*/ 8 w 12"/>
                <a:gd name="T101" fmla="*/ 58 h 71"/>
                <a:gd name="T102" fmla="*/ 7 w 12"/>
                <a:gd name="T103" fmla="*/ 60 h 71"/>
                <a:gd name="T104" fmla="*/ 6 w 12"/>
                <a:gd name="T105" fmla="*/ 62 h 71"/>
                <a:gd name="T106" fmla="*/ 7 w 12"/>
                <a:gd name="T107" fmla="*/ 64 h 71"/>
                <a:gd name="T108" fmla="*/ 9 w 12"/>
                <a:gd name="T109" fmla="*/ 66 h 71"/>
                <a:gd name="T110" fmla="*/ 10 w 12"/>
                <a:gd name="T111" fmla="*/ 67 h 71"/>
                <a:gd name="T112" fmla="*/ 10 w 12"/>
                <a:gd name="T113" fmla="*/ 68 h 71"/>
                <a:gd name="T114" fmla="*/ 10 w 12"/>
                <a:gd name="T115" fmla="*/ 70 h 71"/>
                <a:gd name="T116" fmla="*/ 6 w 12"/>
                <a:gd name="T117" fmla="*/ 70 h 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
                <a:gd name="T178" fmla="*/ 0 h 71"/>
                <a:gd name="T179" fmla="*/ 12 w 12"/>
                <a:gd name="T180" fmla="*/ 71 h 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 h="71">
                  <a:moveTo>
                    <a:pt x="6" y="70"/>
                  </a:moveTo>
                  <a:lnTo>
                    <a:pt x="1" y="70"/>
                  </a:lnTo>
                  <a:lnTo>
                    <a:pt x="1" y="68"/>
                  </a:lnTo>
                  <a:lnTo>
                    <a:pt x="1" y="67"/>
                  </a:lnTo>
                  <a:lnTo>
                    <a:pt x="3" y="66"/>
                  </a:lnTo>
                  <a:lnTo>
                    <a:pt x="4" y="64"/>
                  </a:lnTo>
                  <a:lnTo>
                    <a:pt x="4" y="62"/>
                  </a:lnTo>
                  <a:lnTo>
                    <a:pt x="4" y="60"/>
                  </a:lnTo>
                  <a:lnTo>
                    <a:pt x="3" y="58"/>
                  </a:lnTo>
                  <a:lnTo>
                    <a:pt x="1" y="57"/>
                  </a:lnTo>
                  <a:lnTo>
                    <a:pt x="0" y="50"/>
                  </a:lnTo>
                  <a:lnTo>
                    <a:pt x="0" y="43"/>
                  </a:lnTo>
                  <a:lnTo>
                    <a:pt x="2" y="35"/>
                  </a:lnTo>
                  <a:lnTo>
                    <a:pt x="3" y="31"/>
                  </a:lnTo>
                  <a:lnTo>
                    <a:pt x="4" y="26"/>
                  </a:lnTo>
                  <a:lnTo>
                    <a:pt x="4" y="21"/>
                  </a:lnTo>
                  <a:lnTo>
                    <a:pt x="5" y="15"/>
                  </a:lnTo>
                  <a:lnTo>
                    <a:pt x="5" y="13"/>
                  </a:lnTo>
                  <a:lnTo>
                    <a:pt x="5" y="11"/>
                  </a:lnTo>
                  <a:lnTo>
                    <a:pt x="4" y="10"/>
                  </a:lnTo>
                  <a:lnTo>
                    <a:pt x="3" y="8"/>
                  </a:lnTo>
                  <a:lnTo>
                    <a:pt x="2" y="7"/>
                  </a:lnTo>
                  <a:lnTo>
                    <a:pt x="1" y="6"/>
                  </a:lnTo>
                  <a:lnTo>
                    <a:pt x="0" y="5"/>
                  </a:lnTo>
                  <a:lnTo>
                    <a:pt x="0" y="4"/>
                  </a:lnTo>
                  <a:lnTo>
                    <a:pt x="0" y="2"/>
                  </a:lnTo>
                  <a:lnTo>
                    <a:pt x="1" y="1"/>
                  </a:lnTo>
                  <a:lnTo>
                    <a:pt x="3" y="0"/>
                  </a:lnTo>
                  <a:lnTo>
                    <a:pt x="5" y="0"/>
                  </a:lnTo>
                  <a:lnTo>
                    <a:pt x="6" y="0"/>
                  </a:lnTo>
                  <a:lnTo>
                    <a:pt x="8" y="0"/>
                  </a:lnTo>
                  <a:lnTo>
                    <a:pt x="9" y="0"/>
                  </a:lnTo>
                  <a:lnTo>
                    <a:pt x="10" y="1"/>
                  </a:lnTo>
                  <a:lnTo>
                    <a:pt x="11" y="2"/>
                  </a:lnTo>
                  <a:lnTo>
                    <a:pt x="11" y="4"/>
                  </a:lnTo>
                  <a:lnTo>
                    <a:pt x="11" y="5"/>
                  </a:lnTo>
                  <a:lnTo>
                    <a:pt x="10" y="6"/>
                  </a:lnTo>
                  <a:lnTo>
                    <a:pt x="9" y="7"/>
                  </a:lnTo>
                  <a:lnTo>
                    <a:pt x="8" y="8"/>
                  </a:lnTo>
                  <a:lnTo>
                    <a:pt x="7" y="10"/>
                  </a:lnTo>
                  <a:lnTo>
                    <a:pt x="6" y="11"/>
                  </a:lnTo>
                  <a:lnTo>
                    <a:pt x="6" y="13"/>
                  </a:lnTo>
                  <a:lnTo>
                    <a:pt x="6" y="15"/>
                  </a:lnTo>
                  <a:lnTo>
                    <a:pt x="6" y="21"/>
                  </a:lnTo>
                  <a:lnTo>
                    <a:pt x="7" y="26"/>
                  </a:lnTo>
                  <a:lnTo>
                    <a:pt x="8" y="31"/>
                  </a:lnTo>
                  <a:lnTo>
                    <a:pt x="9" y="35"/>
                  </a:lnTo>
                  <a:lnTo>
                    <a:pt x="11" y="43"/>
                  </a:lnTo>
                  <a:lnTo>
                    <a:pt x="11" y="50"/>
                  </a:lnTo>
                  <a:lnTo>
                    <a:pt x="10" y="57"/>
                  </a:lnTo>
                  <a:lnTo>
                    <a:pt x="8" y="58"/>
                  </a:lnTo>
                  <a:lnTo>
                    <a:pt x="7" y="60"/>
                  </a:lnTo>
                  <a:lnTo>
                    <a:pt x="6" y="62"/>
                  </a:lnTo>
                  <a:lnTo>
                    <a:pt x="7" y="64"/>
                  </a:lnTo>
                  <a:lnTo>
                    <a:pt x="9" y="66"/>
                  </a:lnTo>
                  <a:lnTo>
                    <a:pt x="10" y="67"/>
                  </a:lnTo>
                  <a:lnTo>
                    <a:pt x="10" y="68"/>
                  </a:lnTo>
                  <a:lnTo>
                    <a:pt x="10" y="70"/>
                  </a:lnTo>
                  <a:lnTo>
                    <a:pt x="6" y="7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58" name="Freeform 782"/>
            <p:cNvSpPr>
              <a:spLocks/>
            </p:cNvSpPr>
            <p:nvPr/>
          </p:nvSpPr>
          <p:spPr bwMode="auto">
            <a:xfrm>
              <a:off x="913" y="2175"/>
              <a:ext cx="12" cy="71"/>
            </a:xfrm>
            <a:custGeom>
              <a:avLst/>
              <a:gdLst>
                <a:gd name="T0" fmla="*/ 6 w 12"/>
                <a:gd name="T1" fmla="*/ 70 h 71"/>
                <a:gd name="T2" fmla="*/ 1 w 12"/>
                <a:gd name="T3" fmla="*/ 70 h 71"/>
                <a:gd name="T4" fmla="*/ 1 w 12"/>
                <a:gd name="T5" fmla="*/ 68 h 71"/>
                <a:gd name="T6" fmla="*/ 1 w 12"/>
                <a:gd name="T7" fmla="*/ 67 h 71"/>
                <a:gd name="T8" fmla="*/ 3 w 12"/>
                <a:gd name="T9" fmla="*/ 66 h 71"/>
                <a:gd name="T10" fmla="*/ 4 w 12"/>
                <a:gd name="T11" fmla="*/ 64 h 71"/>
                <a:gd name="T12" fmla="*/ 4 w 12"/>
                <a:gd name="T13" fmla="*/ 62 h 71"/>
                <a:gd name="T14" fmla="*/ 4 w 12"/>
                <a:gd name="T15" fmla="*/ 60 h 71"/>
                <a:gd name="T16" fmla="*/ 3 w 12"/>
                <a:gd name="T17" fmla="*/ 58 h 71"/>
                <a:gd name="T18" fmla="*/ 1 w 12"/>
                <a:gd name="T19" fmla="*/ 57 h 71"/>
                <a:gd name="T20" fmla="*/ 0 w 12"/>
                <a:gd name="T21" fmla="*/ 50 h 71"/>
                <a:gd name="T22" fmla="*/ 0 w 12"/>
                <a:gd name="T23" fmla="*/ 43 h 71"/>
                <a:gd name="T24" fmla="*/ 2 w 12"/>
                <a:gd name="T25" fmla="*/ 35 h 71"/>
                <a:gd name="T26" fmla="*/ 3 w 12"/>
                <a:gd name="T27" fmla="*/ 31 h 71"/>
                <a:gd name="T28" fmla="*/ 4 w 12"/>
                <a:gd name="T29" fmla="*/ 26 h 71"/>
                <a:gd name="T30" fmla="*/ 4 w 12"/>
                <a:gd name="T31" fmla="*/ 21 h 71"/>
                <a:gd name="T32" fmla="*/ 5 w 12"/>
                <a:gd name="T33" fmla="*/ 15 h 71"/>
                <a:gd name="T34" fmla="*/ 5 w 12"/>
                <a:gd name="T35" fmla="*/ 13 h 71"/>
                <a:gd name="T36" fmla="*/ 5 w 12"/>
                <a:gd name="T37" fmla="*/ 11 h 71"/>
                <a:gd name="T38" fmla="*/ 4 w 12"/>
                <a:gd name="T39" fmla="*/ 10 h 71"/>
                <a:gd name="T40" fmla="*/ 3 w 12"/>
                <a:gd name="T41" fmla="*/ 8 h 71"/>
                <a:gd name="T42" fmla="*/ 2 w 12"/>
                <a:gd name="T43" fmla="*/ 7 h 71"/>
                <a:gd name="T44" fmla="*/ 1 w 12"/>
                <a:gd name="T45" fmla="*/ 6 h 71"/>
                <a:gd name="T46" fmla="*/ 0 w 12"/>
                <a:gd name="T47" fmla="*/ 5 h 71"/>
                <a:gd name="T48" fmla="*/ 0 w 12"/>
                <a:gd name="T49" fmla="*/ 4 h 71"/>
                <a:gd name="T50" fmla="*/ 0 w 12"/>
                <a:gd name="T51" fmla="*/ 2 h 71"/>
                <a:gd name="T52" fmla="*/ 1 w 12"/>
                <a:gd name="T53" fmla="*/ 1 h 71"/>
                <a:gd name="T54" fmla="*/ 3 w 12"/>
                <a:gd name="T55" fmla="*/ 0 h 71"/>
                <a:gd name="T56" fmla="*/ 5 w 12"/>
                <a:gd name="T57" fmla="*/ 0 h 71"/>
                <a:gd name="T58" fmla="*/ 6 w 12"/>
                <a:gd name="T59" fmla="*/ 0 h 71"/>
                <a:gd name="T60" fmla="*/ 8 w 12"/>
                <a:gd name="T61" fmla="*/ 0 h 71"/>
                <a:gd name="T62" fmla="*/ 9 w 12"/>
                <a:gd name="T63" fmla="*/ 0 h 71"/>
                <a:gd name="T64" fmla="*/ 10 w 12"/>
                <a:gd name="T65" fmla="*/ 1 h 71"/>
                <a:gd name="T66" fmla="*/ 11 w 12"/>
                <a:gd name="T67" fmla="*/ 2 h 71"/>
                <a:gd name="T68" fmla="*/ 11 w 12"/>
                <a:gd name="T69" fmla="*/ 4 h 71"/>
                <a:gd name="T70" fmla="*/ 11 w 12"/>
                <a:gd name="T71" fmla="*/ 5 h 71"/>
                <a:gd name="T72" fmla="*/ 10 w 12"/>
                <a:gd name="T73" fmla="*/ 6 h 71"/>
                <a:gd name="T74" fmla="*/ 9 w 12"/>
                <a:gd name="T75" fmla="*/ 7 h 71"/>
                <a:gd name="T76" fmla="*/ 8 w 12"/>
                <a:gd name="T77" fmla="*/ 8 h 71"/>
                <a:gd name="T78" fmla="*/ 7 w 12"/>
                <a:gd name="T79" fmla="*/ 10 h 71"/>
                <a:gd name="T80" fmla="*/ 6 w 12"/>
                <a:gd name="T81" fmla="*/ 11 h 71"/>
                <a:gd name="T82" fmla="*/ 6 w 12"/>
                <a:gd name="T83" fmla="*/ 13 h 71"/>
                <a:gd name="T84" fmla="*/ 6 w 12"/>
                <a:gd name="T85" fmla="*/ 15 h 71"/>
                <a:gd name="T86" fmla="*/ 6 w 12"/>
                <a:gd name="T87" fmla="*/ 21 h 71"/>
                <a:gd name="T88" fmla="*/ 7 w 12"/>
                <a:gd name="T89" fmla="*/ 26 h 71"/>
                <a:gd name="T90" fmla="*/ 8 w 12"/>
                <a:gd name="T91" fmla="*/ 31 h 71"/>
                <a:gd name="T92" fmla="*/ 9 w 12"/>
                <a:gd name="T93" fmla="*/ 35 h 71"/>
                <a:gd name="T94" fmla="*/ 11 w 12"/>
                <a:gd name="T95" fmla="*/ 43 h 71"/>
                <a:gd name="T96" fmla="*/ 11 w 12"/>
                <a:gd name="T97" fmla="*/ 50 h 71"/>
                <a:gd name="T98" fmla="*/ 10 w 12"/>
                <a:gd name="T99" fmla="*/ 57 h 71"/>
                <a:gd name="T100" fmla="*/ 8 w 12"/>
                <a:gd name="T101" fmla="*/ 58 h 71"/>
                <a:gd name="T102" fmla="*/ 7 w 12"/>
                <a:gd name="T103" fmla="*/ 60 h 71"/>
                <a:gd name="T104" fmla="*/ 6 w 12"/>
                <a:gd name="T105" fmla="*/ 62 h 71"/>
                <a:gd name="T106" fmla="*/ 7 w 12"/>
                <a:gd name="T107" fmla="*/ 64 h 71"/>
                <a:gd name="T108" fmla="*/ 9 w 12"/>
                <a:gd name="T109" fmla="*/ 66 h 71"/>
                <a:gd name="T110" fmla="*/ 10 w 12"/>
                <a:gd name="T111" fmla="*/ 67 h 71"/>
                <a:gd name="T112" fmla="*/ 10 w 12"/>
                <a:gd name="T113" fmla="*/ 68 h 71"/>
                <a:gd name="T114" fmla="*/ 10 w 12"/>
                <a:gd name="T115" fmla="*/ 70 h 71"/>
                <a:gd name="T116" fmla="*/ 6 w 12"/>
                <a:gd name="T117" fmla="*/ 70 h 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
                <a:gd name="T178" fmla="*/ 0 h 71"/>
                <a:gd name="T179" fmla="*/ 12 w 12"/>
                <a:gd name="T180" fmla="*/ 71 h 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 h="71">
                  <a:moveTo>
                    <a:pt x="6" y="70"/>
                  </a:moveTo>
                  <a:lnTo>
                    <a:pt x="1" y="70"/>
                  </a:lnTo>
                  <a:lnTo>
                    <a:pt x="1" y="68"/>
                  </a:lnTo>
                  <a:lnTo>
                    <a:pt x="1" y="67"/>
                  </a:lnTo>
                  <a:lnTo>
                    <a:pt x="3" y="66"/>
                  </a:lnTo>
                  <a:lnTo>
                    <a:pt x="4" y="64"/>
                  </a:lnTo>
                  <a:lnTo>
                    <a:pt x="4" y="62"/>
                  </a:lnTo>
                  <a:lnTo>
                    <a:pt x="4" y="60"/>
                  </a:lnTo>
                  <a:lnTo>
                    <a:pt x="3" y="58"/>
                  </a:lnTo>
                  <a:lnTo>
                    <a:pt x="1" y="57"/>
                  </a:lnTo>
                  <a:lnTo>
                    <a:pt x="0" y="50"/>
                  </a:lnTo>
                  <a:lnTo>
                    <a:pt x="0" y="43"/>
                  </a:lnTo>
                  <a:lnTo>
                    <a:pt x="2" y="35"/>
                  </a:lnTo>
                  <a:lnTo>
                    <a:pt x="3" y="31"/>
                  </a:lnTo>
                  <a:lnTo>
                    <a:pt x="4" y="26"/>
                  </a:lnTo>
                  <a:lnTo>
                    <a:pt x="4" y="21"/>
                  </a:lnTo>
                  <a:lnTo>
                    <a:pt x="5" y="15"/>
                  </a:lnTo>
                  <a:lnTo>
                    <a:pt x="5" y="13"/>
                  </a:lnTo>
                  <a:lnTo>
                    <a:pt x="5" y="11"/>
                  </a:lnTo>
                  <a:lnTo>
                    <a:pt x="4" y="10"/>
                  </a:lnTo>
                  <a:lnTo>
                    <a:pt x="3" y="8"/>
                  </a:lnTo>
                  <a:lnTo>
                    <a:pt x="2" y="7"/>
                  </a:lnTo>
                  <a:lnTo>
                    <a:pt x="1" y="6"/>
                  </a:lnTo>
                  <a:lnTo>
                    <a:pt x="0" y="5"/>
                  </a:lnTo>
                  <a:lnTo>
                    <a:pt x="0" y="4"/>
                  </a:lnTo>
                  <a:lnTo>
                    <a:pt x="0" y="2"/>
                  </a:lnTo>
                  <a:lnTo>
                    <a:pt x="1" y="1"/>
                  </a:lnTo>
                  <a:lnTo>
                    <a:pt x="3" y="0"/>
                  </a:lnTo>
                  <a:lnTo>
                    <a:pt x="5" y="0"/>
                  </a:lnTo>
                  <a:lnTo>
                    <a:pt x="6" y="0"/>
                  </a:lnTo>
                  <a:lnTo>
                    <a:pt x="8" y="0"/>
                  </a:lnTo>
                  <a:lnTo>
                    <a:pt x="9" y="0"/>
                  </a:lnTo>
                  <a:lnTo>
                    <a:pt x="10" y="1"/>
                  </a:lnTo>
                  <a:lnTo>
                    <a:pt x="11" y="2"/>
                  </a:lnTo>
                  <a:lnTo>
                    <a:pt x="11" y="4"/>
                  </a:lnTo>
                  <a:lnTo>
                    <a:pt x="11" y="5"/>
                  </a:lnTo>
                  <a:lnTo>
                    <a:pt x="10" y="6"/>
                  </a:lnTo>
                  <a:lnTo>
                    <a:pt x="9" y="7"/>
                  </a:lnTo>
                  <a:lnTo>
                    <a:pt x="8" y="8"/>
                  </a:lnTo>
                  <a:lnTo>
                    <a:pt x="7" y="10"/>
                  </a:lnTo>
                  <a:lnTo>
                    <a:pt x="6" y="11"/>
                  </a:lnTo>
                  <a:lnTo>
                    <a:pt x="6" y="13"/>
                  </a:lnTo>
                  <a:lnTo>
                    <a:pt x="6" y="15"/>
                  </a:lnTo>
                  <a:lnTo>
                    <a:pt x="6" y="21"/>
                  </a:lnTo>
                  <a:lnTo>
                    <a:pt x="7" y="26"/>
                  </a:lnTo>
                  <a:lnTo>
                    <a:pt x="8" y="31"/>
                  </a:lnTo>
                  <a:lnTo>
                    <a:pt x="9" y="35"/>
                  </a:lnTo>
                  <a:lnTo>
                    <a:pt x="11" y="43"/>
                  </a:lnTo>
                  <a:lnTo>
                    <a:pt x="11" y="50"/>
                  </a:lnTo>
                  <a:lnTo>
                    <a:pt x="10" y="57"/>
                  </a:lnTo>
                  <a:lnTo>
                    <a:pt x="8" y="58"/>
                  </a:lnTo>
                  <a:lnTo>
                    <a:pt x="7" y="60"/>
                  </a:lnTo>
                  <a:lnTo>
                    <a:pt x="6" y="62"/>
                  </a:lnTo>
                  <a:lnTo>
                    <a:pt x="7" y="64"/>
                  </a:lnTo>
                  <a:lnTo>
                    <a:pt x="9" y="66"/>
                  </a:lnTo>
                  <a:lnTo>
                    <a:pt x="10" y="67"/>
                  </a:lnTo>
                  <a:lnTo>
                    <a:pt x="10" y="68"/>
                  </a:lnTo>
                  <a:lnTo>
                    <a:pt x="10" y="70"/>
                  </a:lnTo>
                  <a:lnTo>
                    <a:pt x="6" y="70"/>
                  </a:lnTo>
                </a:path>
              </a:pathLst>
            </a:custGeom>
            <a:noFill/>
            <a:ln w="12700" cap="rnd">
              <a:noFill/>
              <a:round/>
              <a:headEnd/>
              <a:tailEnd/>
            </a:ln>
          </p:spPr>
          <p:txBody>
            <a:bodyPr wrap="none" lIns="75094" tIns="36888" rIns="75094" bIns="36888">
              <a:spAutoFit/>
            </a:bodyPr>
            <a:lstStyle/>
            <a:p>
              <a:endParaRPr lang="pt-PT"/>
            </a:p>
          </p:txBody>
        </p:sp>
        <p:sp>
          <p:nvSpPr>
            <p:cNvPr id="259" name="Freeform 783"/>
            <p:cNvSpPr>
              <a:spLocks/>
            </p:cNvSpPr>
            <p:nvPr/>
          </p:nvSpPr>
          <p:spPr bwMode="auto">
            <a:xfrm>
              <a:off x="820" y="2245"/>
              <a:ext cx="117" cy="11"/>
            </a:xfrm>
            <a:custGeom>
              <a:avLst/>
              <a:gdLst>
                <a:gd name="T0" fmla="*/ 1 w 117"/>
                <a:gd name="T1" fmla="*/ 0 h 11"/>
                <a:gd name="T2" fmla="*/ 116 w 117"/>
                <a:gd name="T3" fmla="*/ 0 h 11"/>
                <a:gd name="T4" fmla="*/ 116 w 117"/>
                <a:gd name="T5" fmla="*/ 10 h 11"/>
                <a:gd name="T6" fmla="*/ 59 w 117"/>
                <a:gd name="T7" fmla="*/ 10 h 11"/>
                <a:gd name="T8" fmla="*/ 0 w 117"/>
                <a:gd name="T9" fmla="*/ 10 h 11"/>
                <a:gd name="T10" fmla="*/ 1 w 117"/>
                <a:gd name="T11" fmla="*/ 0 h 11"/>
                <a:gd name="T12" fmla="*/ 0 60000 65536"/>
                <a:gd name="T13" fmla="*/ 0 60000 65536"/>
                <a:gd name="T14" fmla="*/ 0 60000 65536"/>
                <a:gd name="T15" fmla="*/ 0 60000 65536"/>
                <a:gd name="T16" fmla="*/ 0 60000 65536"/>
                <a:gd name="T17" fmla="*/ 0 60000 65536"/>
                <a:gd name="T18" fmla="*/ 0 w 117"/>
                <a:gd name="T19" fmla="*/ 0 h 11"/>
                <a:gd name="T20" fmla="*/ 117 w 1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7" h="11">
                  <a:moveTo>
                    <a:pt x="1" y="0"/>
                  </a:moveTo>
                  <a:lnTo>
                    <a:pt x="116" y="0"/>
                  </a:lnTo>
                  <a:lnTo>
                    <a:pt x="116" y="10"/>
                  </a:lnTo>
                  <a:lnTo>
                    <a:pt x="59" y="10"/>
                  </a:lnTo>
                  <a:lnTo>
                    <a:pt x="0" y="10"/>
                  </a:lnTo>
                  <a:lnTo>
                    <a:pt x="1" y="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60" name="Freeform 784"/>
            <p:cNvSpPr>
              <a:spLocks/>
            </p:cNvSpPr>
            <p:nvPr/>
          </p:nvSpPr>
          <p:spPr bwMode="auto">
            <a:xfrm>
              <a:off x="820" y="2245"/>
              <a:ext cx="117" cy="11"/>
            </a:xfrm>
            <a:custGeom>
              <a:avLst/>
              <a:gdLst>
                <a:gd name="T0" fmla="*/ 1 w 117"/>
                <a:gd name="T1" fmla="*/ 0 h 11"/>
                <a:gd name="T2" fmla="*/ 116 w 117"/>
                <a:gd name="T3" fmla="*/ 0 h 11"/>
                <a:gd name="T4" fmla="*/ 116 w 117"/>
                <a:gd name="T5" fmla="*/ 10 h 11"/>
                <a:gd name="T6" fmla="*/ 59 w 117"/>
                <a:gd name="T7" fmla="*/ 10 h 11"/>
                <a:gd name="T8" fmla="*/ 0 w 117"/>
                <a:gd name="T9" fmla="*/ 10 h 11"/>
                <a:gd name="T10" fmla="*/ 1 w 117"/>
                <a:gd name="T11" fmla="*/ 0 h 11"/>
                <a:gd name="T12" fmla="*/ 0 60000 65536"/>
                <a:gd name="T13" fmla="*/ 0 60000 65536"/>
                <a:gd name="T14" fmla="*/ 0 60000 65536"/>
                <a:gd name="T15" fmla="*/ 0 60000 65536"/>
                <a:gd name="T16" fmla="*/ 0 60000 65536"/>
                <a:gd name="T17" fmla="*/ 0 60000 65536"/>
                <a:gd name="T18" fmla="*/ 0 w 117"/>
                <a:gd name="T19" fmla="*/ 0 h 11"/>
                <a:gd name="T20" fmla="*/ 117 w 11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7" h="11">
                  <a:moveTo>
                    <a:pt x="1" y="0"/>
                  </a:moveTo>
                  <a:lnTo>
                    <a:pt x="116" y="0"/>
                  </a:lnTo>
                  <a:lnTo>
                    <a:pt x="116" y="10"/>
                  </a:lnTo>
                  <a:lnTo>
                    <a:pt x="59" y="10"/>
                  </a:lnTo>
                  <a:lnTo>
                    <a:pt x="0" y="10"/>
                  </a:lnTo>
                  <a:lnTo>
                    <a:pt x="1" y="0"/>
                  </a:lnTo>
                </a:path>
              </a:pathLst>
            </a:custGeom>
            <a:noFill/>
            <a:ln w="12700" cap="rnd">
              <a:noFill/>
              <a:round/>
              <a:headEnd/>
              <a:tailEnd/>
            </a:ln>
          </p:spPr>
          <p:txBody>
            <a:bodyPr wrap="none" lIns="75094" tIns="36888" rIns="75094" bIns="36888">
              <a:spAutoFit/>
            </a:bodyPr>
            <a:lstStyle/>
            <a:p>
              <a:endParaRPr lang="pt-PT"/>
            </a:p>
          </p:txBody>
        </p:sp>
        <p:sp>
          <p:nvSpPr>
            <p:cNvPr id="261" name="Freeform 785"/>
            <p:cNvSpPr>
              <a:spLocks/>
            </p:cNvSpPr>
            <p:nvPr/>
          </p:nvSpPr>
          <p:spPr bwMode="auto">
            <a:xfrm>
              <a:off x="819" y="2255"/>
              <a:ext cx="120" cy="10"/>
            </a:xfrm>
            <a:custGeom>
              <a:avLst/>
              <a:gdLst>
                <a:gd name="T0" fmla="*/ 0 w 120"/>
                <a:gd name="T1" fmla="*/ 8 h 10"/>
                <a:gd name="T2" fmla="*/ 1 w 120"/>
                <a:gd name="T3" fmla="*/ 0 h 10"/>
                <a:gd name="T4" fmla="*/ 60 w 120"/>
                <a:gd name="T5" fmla="*/ 0 h 10"/>
                <a:gd name="T6" fmla="*/ 116 w 120"/>
                <a:gd name="T7" fmla="*/ 0 h 10"/>
                <a:gd name="T8" fmla="*/ 119 w 120"/>
                <a:gd name="T9" fmla="*/ 0 h 10"/>
                <a:gd name="T10" fmla="*/ 119 w 120"/>
                <a:gd name="T11" fmla="*/ 9 h 10"/>
                <a:gd name="T12" fmla="*/ 0 w 120"/>
                <a:gd name="T13" fmla="*/ 8 h 10"/>
                <a:gd name="T14" fmla="*/ 0 60000 65536"/>
                <a:gd name="T15" fmla="*/ 0 60000 65536"/>
                <a:gd name="T16" fmla="*/ 0 60000 65536"/>
                <a:gd name="T17" fmla="*/ 0 60000 65536"/>
                <a:gd name="T18" fmla="*/ 0 60000 65536"/>
                <a:gd name="T19" fmla="*/ 0 60000 65536"/>
                <a:gd name="T20" fmla="*/ 0 60000 65536"/>
                <a:gd name="T21" fmla="*/ 0 w 120"/>
                <a:gd name="T22" fmla="*/ 0 h 10"/>
                <a:gd name="T23" fmla="*/ 120 w 12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10">
                  <a:moveTo>
                    <a:pt x="0" y="8"/>
                  </a:moveTo>
                  <a:lnTo>
                    <a:pt x="1" y="0"/>
                  </a:lnTo>
                  <a:lnTo>
                    <a:pt x="60" y="0"/>
                  </a:lnTo>
                  <a:lnTo>
                    <a:pt x="116" y="0"/>
                  </a:lnTo>
                  <a:lnTo>
                    <a:pt x="119" y="0"/>
                  </a:lnTo>
                  <a:lnTo>
                    <a:pt x="119" y="9"/>
                  </a:lnTo>
                  <a:lnTo>
                    <a:pt x="0" y="8"/>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62" name="Freeform 786"/>
            <p:cNvSpPr>
              <a:spLocks/>
            </p:cNvSpPr>
            <p:nvPr/>
          </p:nvSpPr>
          <p:spPr bwMode="auto">
            <a:xfrm>
              <a:off x="819" y="2255"/>
              <a:ext cx="120" cy="10"/>
            </a:xfrm>
            <a:custGeom>
              <a:avLst/>
              <a:gdLst>
                <a:gd name="T0" fmla="*/ 0 w 120"/>
                <a:gd name="T1" fmla="*/ 8 h 10"/>
                <a:gd name="T2" fmla="*/ 1 w 120"/>
                <a:gd name="T3" fmla="*/ 0 h 10"/>
                <a:gd name="T4" fmla="*/ 60 w 120"/>
                <a:gd name="T5" fmla="*/ 0 h 10"/>
                <a:gd name="T6" fmla="*/ 116 w 120"/>
                <a:gd name="T7" fmla="*/ 0 h 10"/>
                <a:gd name="T8" fmla="*/ 119 w 120"/>
                <a:gd name="T9" fmla="*/ 0 h 10"/>
                <a:gd name="T10" fmla="*/ 119 w 120"/>
                <a:gd name="T11" fmla="*/ 9 h 10"/>
                <a:gd name="T12" fmla="*/ 0 60000 65536"/>
                <a:gd name="T13" fmla="*/ 0 60000 65536"/>
                <a:gd name="T14" fmla="*/ 0 60000 65536"/>
                <a:gd name="T15" fmla="*/ 0 60000 65536"/>
                <a:gd name="T16" fmla="*/ 0 60000 65536"/>
                <a:gd name="T17" fmla="*/ 0 60000 65536"/>
                <a:gd name="T18" fmla="*/ 0 w 120"/>
                <a:gd name="T19" fmla="*/ 0 h 10"/>
                <a:gd name="T20" fmla="*/ 120 w 12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20" h="10">
                  <a:moveTo>
                    <a:pt x="0" y="8"/>
                  </a:moveTo>
                  <a:lnTo>
                    <a:pt x="1" y="0"/>
                  </a:lnTo>
                  <a:lnTo>
                    <a:pt x="60" y="0"/>
                  </a:lnTo>
                  <a:lnTo>
                    <a:pt x="116" y="0"/>
                  </a:lnTo>
                  <a:lnTo>
                    <a:pt x="119" y="0"/>
                  </a:lnTo>
                  <a:lnTo>
                    <a:pt x="119" y="9"/>
                  </a:lnTo>
                </a:path>
              </a:pathLst>
            </a:custGeom>
            <a:noFill/>
            <a:ln w="12700" cap="rnd">
              <a:noFill/>
              <a:round/>
              <a:headEnd/>
              <a:tailEnd/>
            </a:ln>
          </p:spPr>
          <p:txBody>
            <a:bodyPr wrap="none" lIns="75094" tIns="36888" rIns="75094" bIns="36888">
              <a:spAutoFit/>
            </a:bodyPr>
            <a:lstStyle/>
            <a:p>
              <a:endParaRPr lang="pt-PT"/>
            </a:p>
          </p:txBody>
        </p:sp>
        <p:sp>
          <p:nvSpPr>
            <p:cNvPr id="263" name="Freeform 787"/>
            <p:cNvSpPr>
              <a:spLocks/>
            </p:cNvSpPr>
            <p:nvPr/>
          </p:nvSpPr>
          <p:spPr bwMode="auto">
            <a:xfrm>
              <a:off x="820" y="2272"/>
              <a:ext cx="122" cy="8"/>
            </a:xfrm>
            <a:custGeom>
              <a:avLst/>
              <a:gdLst>
                <a:gd name="T0" fmla="*/ 0 w 122"/>
                <a:gd name="T1" fmla="*/ 0 h 8"/>
                <a:gd name="T2" fmla="*/ 59 w 122"/>
                <a:gd name="T3" fmla="*/ 0 h 8"/>
                <a:gd name="T4" fmla="*/ 120 w 122"/>
                <a:gd name="T5" fmla="*/ 0 h 8"/>
                <a:gd name="T6" fmla="*/ 121 w 122"/>
                <a:gd name="T7" fmla="*/ 0 h 8"/>
                <a:gd name="T8" fmla="*/ 121 w 122"/>
                <a:gd name="T9" fmla="*/ 7 h 8"/>
                <a:gd name="T10" fmla="*/ 0 w 122"/>
                <a:gd name="T11" fmla="*/ 7 h 8"/>
                <a:gd name="T12" fmla="*/ 0 w 122"/>
                <a:gd name="T13" fmla="*/ 0 h 8"/>
                <a:gd name="T14" fmla="*/ 0 60000 65536"/>
                <a:gd name="T15" fmla="*/ 0 60000 65536"/>
                <a:gd name="T16" fmla="*/ 0 60000 65536"/>
                <a:gd name="T17" fmla="*/ 0 60000 65536"/>
                <a:gd name="T18" fmla="*/ 0 60000 65536"/>
                <a:gd name="T19" fmla="*/ 0 60000 65536"/>
                <a:gd name="T20" fmla="*/ 0 60000 65536"/>
                <a:gd name="T21" fmla="*/ 0 w 122"/>
                <a:gd name="T22" fmla="*/ 0 h 8"/>
                <a:gd name="T23" fmla="*/ 122 w 12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8">
                  <a:moveTo>
                    <a:pt x="0" y="0"/>
                  </a:moveTo>
                  <a:lnTo>
                    <a:pt x="59" y="0"/>
                  </a:lnTo>
                  <a:lnTo>
                    <a:pt x="120" y="0"/>
                  </a:lnTo>
                  <a:lnTo>
                    <a:pt x="121" y="0"/>
                  </a:lnTo>
                  <a:lnTo>
                    <a:pt x="121" y="7"/>
                  </a:lnTo>
                  <a:lnTo>
                    <a:pt x="0" y="7"/>
                  </a:lnTo>
                  <a:lnTo>
                    <a:pt x="0" y="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64" name="Freeform 788"/>
            <p:cNvSpPr>
              <a:spLocks/>
            </p:cNvSpPr>
            <p:nvPr/>
          </p:nvSpPr>
          <p:spPr bwMode="auto">
            <a:xfrm>
              <a:off x="820" y="2272"/>
              <a:ext cx="122" cy="8"/>
            </a:xfrm>
            <a:custGeom>
              <a:avLst/>
              <a:gdLst>
                <a:gd name="T0" fmla="*/ 0 w 122"/>
                <a:gd name="T1" fmla="*/ 0 h 8"/>
                <a:gd name="T2" fmla="*/ 59 w 122"/>
                <a:gd name="T3" fmla="*/ 0 h 8"/>
                <a:gd name="T4" fmla="*/ 120 w 122"/>
                <a:gd name="T5" fmla="*/ 0 h 8"/>
                <a:gd name="T6" fmla="*/ 121 w 122"/>
                <a:gd name="T7" fmla="*/ 0 h 8"/>
                <a:gd name="T8" fmla="*/ 121 w 122"/>
                <a:gd name="T9" fmla="*/ 7 h 8"/>
                <a:gd name="T10" fmla="*/ 0 w 122"/>
                <a:gd name="T11" fmla="*/ 7 h 8"/>
                <a:gd name="T12" fmla="*/ 0 w 122"/>
                <a:gd name="T13" fmla="*/ 0 h 8"/>
                <a:gd name="T14" fmla="*/ 0 60000 65536"/>
                <a:gd name="T15" fmla="*/ 0 60000 65536"/>
                <a:gd name="T16" fmla="*/ 0 60000 65536"/>
                <a:gd name="T17" fmla="*/ 0 60000 65536"/>
                <a:gd name="T18" fmla="*/ 0 60000 65536"/>
                <a:gd name="T19" fmla="*/ 0 60000 65536"/>
                <a:gd name="T20" fmla="*/ 0 60000 65536"/>
                <a:gd name="T21" fmla="*/ 0 w 122"/>
                <a:gd name="T22" fmla="*/ 0 h 8"/>
                <a:gd name="T23" fmla="*/ 122 w 12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8">
                  <a:moveTo>
                    <a:pt x="0" y="0"/>
                  </a:moveTo>
                  <a:lnTo>
                    <a:pt x="59" y="0"/>
                  </a:lnTo>
                  <a:lnTo>
                    <a:pt x="120" y="0"/>
                  </a:lnTo>
                  <a:lnTo>
                    <a:pt x="121" y="0"/>
                  </a:lnTo>
                  <a:lnTo>
                    <a:pt x="121" y="7"/>
                  </a:lnTo>
                  <a:lnTo>
                    <a:pt x="0" y="7"/>
                  </a:lnTo>
                  <a:lnTo>
                    <a:pt x="0" y="0"/>
                  </a:lnTo>
                </a:path>
              </a:pathLst>
            </a:custGeom>
            <a:noFill/>
            <a:ln w="12700" cap="rnd">
              <a:noFill/>
              <a:round/>
              <a:headEnd/>
              <a:tailEnd/>
            </a:ln>
          </p:spPr>
          <p:txBody>
            <a:bodyPr wrap="none" lIns="75094" tIns="36888" rIns="75094" bIns="36888">
              <a:spAutoFit/>
            </a:bodyPr>
            <a:lstStyle/>
            <a:p>
              <a:endParaRPr lang="pt-PT"/>
            </a:p>
          </p:txBody>
        </p:sp>
        <p:sp>
          <p:nvSpPr>
            <p:cNvPr id="265" name="Freeform 789"/>
            <p:cNvSpPr>
              <a:spLocks/>
            </p:cNvSpPr>
            <p:nvPr/>
          </p:nvSpPr>
          <p:spPr bwMode="auto">
            <a:xfrm>
              <a:off x="819" y="2264"/>
              <a:ext cx="121" cy="9"/>
            </a:xfrm>
            <a:custGeom>
              <a:avLst/>
              <a:gdLst>
                <a:gd name="T0" fmla="*/ 120 w 121"/>
                <a:gd name="T1" fmla="*/ 0 h 9"/>
                <a:gd name="T2" fmla="*/ 0 w 121"/>
                <a:gd name="T3" fmla="*/ 0 h 9"/>
                <a:gd name="T4" fmla="*/ 2 w 121"/>
                <a:gd name="T5" fmla="*/ 8 h 9"/>
                <a:gd name="T6" fmla="*/ 60 w 121"/>
                <a:gd name="T7" fmla="*/ 8 h 9"/>
                <a:gd name="T8" fmla="*/ 120 w 121"/>
                <a:gd name="T9" fmla="*/ 8 h 9"/>
                <a:gd name="T10" fmla="*/ 120 w 121"/>
                <a:gd name="T11" fmla="*/ 0 h 9"/>
                <a:gd name="T12" fmla="*/ 118 w 121"/>
                <a:gd name="T13" fmla="*/ 0 h 9"/>
                <a:gd name="T14" fmla="*/ 120 w 121"/>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
                <a:gd name="T26" fmla="*/ 121 w 12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
                  <a:moveTo>
                    <a:pt x="120" y="0"/>
                  </a:moveTo>
                  <a:lnTo>
                    <a:pt x="0" y="0"/>
                  </a:lnTo>
                  <a:lnTo>
                    <a:pt x="2" y="8"/>
                  </a:lnTo>
                  <a:lnTo>
                    <a:pt x="60" y="8"/>
                  </a:lnTo>
                  <a:lnTo>
                    <a:pt x="120" y="8"/>
                  </a:lnTo>
                  <a:lnTo>
                    <a:pt x="120" y="0"/>
                  </a:lnTo>
                  <a:lnTo>
                    <a:pt x="118" y="0"/>
                  </a:lnTo>
                  <a:lnTo>
                    <a:pt x="120" y="0"/>
                  </a:lnTo>
                </a:path>
              </a:pathLst>
            </a:custGeom>
            <a:solidFill>
              <a:srgbClr val="009393"/>
            </a:solidFill>
            <a:ln w="12700" cap="rnd">
              <a:noFill/>
              <a:round/>
              <a:headEnd/>
              <a:tailEnd/>
            </a:ln>
          </p:spPr>
          <p:txBody>
            <a:bodyPr wrap="none" lIns="75094" tIns="36888" rIns="75094" bIns="36888">
              <a:spAutoFit/>
            </a:bodyPr>
            <a:lstStyle/>
            <a:p>
              <a:endParaRPr lang="pt-PT"/>
            </a:p>
          </p:txBody>
        </p:sp>
        <p:sp>
          <p:nvSpPr>
            <p:cNvPr id="266" name="Freeform 790"/>
            <p:cNvSpPr>
              <a:spLocks/>
            </p:cNvSpPr>
            <p:nvPr/>
          </p:nvSpPr>
          <p:spPr bwMode="auto">
            <a:xfrm>
              <a:off x="819" y="2264"/>
              <a:ext cx="121" cy="9"/>
            </a:xfrm>
            <a:custGeom>
              <a:avLst/>
              <a:gdLst>
                <a:gd name="T0" fmla="*/ 120 w 121"/>
                <a:gd name="T1" fmla="*/ 0 h 9"/>
                <a:gd name="T2" fmla="*/ 0 w 121"/>
                <a:gd name="T3" fmla="*/ 0 h 9"/>
                <a:gd name="T4" fmla="*/ 2 w 121"/>
                <a:gd name="T5" fmla="*/ 8 h 9"/>
                <a:gd name="T6" fmla="*/ 60 w 121"/>
                <a:gd name="T7" fmla="*/ 8 h 9"/>
                <a:gd name="T8" fmla="*/ 120 w 121"/>
                <a:gd name="T9" fmla="*/ 8 h 9"/>
                <a:gd name="T10" fmla="*/ 120 w 121"/>
                <a:gd name="T11" fmla="*/ 0 h 9"/>
                <a:gd name="T12" fmla="*/ 118 w 121"/>
                <a:gd name="T13" fmla="*/ 0 h 9"/>
                <a:gd name="T14" fmla="*/ 0 60000 65536"/>
                <a:gd name="T15" fmla="*/ 0 60000 65536"/>
                <a:gd name="T16" fmla="*/ 0 60000 65536"/>
                <a:gd name="T17" fmla="*/ 0 60000 65536"/>
                <a:gd name="T18" fmla="*/ 0 60000 65536"/>
                <a:gd name="T19" fmla="*/ 0 60000 65536"/>
                <a:gd name="T20" fmla="*/ 0 60000 65536"/>
                <a:gd name="T21" fmla="*/ 0 w 121"/>
                <a:gd name="T22" fmla="*/ 0 h 9"/>
                <a:gd name="T23" fmla="*/ 121 w 12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9">
                  <a:moveTo>
                    <a:pt x="120" y="0"/>
                  </a:moveTo>
                  <a:lnTo>
                    <a:pt x="0" y="0"/>
                  </a:lnTo>
                  <a:lnTo>
                    <a:pt x="2" y="8"/>
                  </a:lnTo>
                  <a:lnTo>
                    <a:pt x="60" y="8"/>
                  </a:lnTo>
                  <a:lnTo>
                    <a:pt x="120" y="8"/>
                  </a:lnTo>
                  <a:lnTo>
                    <a:pt x="120" y="0"/>
                  </a:lnTo>
                  <a:lnTo>
                    <a:pt x="118" y="0"/>
                  </a:lnTo>
                </a:path>
              </a:pathLst>
            </a:custGeom>
            <a:noFill/>
            <a:ln w="12700" cap="rnd">
              <a:noFill/>
              <a:round/>
              <a:headEnd/>
              <a:tailEnd/>
            </a:ln>
          </p:spPr>
          <p:txBody>
            <a:bodyPr wrap="none" lIns="75094" tIns="36888" rIns="75094" bIns="36888">
              <a:spAutoFit/>
            </a:bodyPr>
            <a:lstStyle/>
            <a:p>
              <a:endParaRPr lang="pt-PT"/>
            </a:p>
          </p:txBody>
        </p:sp>
        <p:sp>
          <p:nvSpPr>
            <p:cNvPr id="267" name="Freeform 791"/>
            <p:cNvSpPr>
              <a:spLocks/>
            </p:cNvSpPr>
            <p:nvPr/>
          </p:nvSpPr>
          <p:spPr bwMode="auto">
            <a:xfrm>
              <a:off x="896" y="2178"/>
              <a:ext cx="7" cy="68"/>
            </a:xfrm>
            <a:custGeom>
              <a:avLst/>
              <a:gdLst>
                <a:gd name="T0" fmla="*/ 3 w 7"/>
                <a:gd name="T1" fmla="*/ 67 h 68"/>
                <a:gd name="T2" fmla="*/ 6 w 7"/>
                <a:gd name="T3" fmla="*/ 67 h 68"/>
                <a:gd name="T4" fmla="*/ 6 w 7"/>
                <a:gd name="T5" fmla="*/ 0 h 68"/>
                <a:gd name="T6" fmla="*/ 0 w 7"/>
                <a:gd name="T7" fmla="*/ 0 h 68"/>
                <a:gd name="T8" fmla="*/ 0 w 7"/>
                <a:gd name="T9" fmla="*/ 67 h 68"/>
                <a:gd name="T10" fmla="*/ 3 w 7"/>
                <a:gd name="T11" fmla="*/ 67 h 68"/>
                <a:gd name="T12" fmla="*/ 0 60000 65536"/>
                <a:gd name="T13" fmla="*/ 0 60000 65536"/>
                <a:gd name="T14" fmla="*/ 0 60000 65536"/>
                <a:gd name="T15" fmla="*/ 0 60000 65536"/>
                <a:gd name="T16" fmla="*/ 0 60000 65536"/>
                <a:gd name="T17" fmla="*/ 0 60000 65536"/>
                <a:gd name="T18" fmla="*/ 0 w 7"/>
                <a:gd name="T19" fmla="*/ 0 h 68"/>
                <a:gd name="T20" fmla="*/ 7 w 7"/>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7" h="68">
                  <a:moveTo>
                    <a:pt x="3" y="67"/>
                  </a:moveTo>
                  <a:lnTo>
                    <a:pt x="6" y="67"/>
                  </a:lnTo>
                  <a:lnTo>
                    <a:pt x="6" y="0"/>
                  </a:lnTo>
                  <a:lnTo>
                    <a:pt x="0" y="0"/>
                  </a:lnTo>
                  <a:lnTo>
                    <a:pt x="0" y="67"/>
                  </a:lnTo>
                  <a:lnTo>
                    <a:pt x="3" y="67"/>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68" name="Freeform 792"/>
            <p:cNvSpPr>
              <a:spLocks/>
            </p:cNvSpPr>
            <p:nvPr/>
          </p:nvSpPr>
          <p:spPr bwMode="auto">
            <a:xfrm>
              <a:off x="930" y="2137"/>
              <a:ext cx="12" cy="41"/>
            </a:xfrm>
            <a:custGeom>
              <a:avLst/>
              <a:gdLst>
                <a:gd name="T0" fmla="*/ 0 w 12"/>
                <a:gd name="T1" fmla="*/ 0 h 41"/>
                <a:gd name="T2" fmla="*/ 11 w 12"/>
                <a:gd name="T3" fmla="*/ 29 h 41"/>
                <a:gd name="T4" fmla="*/ 11 w 12"/>
                <a:gd name="T5" fmla="*/ 40 h 41"/>
                <a:gd name="T6" fmla="*/ 0 60000 65536"/>
                <a:gd name="T7" fmla="*/ 0 60000 65536"/>
                <a:gd name="T8" fmla="*/ 0 60000 65536"/>
                <a:gd name="T9" fmla="*/ 0 w 12"/>
                <a:gd name="T10" fmla="*/ 0 h 41"/>
                <a:gd name="T11" fmla="*/ 12 w 12"/>
                <a:gd name="T12" fmla="*/ 41 h 41"/>
              </a:gdLst>
              <a:ahLst/>
              <a:cxnLst>
                <a:cxn ang="T6">
                  <a:pos x="T0" y="T1"/>
                </a:cxn>
                <a:cxn ang="T7">
                  <a:pos x="T2" y="T3"/>
                </a:cxn>
                <a:cxn ang="T8">
                  <a:pos x="T4" y="T5"/>
                </a:cxn>
              </a:cxnLst>
              <a:rect l="T9" t="T10" r="T11" b="T12"/>
              <a:pathLst>
                <a:path w="12" h="41">
                  <a:moveTo>
                    <a:pt x="0" y="0"/>
                  </a:moveTo>
                  <a:lnTo>
                    <a:pt x="11" y="29"/>
                  </a:lnTo>
                  <a:lnTo>
                    <a:pt x="11" y="40"/>
                  </a:lnTo>
                </a:path>
              </a:pathLst>
            </a:custGeom>
            <a:noFill/>
            <a:ln w="12700" cap="rnd">
              <a:noFill/>
              <a:round/>
              <a:headEnd/>
              <a:tailEnd/>
            </a:ln>
          </p:spPr>
          <p:txBody>
            <a:bodyPr wrap="none" lIns="75094" tIns="36888" rIns="75094" bIns="36888">
              <a:spAutoFit/>
            </a:bodyPr>
            <a:lstStyle/>
            <a:p>
              <a:endParaRPr lang="pt-PT"/>
            </a:p>
          </p:txBody>
        </p:sp>
        <p:sp>
          <p:nvSpPr>
            <p:cNvPr id="269" name="Rectangle 793"/>
            <p:cNvSpPr>
              <a:spLocks noChangeArrowheads="1"/>
            </p:cNvSpPr>
            <p:nvPr/>
          </p:nvSpPr>
          <p:spPr bwMode="auto">
            <a:xfrm>
              <a:off x="851" y="2203"/>
              <a:ext cx="13" cy="42"/>
            </a:xfrm>
            <a:prstGeom prst="rect">
              <a:avLst/>
            </a:prstGeom>
            <a:noFill/>
            <a:ln w="12700">
              <a:noFill/>
              <a:miter lim="800000"/>
              <a:headEnd/>
              <a:tailEnd/>
            </a:ln>
          </p:spPr>
          <p:txBody>
            <a:bodyPr wrap="none" lIns="75094" tIns="36888" rIns="75094" bIns="36888">
              <a:spAutoFit/>
            </a:bodyPr>
            <a:lstStyle/>
            <a:p>
              <a:endParaRPr lang="en-GB" u="none"/>
            </a:p>
          </p:txBody>
        </p:sp>
        <p:sp>
          <p:nvSpPr>
            <p:cNvPr id="270" name="Rectangle 794"/>
            <p:cNvSpPr>
              <a:spLocks noChangeArrowheads="1"/>
            </p:cNvSpPr>
            <p:nvPr/>
          </p:nvSpPr>
          <p:spPr bwMode="auto">
            <a:xfrm>
              <a:off x="878" y="2203"/>
              <a:ext cx="13" cy="42"/>
            </a:xfrm>
            <a:prstGeom prst="rect">
              <a:avLst/>
            </a:prstGeom>
            <a:noFill/>
            <a:ln w="12700">
              <a:noFill/>
              <a:miter lim="800000"/>
              <a:headEnd/>
              <a:tailEnd/>
            </a:ln>
          </p:spPr>
          <p:txBody>
            <a:bodyPr wrap="none" lIns="75094" tIns="36888" rIns="75094" bIns="36888">
              <a:spAutoFit/>
            </a:bodyPr>
            <a:lstStyle/>
            <a:p>
              <a:endParaRPr lang="en-GB" u="none"/>
            </a:p>
          </p:txBody>
        </p:sp>
        <p:sp>
          <p:nvSpPr>
            <p:cNvPr id="271" name="Freeform 795"/>
            <p:cNvSpPr>
              <a:spLocks/>
            </p:cNvSpPr>
            <p:nvPr/>
          </p:nvSpPr>
          <p:spPr bwMode="auto">
            <a:xfrm>
              <a:off x="860" y="2202"/>
              <a:ext cx="10" cy="44"/>
            </a:xfrm>
            <a:custGeom>
              <a:avLst/>
              <a:gdLst>
                <a:gd name="T0" fmla="*/ 5 w 10"/>
                <a:gd name="T1" fmla="*/ 43 h 44"/>
                <a:gd name="T2" fmla="*/ 9 w 10"/>
                <a:gd name="T3" fmla="*/ 43 h 44"/>
                <a:gd name="T4" fmla="*/ 9 w 10"/>
                <a:gd name="T5" fmla="*/ 0 h 44"/>
                <a:gd name="T6" fmla="*/ 0 w 10"/>
                <a:gd name="T7" fmla="*/ 0 h 44"/>
                <a:gd name="T8" fmla="*/ 0 w 10"/>
                <a:gd name="T9" fmla="*/ 43 h 44"/>
                <a:gd name="T10" fmla="*/ 5 w 10"/>
                <a:gd name="T11" fmla="*/ 43 h 44"/>
                <a:gd name="T12" fmla="*/ 0 60000 65536"/>
                <a:gd name="T13" fmla="*/ 0 60000 65536"/>
                <a:gd name="T14" fmla="*/ 0 60000 65536"/>
                <a:gd name="T15" fmla="*/ 0 60000 65536"/>
                <a:gd name="T16" fmla="*/ 0 60000 65536"/>
                <a:gd name="T17" fmla="*/ 0 60000 65536"/>
                <a:gd name="T18" fmla="*/ 0 w 10"/>
                <a:gd name="T19" fmla="*/ 0 h 44"/>
                <a:gd name="T20" fmla="*/ 10 w 1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0" h="44">
                  <a:moveTo>
                    <a:pt x="5" y="43"/>
                  </a:moveTo>
                  <a:lnTo>
                    <a:pt x="9" y="43"/>
                  </a:lnTo>
                  <a:lnTo>
                    <a:pt x="9" y="0"/>
                  </a:lnTo>
                  <a:lnTo>
                    <a:pt x="0" y="0"/>
                  </a:lnTo>
                  <a:lnTo>
                    <a:pt x="0" y="43"/>
                  </a:lnTo>
                  <a:lnTo>
                    <a:pt x="5" y="4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72" name="Freeform 796"/>
            <p:cNvSpPr>
              <a:spLocks/>
            </p:cNvSpPr>
            <p:nvPr/>
          </p:nvSpPr>
          <p:spPr bwMode="auto">
            <a:xfrm>
              <a:off x="888" y="2202"/>
              <a:ext cx="8" cy="44"/>
            </a:xfrm>
            <a:custGeom>
              <a:avLst/>
              <a:gdLst>
                <a:gd name="T0" fmla="*/ 4 w 8"/>
                <a:gd name="T1" fmla="*/ 43 h 44"/>
                <a:gd name="T2" fmla="*/ 7 w 8"/>
                <a:gd name="T3" fmla="*/ 43 h 44"/>
                <a:gd name="T4" fmla="*/ 7 w 8"/>
                <a:gd name="T5" fmla="*/ 0 h 44"/>
                <a:gd name="T6" fmla="*/ 0 w 8"/>
                <a:gd name="T7" fmla="*/ 0 h 44"/>
                <a:gd name="T8" fmla="*/ 0 w 8"/>
                <a:gd name="T9" fmla="*/ 43 h 44"/>
                <a:gd name="T10" fmla="*/ 4 w 8"/>
                <a:gd name="T11" fmla="*/ 43 h 44"/>
                <a:gd name="T12" fmla="*/ 0 60000 65536"/>
                <a:gd name="T13" fmla="*/ 0 60000 65536"/>
                <a:gd name="T14" fmla="*/ 0 60000 65536"/>
                <a:gd name="T15" fmla="*/ 0 60000 65536"/>
                <a:gd name="T16" fmla="*/ 0 60000 65536"/>
                <a:gd name="T17" fmla="*/ 0 60000 65536"/>
                <a:gd name="T18" fmla="*/ 0 w 8"/>
                <a:gd name="T19" fmla="*/ 0 h 44"/>
                <a:gd name="T20" fmla="*/ 8 w 8"/>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8" h="44">
                  <a:moveTo>
                    <a:pt x="4" y="43"/>
                  </a:moveTo>
                  <a:lnTo>
                    <a:pt x="7" y="43"/>
                  </a:lnTo>
                  <a:lnTo>
                    <a:pt x="7" y="0"/>
                  </a:lnTo>
                  <a:lnTo>
                    <a:pt x="0" y="0"/>
                  </a:lnTo>
                  <a:lnTo>
                    <a:pt x="0" y="43"/>
                  </a:lnTo>
                  <a:lnTo>
                    <a:pt x="4" y="4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73" name="Freeform 797"/>
            <p:cNvSpPr>
              <a:spLocks/>
            </p:cNvSpPr>
            <p:nvPr/>
          </p:nvSpPr>
          <p:spPr bwMode="auto">
            <a:xfrm>
              <a:off x="874" y="2209"/>
              <a:ext cx="6" cy="5"/>
            </a:xfrm>
            <a:custGeom>
              <a:avLst/>
              <a:gdLst>
                <a:gd name="T0" fmla="*/ 2 w 6"/>
                <a:gd name="T1" fmla="*/ 4 h 5"/>
                <a:gd name="T2" fmla="*/ 4 w 6"/>
                <a:gd name="T3" fmla="*/ 4 h 5"/>
                <a:gd name="T4" fmla="*/ 4 w 6"/>
                <a:gd name="T5" fmla="*/ 3 h 5"/>
                <a:gd name="T6" fmla="*/ 5 w 6"/>
                <a:gd name="T7" fmla="*/ 3 h 5"/>
                <a:gd name="T8" fmla="*/ 5 w 6"/>
                <a:gd name="T9" fmla="*/ 2 h 5"/>
                <a:gd name="T10" fmla="*/ 4 w 6"/>
                <a:gd name="T11" fmla="*/ 1 h 5"/>
                <a:gd name="T12" fmla="*/ 4 w 6"/>
                <a:gd name="T13" fmla="*/ 0 h 5"/>
                <a:gd name="T14" fmla="*/ 2 w 6"/>
                <a:gd name="T15" fmla="*/ 0 h 5"/>
                <a:gd name="T16" fmla="*/ 1 w 6"/>
                <a:gd name="T17" fmla="*/ 0 h 5"/>
                <a:gd name="T18" fmla="*/ 1 w 6"/>
                <a:gd name="T19" fmla="*/ 1 h 5"/>
                <a:gd name="T20" fmla="*/ 0 w 6"/>
                <a:gd name="T21" fmla="*/ 2 h 5"/>
                <a:gd name="T22" fmla="*/ 0 w 6"/>
                <a:gd name="T23" fmla="*/ 3 h 5"/>
                <a:gd name="T24" fmla="*/ 1 w 6"/>
                <a:gd name="T25" fmla="*/ 3 h 5"/>
                <a:gd name="T26" fmla="*/ 1 w 6"/>
                <a:gd name="T27" fmla="*/ 4 h 5"/>
                <a:gd name="T28" fmla="*/ 2 w 6"/>
                <a:gd name="T29" fmla="*/ 4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5"/>
                <a:gd name="T47" fmla="*/ 6 w 6"/>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5">
                  <a:moveTo>
                    <a:pt x="2" y="4"/>
                  </a:moveTo>
                  <a:lnTo>
                    <a:pt x="4" y="4"/>
                  </a:lnTo>
                  <a:lnTo>
                    <a:pt x="4" y="3"/>
                  </a:lnTo>
                  <a:lnTo>
                    <a:pt x="5" y="3"/>
                  </a:lnTo>
                  <a:lnTo>
                    <a:pt x="5" y="2"/>
                  </a:lnTo>
                  <a:lnTo>
                    <a:pt x="4" y="1"/>
                  </a:lnTo>
                  <a:lnTo>
                    <a:pt x="4" y="0"/>
                  </a:lnTo>
                  <a:lnTo>
                    <a:pt x="2" y="0"/>
                  </a:lnTo>
                  <a:lnTo>
                    <a:pt x="1" y="0"/>
                  </a:lnTo>
                  <a:lnTo>
                    <a:pt x="1" y="1"/>
                  </a:lnTo>
                  <a:lnTo>
                    <a:pt x="0" y="2"/>
                  </a:lnTo>
                  <a:lnTo>
                    <a:pt x="0" y="3"/>
                  </a:lnTo>
                  <a:lnTo>
                    <a:pt x="1" y="3"/>
                  </a:lnTo>
                  <a:lnTo>
                    <a:pt x="1" y="4"/>
                  </a:lnTo>
                  <a:lnTo>
                    <a:pt x="2"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74" name="Freeform 798"/>
            <p:cNvSpPr>
              <a:spLocks/>
            </p:cNvSpPr>
            <p:nvPr/>
          </p:nvSpPr>
          <p:spPr bwMode="auto">
            <a:xfrm>
              <a:off x="864" y="2209"/>
              <a:ext cx="6" cy="5"/>
            </a:xfrm>
            <a:custGeom>
              <a:avLst/>
              <a:gdLst>
                <a:gd name="T0" fmla="*/ 3 w 6"/>
                <a:gd name="T1" fmla="*/ 4 h 5"/>
                <a:gd name="T2" fmla="*/ 4 w 6"/>
                <a:gd name="T3" fmla="*/ 3 h 5"/>
                <a:gd name="T4" fmla="*/ 5 w 6"/>
                <a:gd name="T5" fmla="*/ 3 h 5"/>
                <a:gd name="T6" fmla="*/ 5 w 6"/>
                <a:gd name="T7" fmla="*/ 2 h 5"/>
                <a:gd name="T8" fmla="*/ 4 w 6"/>
                <a:gd name="T9" fmla="*/ 1 h 5"/>
                <a:gd name="T10" fmla="*/ 3 w 6"/>
                <a:gd name="T11" fmla="*/ 1 h 5"/>
                <a:gd name="T12" fmla="*/ 3 w 6"/>
                <a:gd name="T13" fmla="*/ 0 h 5"/>
                <a:gd name="T14" fmla="*/ 2 w 6"/>
                <a:gd name="T15" fmla="*/ 1 h 5"/>
                <a:gd name="T16" fmla="*/ 1 w 6"/>
                <a:gd name="T17" fmla="*/ 1 h 5"/>
                <a:gd name="T18" fmla="*/ 0 w 6"/>
                <a:gd name="T19" fmla="*/ 2 h 5"/>
                <a:gd name="T20" fmla="*/ 0 w 6"/>
                <a:gd name="T21" fmla="*/ 3 h 5"/>
                <a:gd name="T22" fmla="*/ 1 w 6"/>
                <a:gd name="T23" fmla="*/ 3 h 5"/>
                <a:gd name="T24" fmla="*/ 2 w 6"/>
                <a:gd name="T25" fmla="*/ 4 h 5"/>
                <a:gd name="T26" fmla="*/ 3 w 6"/>
                <a:gd name="T27" fmla="*/ 4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3" y="4"/>
                  </a:moveTo>
                  <a:lnTo>
                    <a:pt x="4" y="3"/>
                  </a:lnTo>
                  <a:lnTo>
                    <a:pt x="5" y="3"/>
                  </a:lnTo>
                  <a:lnTo>
                    <a:pt x="5" y="2"/>
                  </a:lnTo>
                  <a:lnTo>
                    <a:pt x="4" y="1"/>
                  </a:lnTo>
                  <a:lnTo>
                    <a:pt x="3" y="1"/>
                  </a:lnTo>
                  <a:lnTo>
                    <a:pt x="3" y="0"/>
                  </a:lnTo>
                  <a:lnTo>
                    <a:pt x="2" y="1"/>
                  </a:lnTo>
                  <a:lnTo>
                    <a:pt x="1" y="1"/>
                  </a:lnTo>
                  <a:lnTo>
                    <a:pt x="0" y="2"/>
                  </a:lnTo>
                  <a:lnTo>
                    <a:pt x="0" y="3"/>
                  </a:lnTo>
                  <a:lnTo>
                    <a:pt x="1" y="3"/>
                  </a:lnTo>
                  <a:lnTo>
                    <a:pt x="2" y="4"/>
                  </a:lnTo>
                  <a:lnTo>
                    <a:pt x="3"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75" name="Freeform 799"/>
            <p:cNvSpPr>
              <a:spLocks/>
            </p:cNvSpPr>
            <p:nvPr/>
          </p:nvSpPr>
          <p:spPr bwMode="auto">
            <a:xfrm>
              <a:off x="851" y="2180"/>
              <a:ext cx="18" cy="19"/>
            </a:xfrm>
            <a:custGeom>
              <a:avLst/>
              <a:gdLst>
                <a:gd name="T0" fmla="*/ 0 w 18"/>
                <a:gd name="T1" fmla="*/ 18 h 19"/>
                <a:gd name="T2" fmla="*/ 17 w 18"/>
                <a:gd name="T3" fmla="*/ 18 h 19"/>
                <a:gd name="T4" fmla="*/ 17 w 18"/>
                <a:gd name="T5" fmla="*/ 0 h 19"/>
                <a:gd name="T6" fmla="*/ 13 w 18"/>
                <a:gd name="T7" fmla="*/ 0 h 19"/>
                <a:gd name="T8" fmla="*/ 10 w 18"/>
                <a:gd name="T9" fmla="*/ 2 h 19"/>
                <a:gd name="T10" fmla="*/ 7 w 18"/>
                <a:gd name="T11" fmla="*/ 3 h 19"/>
                <a:gd name="T12" fmla="*/ 4 w 18"/>
                <a:gd name="T13" fmla="*/ 5 h 19"/>
                <a:gd name="T14" fmla="*/ 3 w 18"/>
                <a:gd name="T15" fmla="*/ 7 h 19"/>
                <a:gd name="T16" fmla="*/ 2 w 18"/>
                <a:gd name="T17" fmla="*/ 11 h 19"/>
                <a:gd name="T18" fmla="*/ 1 w 18"/>
                <a:gd name="T19" fmla="*/ 14 h 19"/>
                <a:gd name="T20" fmla="*/ 0 w 18"/>
                <a:gd name="T21" fmla="*/ 1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9"/>
                <a:gd name="T35" fmla="*/ 18 w 18"/>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9">
                  <a:moveTo>
                    <a:pt x="0" y="18"/>
                  </a:moveTo>
                  <a:lnTo>
                    <a:pt x="17" y="18"/>
                  </a:lnTo>
                  <a:lnTo>
                    <a:pt x="17" y="0"/>
                  </a:lnTo>
                  <a:lnTo>
                    <a:pt x="13" y="0"/>
                  </a:lnTo>
                  <a:lnTo>
                    <a:pt x="10" y="2"/>
                  </a:lnTo>
                  <a:lnTo>
                    <a:pt x="7" y="3"/>
                  </a:lnTo>
                  <a:lnTo>
                    <a:pt x="4" y="5"/>
                  </a:lnTo>
                  <a:lnTo>
                    <a:pt x="3" y="7"/>
                  </a:lnTo>
                  <a:lnTo>
                    <a:pt x="2" y="11"/>
                  </a:lnTo>
                  <a:lnTo>
                    <a:pt x="1" y="14"/>
                  </a:lnTo>
                  <a:lnTo>
                    <a:pt x="0" y="18"/>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276" name="Freeform 800"/>
            <p:cNvSpPr>
              <a:spLocks/>
            </p:cNvSpPr>
            <p:nvPr/>
          </p:nvSpPr>
          <p:spPr bwMode="auto">
            <a:xfrm>
              <a:off x="875" y="2180"/>
              <a:ext cx="18" cy="19"/>
            </a:xfrm>
            <a:custGeom>
              <a:avLst/>
              <a:gdLst>
                <a:gd name="T0" fmla="*/ 17 w 18"/>
                <a:gd name="T1" fmla="*/ 18 h 19"/>
                <a:gd name="T2" fmla="*/ 0 w 18"/>
                <a:gd name="T3" fmla="*/ 18 h 19"/>
                <a:gd name="T4" fmla="*/ 0 w 18"/>
                <a:gd name="T5" fmla="*/ 0 h 19"/>
                <a:gd name="T6" fmla="*/ 4 w 18"/>
                <a:gd name="T7" fmla="*/ 0 h 19"/>
                <a:gd name="T8" fmla="*/ 7 w 18"/>
                <a:gd name="T9" fmla="*/ 2 h 19"/>
                <a:gd name="T10" fmla="*/ 10 w 18"/>
                <a:gd name="T11" fmla="*/ 3 h 19"/>
                <a:gd name="T12" fmla="*/ 13 w 18"/>
                <a:gd name="T13" fmla="*/ 5 h 19"/>
                <a:gd name="T14" fmla="*/ 14 w 18"/>
                <a:gd name="T15" fmla="*/ 7 h 19"/>
                <a:gd name="T16" fmla="*/ 15 w 18"/>
                <a:gd name="T17" fmla="*/ 11 h 19"/>
                <a:gd name="T18" fmla="*/ 16 w 18"/>
                <a:gd name="T19" fmla="*/ 14 h 19"/>
                <a:gd name="T20" fmla="*/ 17 w 18"/>
                <a:gd name="T21" fmla="*/ 1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9"/>
                <a:gd name="T35" fmla="*/ 18 w 18"/>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9">
                  <a:moveTo>
                    <a:pt x="17" y="18"/>
                  </a:moveTo>
                  <a:lnTo>
                    <a:pt x="0" y="18"/>
                  </a:lnTo>
                  <a:lnTo>
                    <a:pt x="0" y="0"/>
                  </a:lnTo>
                  <a:lnTo>
                    <a:pt x="4" y="0"/>
                  </a:lnTo>
                  <a:lnTo>
                    <a:pt x="7" y="2"/>
                  </a:lnTo>
                  <a:lnTo>
                    <a:pt x="10" y="3"/>
                  </a:lnTo>
                  <a:lnTo>
                    <a:pt x="13" y="5"/>
                  </a:lnTo>
                  <a:lnTo>
                    <a:pt x="14" y="7"/>
                  </a:lnTo>
                  <a:lnTo>
                    <a:pt x="15" y="11"/>
                  </a:lnTo>
                  <a:lnTo>
                    <a:pt x="16" y="14"/>
                  </a:lnTo>
                  <a:lnTo>
                    <a:pt x="17" y="18"/>
                  </a:lnTo>
                </a:path>
              </a:pathLst>
            </a:custGeom>
            <a:solidFill>
              <a:srgbClr val="BFBFBF"/>
            </a:solidFill>
            <a:ln w="12700" cap="rnd">
              <a:noFill/>
              <a:round/>
              <a:headEnd/>
              <a:tailEnd/>
            </a:ln>
          </p:spPr>
          <p:txBody>
            <a:bodyPr wrap="none" lIns="75094" tIns="36888" rIns="75094" bIns="36888">
              <a:spAutoFit/>
            </a:bodyPr>
            <a:lstStyle/>
            <a:p>
              <a:endParaRPr lang="pt-PT"/>
            </a:p>
          </p:txBody>
        </p:sp>
        <p:sp>
          <p:nvSpPr>
            <p:cNvPr id="277" name="Freeform 801"/>
            <p:cNvSpPr>
              <a:spLocks/>
            </p:cNvSpPr>
            <p:nvPr/>
          </p:nvSpPr>
          <p:spPr bwMode="auto">
            <a:xfrm>
              <a:off x="1049" y="2210"/>
              <a:ext cx="8" cy="8"/>
            </a:xfrm>
            <a:custGeom>
              <a:avLst/>
              <a:gdLst>
                <a:gd name="T0" fmla="*/ 3 w 8"/>
                <a:gd name="T1" fmla="*/ 7 h 8"/>
                <a:gd name="T2" fmla="*/ 4 w 8"/>
                <a:gd name="T3" fmla="*/ 7 h 8"/>
                <a:gd name="T4" fmla="*/ 5 w 8"/>
                <a:gd name="T5" fmla="*/ 6 h 8"/>
                <a:gd name="T6" fmla="*/ 6 w 8"/>
                <a:gd name="T7" fmla="*/ 4 h 8"/>
                <a:gd name="T8" fmla="*/ 7 w 8"/>
                <a:gd name="T9" fmla="*/ 2 h 8"/>
                <a:gd name="T10" fmla="*/ 3 w 8"/>
                <a:gd name="T11" fmla="*/ 0 h 8"/>
                <a:gd name="T12" fmla="*/ 2 w 8"/>
                <a:gd name="T13" fmla="*/ 1 h 8"/>
                <a:gd name="T14" fmla="*/ 1 w 8"/>
                <a:gd name="T15" fmla="*/ 3 h 8"/>
                <a:gd name="T16" fmla="*/ 0 w 8"/>
                <a:gd name="T17" fmla="*/ 3 h 8"/>
                <a:gd name="T18" fmla="*/ 3 w 8"/>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3" y="7"/>
                  </a:moveTo>
                  <a:lnTo>
                    <a:pt x="4" y="7"/>
                  </a:lnTo>
                  <a:lnTo>
                    <a:pt x="5" y="6"/>
                  </a:lnTo>
                  <a:lnTo>
                    <a:pt x="6" y="4"/>
                  </a:lnTo>
                  <a:lnTo>
                    <a:pt x="7" y="2"/>
                  </a:lnTo>
                  <a:lnTo>
                    <a:pt x="3" y="0"/>
                  </a:lnTo>
                  <a:lnTo>
                    <a:pt x="2" y="1"/>
                  </a:lnTo>
                  <a:lnTo>
                    <a:pt x="1" y="3"/>
                  </a:lnTo>
                  <a:lnTo>
                    <a:pt x="0" y="3"/>
                  </a:lnTo>
                  <a:lnTo>
                    <a:pt x="3" y="7"/>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78" name="Freeform 802"/>
            <p:cNvSpPr>
              <a:spLocks/>
            </p:cNvSpPr>
            <p:nvPr/>
          </p:nvSpPr>
          <p:spPr bwMode="auto">
            <a:xfrm>
              <a:off x="946" y="2230"/>
              <a:ext cx="8" cy="9"/>
            </a:xfrm>
            <a:custGeom>
              <a:avLst/>
              <a:gdLst>
                <a:gd name="T0" fmla="*/ 7 w 8"/>
                <a:gd name="T1" fmla="*/ 3 h 9"/>
                <a:gd name="T2" fmla="*/ 6 w 8"/>
                <a:gd name="T3" fmla="*/ 2 h 9"/>
                <a:gd name="T4" fmla="*/ 5 w 8"/>
                <a:gd name="T5" fmla="*/ 0 h 9"/>
                <a:gd name="T6" fmla="*/ 0 w 8"/>
                <a:gd name="T7" fmla="*/ 4 h 9"/>
                <a:gd name="T8" fmla="*/ 1 w 8"/>
                <a:gd name="T9" fmla="*/ 5 h 9"/>
                <a:gd name="T10" fmla="*/ 2 w 8"/>
                <a:gd name="T11" fmla="*/ 5 h 9"/>
                <a:gd name="T12" fmla="*/ 3 w 8"/>
                <a:gd name="T13" fmla="*/ 7 h 9"/>
                <a:gd name="T14" fmla="*/ 6 w 8"/>
                <a:gd name="T15" fmla="*/ 8 h 9"/>
                <a:gd name="T16" fmla="*/ 7 w 8"/>
                <a:gd name="T17" fmla="*/ 3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7" y="3"/>
                  </a:moveTo>
                  <a:lnTo>
                    <a:pt x="6" y="2"/>
                  </a:lnTo>
                  <a:lnTo>
                    <a:pt x="5" y="0"/>
                  </a:lnTo>
                  <a:lnTo>
                    <a:pt x="0" y="4"/>
                  </a:lnTo>
                  <a:lnTo>
                    <a:pt x="1" y="5"/>
                  </a:lnTo>
                  <a:lnTo>
                    <a:pt x="2" y="5"/>
                  </a:lnTo>
                  <a:lnTo>
                    <a:pt x="3" y="7"/>
                  </a:lnTo>
                  <a:lnTo>
                    <a:pt x="6" y="8"/>
                  </a:lnTo>
                  <a:lnTo>
                    <a:pt x="7"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79" name="Freeform 803"/>
            <p:cNvSpPr>
              <a:spLocks/>
            </p:cNvSpPr>
            <p:nvPr/>
          </p:nvSpPr>
          <p:spPr bwMode="auto">
            <a:xfrm>
              <a:off x="937" y="2147"/>
              <a:ext cx="148" cy="145"/>
            </a:xfrm>
            <a:custGeom>
              <a:avLst/>
              <a:gdLst>
                <a:gd name="T0" fmla="*/ 71 w 148"/>
                <a:gd name="T1" fmla="*/ 1 h 145"/>
                <a:gd name="T2" fmla="*/ 80 w 148"/>
                <a:gd name="T3" fmla="*/ 5 h 145"/>
                <a:gd name="T4" fmla="*/ 91 w 148"/>
                <a:gd name="T5" fmla="*/ 4 h 145"/>
                <a:gd name="T6" fmla="*/ 96 w 148"/>
                <a:gd name="T7" fmla="*/ 15 h 145"/>
                <a:gd name="T8" fmla="*/ 99 w 148"/>
                <a:gd name="T9" fmla="*/ 19 h 145"/>
                <a:gd name="T10" fmla="*/ 109 w 148"/>
                <a:gd name="T11" fmla="*/ 22 h 145"/>
                <a:gd name="T12" fmla="*/ 103 w 148"/>
                <a:gd name="T13" fmla="*/ 32 h 145"/>
                <a:gd name="T14" fmla="*/ 108 w 148"/>
                <a:gd name="T15" fmla="*/ 40 h 145"/>
                <a:gd name="T16" fmla="*/ 122 w 148"/>
                <a:gd name="T17" fmla="*/ 46 h 145"/>
                <a:gd name="T18" fmla="*/ 120 w 148"/>
                <a:gd name="T19" fmla="*/ 57 h 145"/>
                <a:gd name="T20" fmla="*/ 117 w 148"/>
                <a:gd name="T21" fmla="*/ 64 h 145"/>
                <a:gd name="T22" fmla="*/ 123 w 148"/>
                <a:gd name="T23" fmla="*/ 60 h 145"/>
                <a:gd name="T24" fmla="*/ 131 w 148"/>
                <a:gd name="T25" fmla="*/ 61 h 145"/>
                <a:gd name="T26" fmla="*/ 140 w 148"/>
                <a:gd name="T27" fmla="*/ 70 h 145"/>
                <a:gd name="T28" fmla="*/ 141 w 148"/>
                <a:gd name="T29" fmla="*/ 78 h 145"/>
                <a:gd name="T30" fmla="*/ 143 w 148"/>
                <a:gd name="T31" fmla="*/ 85 h 145"/>
                <a:gd name="T32" fmla="*/ 144 w 148"/>
                <a:gd name="T33" fmla="*/ 91 h 145"/>
                <a:gd name="T34" fmla="*/ 147 w 148"/>
                <a:gd name="T35" fmla="*/ 100 h 145"/>
                <a:gd name="T36" fmla="*/ 144 w 148"/>
                <a:gd name="T37" fmla="*/ 108 h 145"/>
                <a:gd name="T38" fmla="*/ 144 w 148"/>
                <a:gd name="T39" fmla="*/ 121 h 145"/>
                <a:gd name="T40" fmla="*/ 135 w 148"/>
                <a:gd name="T41" fmla="*/ 132 h 145"/>
                <a:gd name="T42" fmla="*/ 127 w 148"/>
                <a:gd name="T43" fmla="*/ 130 h 145"/>
                <a:gd name="T44" fmla="*/ 116 w 148"/>
                <a:gd name="T45" fmla="*/ 138 h 145"/>
                <a:gd name="T46" fmla="*/ 106 w 148"/>
                <a:gd name="T47" fmla="*/ 137 h 145"/>
                <a:gd name="T48" fmla="*/ 99 w 148"/>
                <a:gd name="T49" fmla="*/ 136 h 145"/>
                <a:gd name="T50" fmla="*/ 90 w 148"/>
                <a:gd name="T51" fmla="*/ 135 h 145"/>
                <a:gd name="T52" fmla="*/ 81 w 148"/>
                <a:gd name="T53" fmla="*/ 137 h 145"/>
                <a:gd name="T54" fmla="*/ 70 w 148"/>
                <a:gd name="T55" fmla="*/ 142 h 145"/>
                <a:gd name="T56" fmla="*/ 61 w 148"/>
                <a:gd name="T57" fmla="*/ 144 h 145"/>
                <a:gd name="T58" fmla="*/ 51 w 148"/>
                <a:gd name="T59" fmla="*/ 139 h 145"/>
                <a:gd name="T60" fmla="*/ 40 w 148"/>
                <a:gd name="T61" fmla="*/ 137 h 145"/>
                <a:gd name="T62" fmla="*/ 30 w 148"/>
                <a:gd name="T63" fmla="*/ 137 h 145"/>
                <a:gd name="T64" fmla="*/ 18 w 148"/>
                <a:gd name="T65" fmla="*/ 132 h 145"/>
                <a:gd name="T66" fmla="*/ 10 w 148"/>
                <a:gd name="T67" fmla="*/ 125 h 145"/>
                <a:gd name="T68" fmla="*/ 4 w 148"/>
                <a:gd name="T69" fmla="*/ 116 h 145"/>
                <a:gd name="T70" fmla="*/ 5 w 148"/>
                <a:gd name="T71" fmla="*/ 110 h 145"/>
                <a:gd name="T72" fmla="*/ 9 w 148"/>
                <a:gd name="T73" fmla="*/ 108 h 145"/>
                <a:gd name="T74" fmla="*/ 2 w 148"/>
                <a:gd name="T75" fmla="*/ 105 h 145"/>
                <a:gd name="T76" fmla="*/ 0 w 148"/>
                <a:gd name="T77" fmla="*/ 98 h 145"/>
                <a:gd name="T78" fmla="*/ 3 w 148"/>
                <a:gd name="T79" fmla="*/ 91 h 145"/>
                <a:gd name="T80" fmla="*/ 7 w 148"/>
                <a:gd name="T81" fmla="*/ 86 h 145"/>
                <a:gd name="T82" fmla="*/ 11 w 148"/>
                <a:gd name="T83" fmla="*/ 84 h 145"/>
                <a:gd name="T84" fmla="*/ 5 w 148"/>
                <a:gd name="T85" fmla="*/ 82 h 145"/>
                <a:gd name="T86" fmla="*/ 0 w 148"/>
                <a:gd name="T87" fmla="*/ 74 h 145"/>
                <a:gd name="T88" fmla="*/ 13 w 148"/>
                <a:gd name="T89" fmla="*/ 64 h 145"/>
                <a:gd name="T90" fmla="*/ 21 w 148"/>
                <a:gd name="T91" fmla="*/ 60 h 145"/>
                <a:gd name="T92" fmla="*/ 30 w 148"/>
                <a:gd name="T93" fmla="*/ 58 h 145"/>
                <a:gd name="T94" fmla="*/ 29 w 148"/>
                <a:gd name="T95" fmla="*/ 48 h 145"/>
                <a:gd name="T96" fmla="*/ 33 w 148"/>
                <a:gd name="T97" fmla="*/ 46 h 145"/>
                <a:gd name="T98" fmla="*/ 28 w 148"/>
                <a:gd name="T99" fmla="*/ 38 h 145"/>
                <a:gd name="T100" fmla="*/ 33 w 148"/>
                <a:gd name="T101" fmla="*/ 35 h 145"/>
                <a:gd name="T102" fmla="*/ 39 w 148"/>
                <a:gd name="T103" fmla="*/ 34 h 145"/>
                <a:gd name="T104" fmla="*/ 44 w 148"/>
                <a:gd name="T105" fmla="*/ 31 h 145"/>
                <a:gd name="T106" fmla="*/ 46 w 148"/>
                <a:gd name="T107" fmla="*/ 27 h 145"/>
                <a:gd name="T108" fmla="*/ 45 w 148"/>
                <a:gd name="T109" fmla="*/ 17 h 145"/>
                <a:gd name="T110" fmla="*/ 52 w 148"/>
                <a:gd name="T111" fmla="*/ 17 h 145"/>
                <a:gd name="T112" fmla="*/ 57 w 148"/>
                <a:gd name="T113" fmla="*/ 11 h 145"/>
                <a:gd name="T114" fmla="*/ 67 w 148"/>
                <a:gd name="T115" fmla="*/ 12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145"/>
                <a:gd name="T176" fmla="*/ 148 w 148"/>
                <a:gd name="T177" fmla="*/ 145 h 1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145">
                  <a:moveTo>
                    <a:pt x="66" y="11"/>
                  </a:moveTo>
                  <a:lnTo>
                    <a:pt x="67" y="8"/>
                  </a:lnTo>
                  <a:lnTo>
                    <a:pt x="68" y="5"/>
                  </a:lnTo>
                  <a:lnTo>
                    <a:pt x="68" y="3"/>
                  </a:lnTo>
                  <a:lnTo>
                    <a:pt x="71" y="1"/>
                  </a:lnTo>
                  <a:lnTo>
                    <a:pt x="75" y="0"/>
                  </a:lnTo>
                  <a:lnTo>
                    <a:pt x="79" y="0"/>
                  </a:lnTo>
                  <a:lnTo>
                    <a:pt x="80" y="2"/>
                  </a:lnTo>
                  <a:lnTo>
                    <a:pt x="80" y="4"/>
                  </a:lnTo>
                  <a:lnTo>
                    <a:pt x="80" y="5"/>
                  </a:lnTo>
                  <a:lnTo>
                    <a:pt x="82" y="5"/>
                  </a:lnTo>
                  <a:lnTo>
                    <a:pt x="84" y="5"/>
                  </a:lnTo>
                  <a:lnTo>
                    <a:pt x="86" y="4"/>
                  </a:lnTo>
                  <a:lnTo>
                    <a:pt x="88" y="4"/>
                  </a:lnTo>
                  <a:lnTo>
                    <a:pt x="91" y="4"/>
                  </a:lnTo>
                  <a:lnTo>
                    <a:pt x="93" y="4"/>
                  </a:lnTo>
                  <a:lnTo>
                    <a:pt x="97" y="7"/>
                  </a:lnTo>
                  <a:lnTo>
                    <a:pt x="99" y="11"/>
                  </a:lnTo>
                  <a:lnTo>
                    <a:pt x="99" y="13"/>
                  </a:lnTo>
                  <a:lnTo>
                    <a:pt x="96" y="15"/>
                  </a:lnTo>
                  <a:lnTo>
                    <a:pt x="94" y="16"/>
                  </a:lnTo>
                  <a:lnTo>
                    <a:pt x="93" y="18"/>
                  </a:lnTo>
                  <a:lnTo>
                    <a:pt x="94" y="19"/>
                  </a:lnTo>
                  <a:lnTo>
                    <a:pt x="96" y="19"/>
                  </a:lnTo>
                  <a:lnTo>
                    <a:pt x="99" y="19"/>
                  </a:lnTo>
                  <a:lnTo>
                    <a:pt x="100" y="19"/>
                  </a:lnTo>
                  <a:lnTo>
                    <a:pt x="103" y="19"/>
                  </a:lnTo>
                  <a:lnTo>
                    <a:pt x="106" y="20"/>
                  </a:lnTo>
                  <a:lnTo>
                    <a:pt x="108" y="21"/>
                  </a:lnTo>
                  <a:lnTo>
                    <a:pt x="109" y="22"/>
                  </a:lnTo>
                  <a:lnTo>
                    <a:pt x="110" y="24"/>
                  </a:lnTo>
                  <a:lnTo>
                    <a:pt x="109" y="25"/>
                  </a:lnTo>
                  <a:lnTo>
                    <a:pt x="108" y="29"/>
                  </a:lnTo>
                  <a:lnTo>
                    <a:pt x="105" y="30"/>
                  </a:lnTo>
                  <a:lnTo>
                    <a:pt x="103" y="32"/>
                  </a:lnTo>
                  <a:lnTo>
                    <a:pt x="103" y="34"/>
                  </a:lnTo>
                  <a:lnTo>
                    <a:pt x="103" y="36"/>
                  </a:lnTo>
                  <a:lnTo>
                    <a:pt x="103" y="38"/>
                  </a:lnTo>
                  <a:lnTo>
                    <a:pt x="105" y="40"/>
                  </a:lnTo>
                  <a:lnTo>
                    <a:pt x="108" y="40"/>
                  </a:lnTo>
                  <a:lnTo>
                    <a:pt x="110" y="40"/>
                  </a:lnTo>
                  <a:lnTo>
                    <a:pt x="114" y="40"/>
                  </a:lnTo>
                  <a:lnTo>
                    <a:pt x="117" y="40"/>
                  </a:lnTo>
                  <a:lnTo>
                    <a:pt x="119" y="42"/>
                  </a:lnTo>
                  <a:lnTo>
                    <a:pt x="122" y="46"/>
                  </a:lnTo>
                  <a:lnTo>
                    <a:pt x="124" y="49"/>
                  </a:lnTo>
                  <a:lnTo>
                    <a:pt x="125" y="54"/>
                  </a:lnTo>
                  <a:lnTo>
                    <a:pt x="124" y="56"/>
                  </a:lnTo>
                  <a:lnTo>
                    <a:pt x="122" y="57"/>
                  </a:lnTo>
                  <a:lnTo>
                    <a:pt x="120" y="57"/>
                  </a:lnTo>
                  <a:lnTo>
                    <a:pt x="119" y="58"/>
                  </a:lnTo>
                  <a:lnTo>
                    <a:pt x="118" y="59"/>
                  </a:lnTo>
                  <a:lnTo>
                    <a:pt x="117" y="61"/>
                  </a:lnTo>
                  <a:lnTo>
                    <a:pt x="117" y="63"/>
                  </a:lnTo>
                  <a:lnTo>
                    <a:pt x="117" y="64"/>
                  </a:lnTo>
                  <a:lnTo>
                    <a:pt x="118" y="64"/>
                  </a:lnTo>
                  <a:lnTo>
                    <a:pt x="118" y="63"/>
                  </a:lnTo>
                  <a:lnTo>
                    <a:pt x="119" y="63"/>
                  </a:lnTo>
                  <a:lnTo>
                    <a:pt x="121" y="61"/>
                  </a:lnTo>
                  <a:lnTo>
                    <a:pt x="123" y="60"/>
                  </a:lnTo>
                  <a:lnTo>
                    <a:pt x="124" y="60"/>
                  </a:lnTo>
                  <a:lnTo>
                    <a:pt x="125" y="60"/>
                  </a:lnTo>
                  <a:lnTo>
                    <a:pt x="126" y="60"/>
                  </a:lnTo>
                  <a:lnTo>
                    <a:pt x="128" y="61"/>
                  </a:lnTo>
                  <a:lnTo>
                    <a:pt x="131" y="61"/>
                  </a:lnTo>
                  <a:lnTo>
                    <a:pt x="135" y="62"/>
                  </a:lnTo>
                  <a:lnTo>
                    <a:pt x="137" y="63"/>
                  </a:lnTo>
                  <a:lnTo>
                    <a:pt x="138" y="64"/>
                  </a:lnTo>
                  <a:lnTo>
                    <a:pt x="140" y="67"/>
                  </a:lnTo>
                  <a:lnTo>
                    <a:pt x="140" y="70"/>
                  </a:lnTo>
                  <a:lnTo>
                    <a:pt x="140" y="72"/>
                  </a:lnTo>
                  <a:lnTo>
                    <a:pt x="139" y="73"/>
                  </a:lnTo>
                  <a:lnTo>
                    <a:pt x="138" y="74"/>
                  </a:lnTo>
                  <a:lnTo>
                    <a:pt x="140" y="76"/>
                  </a:lnTo>
                  <a:lnTo>
                    <a:pt x="141" y="78"/>
                  </a:lnTo>
                  <a:lnTo>
                    <a:pt x="143" y="79"/>
                  </a:lnTo>
                  <a:lnTo>
                    <a:pt x="144" y="81"/>
                  </a:lnTo>
                  <a:lnTo>
                    <a:pt x="144" y="82"/>
                  </a:lnTo>
                  <a:lnTo>
                    <a:pt x="144" y="83"/>
                  </a:lnTo>
                  <a:lnTo>
                    <a:pt x="143" y="85"/>
                  </a:lnTo>
                  <a:lnTo>
                    <a:pt x="142" y="86"/>
                  </a:lnTo>
                  <a:lnTo>
                    <a:pt x="141" y="88"/>
                  </a:lnTo>
                  <a:lnTo>
                    <a:pt x="141" y="89"/>
                  </a:lnTo>
                  <a:lnTo>
                    <a:pt x="143" y="90"/>
                  </a:lnTo>
                  <a:lnTo>
                    <a:pt x="144" y="91"/>
                  </a:lnTo>
                  <a:lnTo>
                    <a:pt x="144" y="93"/>
                  </a:lnTo>
                  <a:lnTo>
                    <a:pt x="145" y="94"/>
                  </a:lnTo>
                  <a:lnTo>
                    <a:pt x="146" y="97"/>
                  </a:lnTo>
                  <a:lnTo>
                    <a:pt x="147" y="98"/>
                  </a:lnTo>
                  <a:lnTo>
                    <a:pt x="147" y="100"/>
                  </a:lnTo>
                  <a:lnTo>
                    <a:pt x="147" y="102"/>
                  </a:lnTo>
                  <a:lnTo>
                    <a:pt x="146" y="104"/>
                  </a:lnTo>
                  <a:lnTo>
                    <a:pt x="145" y="105"/>
                  </a:lnTo>
                  <a:lnTo>
                    <a:pt x="144" y="107"/>
                  </a:lnTo>
                  <a:lnTo>
                    <a:pt x="144" y="108"/>
                  </a:lnTo>
                  <a:lnTo>
                    <a:pt x="144" y="110"/>
                  </a:lnTo>
                  <a:lnTo>
                    <a:pt x="144" y="113"/>
                  </a:lnTo>
                  <a:lnTo>
                    <a:pt x="144" y="115"/>
                  </a:lnTo>
                  <a:lnTo>
                    <a:pt x="144" y="118"/>
                  </a:lnTo>
                  <a:lnTo>
                    <a:pt x="144" y="121"/>
                  </a:lnTo>
                  <a:lnTo>
                    <a:pt x="144" y="124"/>
                  </a:lnTo>
                  <a:lnTo>
                    <a:pt x="143" y="128"/>
                  </a:lnTo>
                  <a:lnTo>
                    <a:pt x="140" y="129"/>
                  </a:lnTo>
                  <a:lnTo>
                    <a:pt x="137" y="130"/>
                  </a:lnTo>
                  <a:lnTo>
                    <a:pt x="135" y="132"/>
                  </a:lnTo>
                  <a:lnTo>
                    <a:pt x="134" y="132"/>
                  </a:lnTo>
                  <a:lnTo>
                    <a:pt x="131" y="132"/>
                  </a:lnTo>
                  <a:lnTo>
                    <a:pt x="129" y="130"/>
                  </a:lnTo>
                  <a:lnTo>
                    <a:pt x="128" y="130"/>
                  </a:lnTo>
                  <a:lnTo>
                    <a:pt x="127" y="130"/>
                  </a:lnTo>
                  <a:lnTo>
                    <a:pt x="126" y="133"/>
                  </a:lnTo>
                  <a:lnTo>
                    <a:pt x="125" y="136"/>
                  </a:lnTo>
                  <a:lnTo>
                    <a:pt x="122" y="138"/>
                  </a:lnTo>
                  <a:lnTo>
                    <a:pt x="118" y="138"/>
                  </a:lnTo>
                  <a:lnTo>
                    <a:pt x="116" y="138"/>
                  </a:lnTo>
                  <a:lnTo>
                    <a:pt x="114" y="136"/>
                  </a:lnTo>
                  <a:lnTo>
                    <a:pt x="111" y="135"/>
                  </a:lnTo>
                  <a:lnTo>
                    <a:pt x="109" y="135"/>
                  </a:lnTo>
                  <a:lnTo>
                    <a:pt x="108" y="136"/>
                  </a:lnTo>
                  <a:lnTo>
                    <a:pt x="106" y="137"/>
                  </a:lnTo>
                  <a:lnTo>
                    <a:pt x="104" y="136"/>
                  </a:lnTo>
                  <a:lnTo>
                    <a:pt x="103" y="135"/>
                  </a:lnTo>
                  <a:lnTo>
                    <a:pt x="101" y="134"/>
                  </a:lnTo>
                  <a:lnTo>
                    <a:pt x="100" y="134"/>
                  </a:lnTo>
                  <a:lnTo>
                    <a:pt x="99" y="136"/>
                  </a:lnTo>
                  <a:lnTo>
                    <a:pt x="97" y="138"/>
                  </a:lnTo>
                  <a:lnTo>
                    <a:pt x="96" y="139"/>
                  </a:lnTo>
                  <a:lnTo>
                    <a:pt x="93" y="138"/>
                  </a:lnTo>
                  <a:lnTo>
                    <a:pt x="91" y="137"/>
                  </a:lnTo>
                  <a:lnTo>
                    <a:pt x="90" y="135"/>
                  </a:lnTo>
                  <a:lnTo>
                    <a:pt x="88" y="134"/>
                  </a:lnTo>
                  <a:lnTo>
                    <a:pt x="86" y="134"/>
                  </a:lnTo>
                  <a:lnTo>
                    <a:pt x="83" y="134"/>
                  </a:lnTo>
                  <a:lnTo>
                    <a:pt x="82" y="135"/>
                  </a:lnTo>
                  <a:lnTo>
                    <a:pt x="81" y="137"/>
                  </a:lnTo>
                  <a:lnTo>
                    <a:pt x="79" y="139"/>
                  </a:lnTo>
                  <a:lnTo>
                    <a:pt x="77" y="141"/>
                  </a:lnTo>
                  <a:lnTo>
                    <a:pt x="74" y="143"/>
                  </a:lnTo>
                  <a:lnTo>
                    <a:pt x="72" y="143"/>
                  </a:lnTo>
                  <a:lnTo>
                    <a:pt x="70" y="142"/>
                  </a:lnTo>
                  <a:lnTo>
                    <a:pt x="67" y="142"/>
                  </a:lnTo>
                  <a:lnTo>
                    <a:pt x="65" y="142"/>
                  </a:lnTo>
                  <a:lnTo>
                    <a:pt x="64" y="144"/>
                  </a:lnTo>
                  <a:lnTo>
                    <a:pt x="62" y="144"/>
                  </a:lnTo>
                  <a:lnTo>
                    <a:pt x="61" y="144"/>
                  </a:lnTo>
                  <a:lnTo>
                    <a:pt x="59" y="143"/>
                  </a:lnTo>
                  <a:lnTo>
                    <a:pt x="57" y="142"/>
                  </a:lnTo>
                  <a:lnTo>
                    <a:pt x="55" y="141"/>
                  </a:lnTo>
                  <a:lnTo>
                    <a:pt x="53" y="141"/>
                  </a:lnTo>
                  <a:lnTo>
                    <a:pt x="51" y="139"/>
                  </a:lnTo>
                  <a:lnTo>
                    <a:pt x="48" y="138"/>
                  </a:lnTo>
                  <a:lnTo>
                    <a:pt x="47" y="138"/>
                  </a:lnTo>
                  <a:lnTo>
                    <a:pt x="45" y="137"/>
                  </a:lnTo>
                  <a:lnTo>
                    <a:pt x="42" y="137"/>
                  </a:lnTo>
                  <a:lnTo>
                    <a:pt x="40" y="137"/>
                  </a:lnTo>
                  <a:lnTo>
                    <a:pt x="38" y="136"/>
                  </a:lnTo>
                  <a:lnTo>
                    <a:pt x="36" y="136"/>
                  </a:lnTo>
                  <a:lnTo>
                    <a:pt x="34" y="137"/>
                  </a:lnTo>
                  <a:lnTo>
                    <a:pt x="32" y="137"/>
                  </a:lnTo>
                  <a:lnTo>
                    <a:pt x="30" y="137"/>
                  </a:lnTo>
                  <a:lnTo>
                    <a:pt x="28" y="136"/>
                  </a:lnTo>
                  <a:lnTo>
                    <a:pt x="25" y="135"/>
                  </a:lnTo>
                  <a:lnTo>
                    <a:pt x="22" y="134"/>
                  </a:lnTo>
                  <a:lnTo>
                    <a:pt x="20" y="132"/>
                  </a:lnTo>
                  <a:lnTo>
                    <a:pt x="18" y="132"/>
                  </a:lnTo>
                  <a:lnTo>
                    <a:pt x="15" y="130"/>
                  </a:lnTo>
                  <a:lnTo>
                    <a:pt x="14" y="129"/>
                  </a:lnTo>
                  <a:lnTo>
                    <a:pt x="13" y="127"/>
                  </a:lnTo>
                  <a:lnTo>
                    <a:pt x="11" y="126"/>
                  </a:lnTo>
                  <a:lnTo>
                    <a:pt x="10" y="125"/>
                  </a:lnTo>
                  <a:lnTo>
                    <a:pt x="8" y="124"/>
                  </a:lnTo>
                  <a:lnTo>
                    <a:pt x="6" y="122"/>
                  </a:lnTo>
                  <a:lnTo>
                    <a:pt x="5" y="120"/>
                  </a:lnTo>
                  <a:lnTo>
                    <a:pt x="4" y="118"/>
                  </a:lnTo>
                  <a:lnTo>
                    <a:pt x="4" y="116"/>
                  </a:lnTo>
                  <a:lnTo>
                    <a:pt x="4" y="115"/>
                  </a:lnTo>
                  <a:lnTo>
                    <a:pt x="3" y="114"/>
                  </a:lnTo>
                  <a:lnTo>
                    <a:pt x="3" y="112"/>
                  </a:lnTo>
                  <a:lnTo>
                    <a:pt x="4" y="111"/>
                  </a:lnTo>
                  <a:lnTo>
                    <a:pt x="5" y="110"/>
                  </a:lnTo>
                  <a:lnTo>
                    <a:pt x="6" y="110"/>
                  </a:lnTo>
                  <a:lnTo>
                    <a:pt x="8" y="110"/>
                  </a:lnTo>
                  <a:lnTo>
                    <a:pt x="9" y="110"/>
                  </a:lnTo>
                  <a:lnTo>
                    <a:pt x="10" y="110"/>
                  </a:lnTo>
                  <a:lnTo>
                    <a:pt x="9" y="108"/>
                  </a:lnTo>
                  <a:lnTo>
                    <a:pt x="7" y="107"/>
                  </a:lnTo>
                  <a:lnTo>
                    <a:pt x="4" y="107"/>
                  </a:lnTo>
                  <a:lnTo>
                    <a:pt x="3" y="107"/>
                  </a:lnTo>
                  <a:lnTo>
                    <a:pt x="2" y="106"/>
                  </a:lnTo>
                  <a:lnTo>
                    <a:pt x="2" y="105"/>
                  </a:lnTo>
                  <a:lnTo>
                    <a:pt x="2" y="104"/>
                  </a:lnTo>
                  <a:lnTo>
                    <a:pt x="1" y="102"/>
                  </a:lnTo>
                  <a:lnTo>
                    <a:pt x="1" y="100"/>
                  </a:lnTo>
                  <a:lnTo>
                    <a:pt x="0" y="99"/>
                  </a:lnTo>
                  <a:lnTo>
                    <a:pt x="0" y="98"/>
                  </a:lnTo>
                  <a:lnTo>
                    <a:pt x="0" y="97"/>
                  </a:lnTo>
                  <a:lnTo>
                    <a:pt x="1" y="96"/>
                  </a:lnTo>
                  <a:lnTo>
                    <a:pt x="2" y="94"/>
                  </a:lnTo>
                  <a:lnTo>
                    <a:pt x="3" y="93"/>
                  </a:lnTo>
                  <a:lnTo>
                    <a:pt x="3" y="91"/>
                  </a:lnTo>
                  <a:lnTo>
                    <a:pt x="3" y="90"/>
                  </a:lnTo>
                  <a:lnTo>
                    <a:pt x="4" y="89"/>
                  </a:lnTo>
                  <a:lnTo>
                    <a:pt x="4" y="88"/>
                  </a:lnTo>
                  <a:lnTo>
                    <a:pt x="5" y="86"/>
                  </a:lnTo>
                  <a:lnTo>
                    <a:pt x="7" y="86"/>
                  </a:lnTo>
                  <a:lnTo>
                    <a:pt x="9" y="86"/>
                  </a:lnTo>
                  <a:lnTo>
                    <a:pt x="10" y="86"/>
                  </a:lnTo>
                  <a:lnTo>
                    <a:pt x="11" y="86"/>
                  </a:lnTo>
                  <a:lnTo>
                    <a:pt x="12" y="85"/>
                  </a:lnTo>
                  <a:lnTo>
                    <a:pt x="11" y="84"/>
                  </a:lnTo>
                  <a:lnTo>
                    <a:pt x="10" y="82"/>
                  </a:lnTo>
                  <a:lnTo>
                    <a:pt x="9" y="82"/>
                  </a:lnTo>
                  <a:lnTo>
                    <a:pt x="8" y="82"/>
                  </a:lnTo>
                  <a:lnTo>
                    <a:pt x="7" y="82"/>
                  </a:lnTo>
                  <a:lnTo>
                    <a:pt x="5" y="82"/>
                  </a:lnTo>
                  <a:lnTo>
                    <a:pt x="4" y="81"/>
                  </a:lnTo>
                  <a:lnTo>
                    <a:pt x="3" y="80"/>
                  </a:lnTo>
                  <a:lnTo>
                    <a:pt x="1" y="79"/>
                  </a:lnTo>
                  <a:lnTo>
                    <a:pt x="0" y="77"/>
                  </a:lnTo>
                  <a:lnTo>
                    <a:pt x="0" y="74"/>
                  </a:lnTo>
                  <a:lnTo>
                    <a:pt x="1" y="72"/>
                  </a:lnTo>
                  <a:lnTo>
                    <a:pt x="3" y="69"/>
                  </a:lnTo>
                  <a:lnTo>
                    <a:pt x="6" y="66"/>
                  </a:lnTo>
                  <a:lnTo>
                    <a:pt x="10" y="64"/>
                  </a:lnTo>
                  <a:lnTo>
                    <a:pt x="13" y="64"/>
                  </a:lnTo>
                  <a:lnTo>
                    <a:pt x="15" y="64"/>
                  </a:lnTo>
                  <a:lnTo>
                    <a:pt x="17" y="64"/>
                  </a:lnTo>
                  <a:lnTo>
                    <a:pt x="18" y="64"/>
                  </a:lnTo>
                  <a:lnTo>
                    <a:pt x="19" y="62"/>
                  </a:lnTo>
                  <a:lnTo>
                    <a:pt x="21" y="60"/>
                  </a:lnTo>
                  <a:lnTo>
                    <a:pt x="23" y="59"/>
                  </a:lnTo>
                  <a:lnTo>
                    <a:pt x="25" y="58"/>
                  </a:lnTo>
                  <a:lnTo>
                    <a:pt x="27" y="58"/>
                  </a:lnTo>
                  <a:lnTo>
                    <a:pt x="29" y="58"/>
                  </a:lnTo>
                  <a:lnTo>
                    <a:pt x="30" y="58"/>
                  </a:lnTo>
                  <a:lnTo>
                    <a:pt x="30" y="57"/>
                  </a:lnTo>
                  <a:lnTo>
                    <a:pt x="30" y="56"/>
                  </a:lnTo>
                  <a:lnTo>
                    <a:pt x="30" y="54"/>
                  </a:lnTo>
                  <a:lnTo>
                    <a:pt x="29" y="51"/>
                  </a:lnTo>
                  <a:lnTo>
                    <a:pt x="29" y="48"/>
                  </a:lnTo>
                  <a:lnTo>
                    <a:pt x="30" y="47"/>
                  </a:lnTo>
                  <a:lnTo>
                    <a:pt x="30" y="46"/>
                  </a:lnTo>
                  <a:lnTo>
                    <a:pt x="31" y="46"/>
                  </a:lnTo>
                  <a:lnTo>
                    <a:pt x="32" y="46"/>
                  </a:lnTo>
                  <a:lnTo>
                    <a:pt x="33" y="46"/>
                  </a:lnTo>
                  <a:lnTo>
                    <a:pt x="31" y="44"/>
                  </a:lnTo>
                  <a:lnTo>
                    <a:pt x="30" y="44"/>
                  </a:lnTo>
                  <a:lnTo>
                    <a:pt x="29" y="42"/>
                  </a:lnTo>
                  <a:lnTo>
                    <a:pt x="28" y="40"/>
                  </a:lnTo>
                  <a:lnTo>
                    <a:pt x="28" y="38"/>
                  </a:lnTo>
                  <a:lnTo>
                    <a:pt x="30" y="38"/>
                  </a:lnTo>
                  <a:lnTo>
                    <a:pt x="31" y="38"/>
                  </a:lnTo>
                  <a:lnTo>
                    <a:pt x="32" y="38"/>
                  </a:lnTo>
                  <a:lnTo>
                    <a:pt x="33" y="36"/>
                  </a:lnTo>
                  <a:lnTo>
                    <a:pt x="33" y="35"/>
                  </a:lnTo>
                  <a:lnTo>
                    <a:pt x="33" y="33"/>
                  </a:lnTo>
                  <a:lnTo>
                    <a:pt x="35" y="32"/>
                  </a:lnTo>
                  <a:lnTo>
                    <a:pt x="36" y="32"/>
                  </a:lnTo>
                  <a:lnTo>
                    <a:pt x="38" y="33"/>
                  </a:lnTo>
                  <a:lnTo>
                    <a:pt x="39" y="34"/>
                  </a:lnTo>
                  <a:lnTo>
                    <a:pt x="41" y="35"/>
                  </a:lnTo>
                  <a:lnTo>
                    <a:pt x="42" y="36"/>
                  </a:lnTo>
                  <a:lnTo>
                    <a:pt x="43" y="35"/>
                  </a:lnTo>
                  <a:lnTo>
                    <a:pt x="43" y="32"/>
                  </a:lnTo>
                  <a:lnTo>
                    <a:pt x="44" y="31"/>
                  </a:lnTo>
                  <a:lnTo>
                    <a:pt x="44" y="30"/>
                  </a:lnTo>
                  <a:lnTo>
                    <a:pt x="46" y="30"/>
                  </a:lnTo>
                  <a:lnTo>
                    <a:pt x="48" y="30"/>
                  </a:lnTo>
                  <a:lnTo>
                    <a:pt x="48" y="28"/>
                  </a:lnTo>
                  <a:lnTo>
                    <a:pt x="46" y="27"/>
                  </a:lnTo>
                  <a:lnTo>
                    <a:pt x="42" y="25"/>
                  </a:lnTo>
                  <a:lnTo>
                    <a:pt x="41" y="22"/>
                  </a:lnTo>
                  <a:lnTo>
                    <a:pt x="42" y="20"/>
                  </a:lnTo>
                  <a:lnTo>
                    <a:pt x="44" y="18"/>
                  </a:lnTo>
                  <a:lnTo>
                    <a:pt x="45" y="17"/>
                  </a:lnTo>
                  <a:lnTo>
                    <a:pt x="47" y="16"/>
                  </a:lnTo>
                  <a:lnTo>
                    <a:pt x="48" y="16"/>
                  </a:lnTo>
                  <a:lnTo>
                    <a:pt x="50" y="16"/>
                  </a:lnTo>
                  <a:lnTo>
                    <a:pt x="51" y="17"/>
                  </a:lnTo>
                  <a:lnTo>
                    <a:pt x="52" y="17"/>
                  </a:lnTo>
                  <a:lnTo>
                    <a:pt x="53" y="16"/>
                  </a:lnTo>
                  <a:lnTo>
                    <a:pt x="54" y="15"/>
                  </a:lnTo>
                  <a:lnTo>
                    <a:pt x="56" y="13"/>
                  </a:lnTo>
                  <a:lnTo>
                    <a:pt x="56" y="12"/>
                  </a:lnTo>
                  <a:lnTo>
                    <a:pt x="57" y="11"/>
                  </a:lnTo>
                  <a:lnTo>
                    <a:pt x="59" y="11"/>
                  </a:lnTo>
                  <a:lnTo>
                    <a:pt x="61" y="12"/>
                  </a:lnTo>
                  <a:lnTo>
                    <a:pt x="64" y="13"/>
                  </a:lnTo>
                  <a:lnTo>
                    <a:pt x="65" y="13"/>
                  </a:lnTo>
                  <a:lnTo>
                    <a:pt x="67" y="12"/>
                  </a:lnTo>
                  <a:lnTo>
                    <a:pt x="67" y="11"/>
                  </a:lnTo>
                  <a:lnTo>
                    <a:pt x="66" y="11"/>
                  </a:lnTo>
                </a:path>
              </a:pathLst>
            </a:custGeom>
            <a:solidFill>
              <a:srgbClr val="00B200"/>
            </a:solidFill>
            <a:ln w="12700" cap="rnd">
              <a:noFill/>
              <a:round/>
              <a:headEnd/>
              <a:tailEnd/>
            </a:ln>
          </p:spPr>
          <p:txBody>
            <a:bodyPr wrap="none" lIns="75094" tIns="36888" rIns="75094" bIns="36888">
              <a:spAutoFit/>
            </a:bodyPr>
            <a:lstStyle/>
            <a:p>
              <a:endParaRPr lang="pt-PT"/>
            </a:p>
          </p:txBody>
        </p:sp>
        <p:sp>
          <p:nvSpPr>
            <p:cNvPr id="280" name="Freeform 804"/>
            <p:cNvSpPr>
              <a:spLocks/>
            </p:cNvSpPr>
            <p:nvPr/>
          </p:nvSpPr>
          <p:spPr bwMode="auto">
            <a:xfrm>
              <a:off x="610" y="2215"/>
              <a:ext cx="213" cy="69"/>
            </a:xfrm>
            <a:custGeom>
              <a:avLst/>
              <a:gdLst>
                <a:gd name="T0" fmla="*/ 18 w 213"/>
                <a:gd name="T1" fmla="*/ 60 h 69"/>
                <a:gd name="T2" fmla="*/ 13 w 213"/>
                <a:gd name="T3" fmla="*/ 58 h 69"/>
                <a:gd name="T4" fmla="*/ 9 w 213"/>
                <a:gd name="T5" fmla="*/ 56 h 69"/>
                <a:gd name="T6" fmla="*/ 0 w 213"/>
                <a:gd name="T7" fmla="*/ 55 h 69"/>
                <a:gd name="T8" fmla="*/ 0 w 213"/>
                <a:gd name="T9" fmla="*/ 46 h 69"/>
                <a:gd name="T10" fmla="*/ 13 w 213"/>
                <a:gd name="T11" fmla="*/ 31 h 69"/>
                <a:gd name="T12" fmla="*/ 16 w 213"/>
                <a:gd name="T13" fmla="*/ 23 h 69"/>
                <a:gd name="T14" fmla="*/ 22 w 213"/>
                <a:gd name="T15" fmla="*/ 15 h 69"/>
                <a:gd name="T16" fmla="*/ 37 w 213"/>
                <a:gd name="T17" fmla="*/ 11 h 69"/>
                <a:gd name="T18" fmla="*/ 51 w 213"/>
                <a:gd name="T19" fmla="*/ 3 h 69"/>
                <a:gd name="T20" fmla="*/ 62 w 213"/>
                <a:gd name="T21" fmla="*/ 8 h 69"/>
                <a:gd name="T22" fmla="*/ 67 w 213"/>
                <a:gd name="T23" fmla="*/ 13 h 69"/>
                <a:gd name="T24" fmla="*/ 74 w 213"/>
                <a:gd name="T25" fmla="*/ 16 h 69"/>
                <a:gd name="T26" fmla="*/ 82 w 213"/>
                <a:gd name="T27" fmla="*/ 18 h 69"/>
                <a:gd name="T28" fmla="*/ 98 w 213"/>
                <a:gd name="T29" fmla="*/ 15 h 69"/>
                <a:gd name="T30" fmla="*/ 97 w 213"/>
                <a:gd name="T31" fmla="*/ 27 h 69"/>
                <a:gd name="T32" fmla="*/ 99 w 213"/>
                <a:gd name="T33" fmla="*/ 29 h 69"/>
                <a:gd name="T34" fmla="*/ 110 w 213"/>
                <a:gd name="T35" fmla="*/ 20 h 69"/>
                <a:gd name="T36" fmla="*/ 117 w 213"/>
                <a:gd name="T37" fmla="*/ 13 h 69"/>
                <a:gd name="T38" fmla="*/ 126 w 213"/>
                <a:gd name="T39" fmla="*/ 15 h 69"/>
                <a:gd name="T40" fmla="*/ 134 w 213"/>
                <a:gd name="T41" fmla="*/ 14 h 69"/>
                <a:gd name="T42" fmla="*/ 146 w 213"/>
                <a:gd name="T43" fmla="*/ 10 h 69"/>
                <a:gd name="T44" fmla="*/ 155 w 213"/>
                <a:gd name="T45" fmla="*/ 16 h 69"/>
                <a:gd name="T46" fmla="*/ 162 w 213"/>
                <a:gd name="T47" fmla="*/ 26 h 69"/>
                <a:gd name="T48" fmla="*/ 166 w 213"/>
                <a:gd name="T49" fmla="*/ 27 h 69"/>
                <a:gd name="T50" fmla="*/ 169 w 213"/>
                <a:gd name="T51" fmla="*/ 17 h 69"/>
                <a:gd name="T52" fmla="*/ 174 w 213"/>
                <a:gd name="T53" fmla="*/ 4 h 69"/>
                <a:gd name="T54" fmla="*/ 188 w 213"/>
                <a:gd name="T55" fmla="*/ 0 h 69"/>
                <a:gd name="T56" fmla="*/ 198 w 213"/>
                <a:gd name="T57" fmla="*/ 6 h 69"/>
                <a:gd name="T58" fmla="*/ 210 w 213"/>
                <a:gd name="T59" fmla="*/ 17 h 69"/>
                <a:gd name="T60" fmla="*/ 209 w 213"/>
                <a:gd name="T61" fmla="*/ 26 h 69"/>
                <a:gd name="T62" fmla="*/ 210 w 213"/>
                <a:gd name="T63" fmla="*/ 30 h 69"/>
                <a:gd name="T64" fmla="*/ 207 w 213"/>
                <a:gd name="T65" fmla="*/ 34 h 69"/>
                <a:gd name="T66" fmla="*/ 208 w 213"/>
                <a:gd name="T67" fmla="*/ 44 h 69"/>
                <a:gd name="T68" fmla="*/ 204 w 213"/>
                <a:gd name="T69" fmla="*/ 54 h 69"/>
                <a:gd name="T70" fmla="*/ 209 w 213"/>
                <a:gd name="T71" fmla="*/ 62 h 69"/>
                <a:gd name="T72" fmla="*/ 202 w 213"/>
                <a:gd name="T73" fmla="*/ 64 h 69"/>
                <a:gd name="T74" fmla="*/ 192 w 213"/>
                <a:gd name="T75" fmla="*/ 63 h 69"/>
                <a:gd name="T76" fmla="*/ 182 w 213"/>
                <a:gd name="T77" fmla="*/ 63 h 69"/>
                <a:gd name="T78" fmla="*/ 173 w 213"/>
                <a:gd name="T79" fmla="*/ 65 h 69"/>
                <a:gd name="T80" fmla="*/ 164 w 213"/>
                <a:gd name="T81" fmla="*/ 65 h 69"/>
                <a:gd name="T82" fmla="*/ 150 w 213"/>
                <a:gd name="T83" fmla="*/ 64 h 69"/>
                <a:gd name="T84" fmla="*/ 138 w 213"/>
                <a:gd name="T85" fmla="*/ 67 h 69"/>
                <a:gd name="T86" fmla="*/ 127 w 213"/>
                <a:gd name="T87" fmla="*/ 66 h 69"/>
                <a:gd name="T88" fmla="*/ 117 w 213"/>
                <a:gd name="T89" fmla="*/ 65 h 69"/>
                <a:gd name="T90" fmla="*/ 106 w 213"/>
                <a:gd name="T91" fmla="*/ 65 h 69"/>
                <a:gd name="T92" fmla="*/ 96 w 213"/>
                <a:gd name="T93" fmla="*/ 64 h 69"/>
                <a:gd name="T94" fmla="*/ 86 w 213"/>
                <a:gd name="T95" fmla="*/ 64 h 69"/>
                <a:gd name="T96" fmla="*/ 74 w 213"/>
                <a:gd name="T97" fmla="*/ 65 h 69"/>
                <a:gd name="T98" fmla="*/ 61 w 213"/>
                <a:gd name="T99" fmla="*/ 65 h 69"/>
                <a:gd name="T100" fmla="*/ 54 w 213"/>
                <a:gd name="T101" fmla="*/ 64 h 69"/>
                <a:gd name="T102" fmla="*/ 44 w 213"/>
                <a:gd name="T103" fmla="*/ 66 h 69"/>
                <a:gd name="T104" fmla="*/ 36 w 213"/>
                <a:gd name="T105" fmla="*/ 65 h 69"/>
                <a:gd name="T106" fmla="*/ 30 w 213"/>
                <a:gd name="T107" fmla="*/ 64 h 69"/>
                <a:gd name="T108" fmla="*/ 22 w 213"/>
                <a:gd name="T109" fmla="*/ 64 h 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3"/>
                <a:gd name="T166" fmla="*/ 0 h 69"/>
                <a:gd name="T167" fmla="*/ 213 w 213"/>
                <a:gd name="T168" fmla="*/ 69 h 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3" h="69">
                  <a:moveTo>
                    <a:pt x="22" y="64"/>
                  </a:moveTo>
                  <a:lnTo>
                    <a:pt x="21" y="64"/>
                  </a:lnTo>
                  <a:lnTo>
                    <a:pt x="19" y="63"/>
                  </a:lnTo>
                  <a:lnTo>
                    <a:pt x="19" y="61"/>
                  </a:lnTo>
                  <a:lnTo>
                    <a:pt x="18" y="60"/>
                  </a:lnTo>
                  <a:lnTo>
                    <a:pt x="18" y="58"/>
                  </a:lnTo>
                  <a:lnTo>
                    <a:pt x="16" y="58"/>
                  </a:lnTo>
                  <a:lnTo>
                    <a:pt x="14" y="59"/>
                  </a:lnTo>
                  <a:lnTo>
                    <a:pt x="13" y="59"/>
                  </a:lnTo>
                  <a:lnTo>
                    <a:pt x="13" y="58"/>
                  </a:lnTo>
                  <a:lnTo>
                    <a:pt x="12" y="58"/>
                  </a:lnTo>
                  <a:lnTo>
                    <a:pt x="11" y="58"/>
                  </a:lnTo>
                  <a:lnTo>
                    <a:pt x="10" y="57"/>
                  </a:lnTo>
                  <a:lnTo>
                    <a:pt x="10" y="56"/>
                  </a:lnTo>
                  <a:lnTo>
                    <a:pt x="9" y="56"/>
                  </a:lnTo>
                  <a:lnTo>
                    <a:pt x="7" y="56"/>
                  </a:lnTo>
                  <a:lnTo>
                    <a:pt x="5" y="56"/>
                  </a:lnTo>
                  <a:lnTo>
                    <a:pt x="3" y="56"/>
                  </a:lnTo>
                  <a:lnTo>
                    <a:pt x="2" y="55"/>
                  </a:lnTo>
                  <a:lnTo>
                    <a:pt x="0" y="55"/>
                  </a:lnTo>
                  <a:lnTo>
                    <a:pt x="0" y="52"/>
                  </a:lnTo>
                  <a:lnTo>
                    <a:pt x="1" y="50"/>
                  </a:lnTo>
                  <a:lnTo>
                    <a:pt x="1" y="49"/>
                  </a:lnTo>
                  <a:lnTo>
                    <a:pt x="1" y="47"/>
                  </a:lnTo>
                  <a:lnTo>
                    <a:pt x="0" y="46"/>
                  </a:lnTo>
                  <a:lnTo>
                    <a:pt x="0" y="42"/>
                  </a:lnTo>
                  <a:lnTo>
                    <a:pt x="1" y="38"/>
                  </a:lnTo>
                  <a:lnTo>
                    <a:pt x="4" y="34"/>
                  </a:lnTo>
                  <a:lnTo>
                    <a:pt x="12" y="34"/>
                  </a:lnTo>
                  <a:lnTo>
                    <a:pt x="13" y="31"/>
                  </a:lnTo>
                  <a:lnTo>
                    <a:pt x="14" y="30"/>
                  </a:lnTo>
                  <a:lnTo>
                    <a:pt x="16" y="28"/>
                  </a:lnTo>
                  <a:lnTo>
                    <a:pt x="19" y="28"/>
                  </a:lnTo>
                  <a:lnTo>
                    <a:pt x="17" y="26"/>
                  </a:lnTo>
                  <a:lnTo>
                    <a:pt x="16" y="23"/>
                  </a:lnTo>
                  <a:lnTo>
                    <a:pt x="17" y="22"/>
                  </a:lnTo>
                  <a:lnTo>
                    <a:pt x="19" y="22"/>
                  </a:lnTo>
                  <a:lnTo>
                    <a:pt x="19" y="20"/>
                  </a:lnTo>
                  <a:lnTo>
                    <a:pt x="20" y="17"/>
                  </a:lnTo>
                  <a:lnTo>
                    <a:pt x="22" y="15"/>
                  </a:lnTo>
                  <a:lnTo>
                    <a:pt x="24" y="13"/>
                  </a:lnTo>
                  <a:lnTo>
                    <a:pt x="27" y="12"/>
                  </a:lnTo>
                  <a:lnTo>
                    <a:pt x="30" y="11"/>
                  </a:lnTo>
                  <a:lnTo>
                    <a:pt x="33" y="10"/>
                  </a:lnTo>
                  <a:lnTo>
                    <a:pt x="37" y="11"/>
                  </a:lnTo>
                  <a:lnTo>
                    <a:pt x="39" y="8"/>
                  </a:lnTo>
                  <a:lnTo>
                    <a:pt x="41" y="6"/>
                  </a:lnTo>
                  <a:lnTo>
                    <a:pt x="44" y="4"/>
                  </a:lnTo>
                  <a:lnTo>
                    <a:pt x="48" y="4"/>
                  </a:lnTo>
                  <a:lnTo>
                    <a:pt x="51" y="3"/>
                  </a:lnTo>
                  <a:lnTo>
                    <a:pt x="55" y="4"/>
                  </a:lnTo>
                  <a:lnTo>
                    <a:pt x="57" y="5"/>
                  </a:lnTo>
                  <a:lnTo>
                    <a:pt x="58" y="10"/>
                  </a:lnTo>
                  <a:lnTo>
                    <a:pt x="59" y="9"/>
                  </a:lnTo>
                  <a:lnTo>
                    <a:pt x="62" y="8"/>
                  </a:lnTo>
                  <a:lnTo>
                    <a:pt x="64" y="7"/>
                  </a:lnTo>
                  <a:lnTo>
                    <a:pt x="65" y="10"/>
                  </a:lnTo>
                  <a:lnTo>
                    <a:pt x="65" y="12"/>
                  </a:lnTo>
                  <a:lnTo>
                    <a:pt x="66" y="13"/>
                  </a:lnTo>
                  <a:lnTo>
                    <a:pt x="67" y="13"/>
                  </a:lnTo>
                  <a:lnTo>
                    <a:pt x="68" y="14"/>
                  </a:lnTo>
                  <a:lnTo>
                    <a:pt x="69" y="15"/>
                  </a:lnTo>
                  <a:lnTo>
                    <a:pt x="69" y="16"/>
                  </a:lnTo>
                  <a:lnTo>
                    <a:pt x="71" y="15"/>
                  </a:lnTo>
                  <a:lnTo>
                    <a:pt x="74" y="16"/>
                  </a:lnTo>
                  <a:lnTo>
                    <a:pt x="76" y="18"/>
                  </a:lnTo>
                  <a:lnTo>
                    <a:pt x="79" y="21"/>
                  </a:lnTo>
                  <a:lnTo>
                    <a:pt x="80" y="21"/>
                  </a:lnTo>
                  <a:lnTo>
                    <a:pt x="82" y="20"/>
                  </a:lnTo>
                  <a:lnTo>
                    <a:pt x="82" y="18"/>
                  </a:lnTo>
                  <a:lnTo>
                    <a:pt x="84" y="16"/>
                  </a:lnTo>
                  <a:lnTo>
                    <a:pt x="87" y="13"/>
                  </a:lnTo>
                  <a:lnTo>
                    <a:pt x="92" y="12"/>
                  </a:lnTo>
                  <a:lnTo>
                    <a:pt x="94" y="13"/>
                  </a:lnTo>
                  <a:lnTo>
                    <a:pt x="98" y="15"/>
                  </a:lnTo>
                  <a:lnTo>
                    <a:pt x="100" y="18"/>
                  </a:lnTo>
                  <a:lnTo>
                    <a:pt x="100" y="21"/>
                  </a:lnTo>
                  <a:lnTo>
                    <a:pt x="100" y="22"/>
                  </a:lnTo>
                  <a:lnTo>
                    <a:pt x="99" y="25"/>
                  </a:lnTo>
                  <a:lnTo>
                    <a:pt x="97" y="27"/>
                  </a:lnTo>
                  <a:lnTo>
                    <a:pt x="96" y="29"/>
                  </a:lnTo>
                  <a:lnTo>
                    <a:pt x="94" y="29"/>
                  </a:lnTo>
                  <a:lnTo>
                    <a:pt x="96" y="29"/>
                  </a:lnTo>
                  <a:lnTo>
                    <a:pt x="97" y="29"/>
                  </a:lnTo>
                  <a:lnTo>
                    <a:pt x="99" y="29"/>
                  </a:lnTo>
                  <a:lnTo>
                    <a:pt x="99" y="30"/>
                  </a:lnTo>
                  <a:lnTo>
                    <a:pt x="102" y="27"/>
                  </a:lnTo>
                  <a:lnTo>
                    <a:pt x="104" y="23"/>
                  </a:lnTo>
                  <a:lnTo>
                    <a:pt x="107" y="21"/>
                  </a:lnTo>
                  <a:lnTo>
                    <a:pt x="110" y="20"/>
                  </a:lnTo>
                  <a:lnTo>
                    <a:pt x="111" y="20"/>
                  </a:lnTo>
                  <a:lnTo>
                    <a:pt x="112" y="19"/>
                  </a:lnTo>
                  <a:lnTo>
                    <a:pt x="113" y="18"/>
                  </a:lnTo>
                  <a:lnTo>
                    <a:pt x="115" y="16"/>
                  </a:lnTo>
                  <a:lnTo>
                    <a:pt x="117" y="13"/>
                  </a:lnTo>
                  <a:lnTo>
                    <a:pt x="120" y="13"/>
                  </a:lnTo>
                  <a:lnTo>
                    <a:pt x="122" y="13"/>
                  </a:lnTo>
                  <a:lnTo>
                    <a:pt x="123" y="13"/>
                  </a:lnTo>
                  <a:lnTo>
                    <a:pt x="125" y="15"/>
                  </a:lnTo>
                  <a:lnTo>
                    <a:pt x="126" y="15"/>
                  </a:lnTo>
                  <a:lnTo>
                    <a:pt x="127" y="14"/>
                  </a:lnTo>
                  <a:lnTo>
                    <a:pt x="129" y="13"/>
                  </a:lnTo>
                  <a:lnTo>
                    <a:pt x="131" y="13"/>
                  </a:lnTo>
                  <a:lnTo>
                    <a:pt x="133" y="13"/>
                  </a:lnTo>
                  <a:lnTo>
                    <a:pt x="134" y="14"/>
                  </a:lnTo>
                  <a:lnTo>
                    <a:pt x="136" y="14"/>
                  </a:lnTo>
                  <a:lnTo>
                    <a:pt x="138" y="13"/>
                  </a:lnTo>
                  <a:lnTo>
                    <a:pt x="140" y="13"/>
                  </a:lnTo>
                  <a:lnTo>
                    <a:pt x="143" y="11"/>
                  </a:lnTo>
                  <a:lnTo>
                    <a:pt x="146" y="10"/>
                  </a:lnTo>
                  <a:lnTo>
                    <a:pt x="148" y="10"/>
                  </a:lnTo>
                  <a:lnTo>
                    <a:pt x="150" y="11"/>
                  </a:lnTo>
                  <a:lnTo>
                    <a:pt x="153" y="13"/>
                  </a:lnTo>
                  <a:lnTo>
                    <a:pt x="155" y="15"/>
                  </a:lnTo>
                  <a:lnTo>
                    <a:pt x="155" y="16"/>
                  </a:lnTo>
                  <a:lnTo>
                    <a:pt x="158" y="16"/>
                  </a:lnTo>
                  <a:lnTo>
                    <a:pt x="160" y="17"/>
                  </a:lnTo>
                  <a:lnTo>
                    <a:pt x="161" y="18"/>
                  </a:lnTo>
                  <a:lnTo>
                    <a:pt x="162" y="22"/>
                  </a:lnTo>
                  <a:lnTo>
                    <a:pt x="162" y="26"/>
                  </a:lnTo>
                  <a:lnTo>
                    <a:pt x="160" y="29"/>
                  </a:lnTo>
                  <a:lnTo>
                    <a:pt x="162" y="29"/>
                  </a:lnTo>
                  <a:lnTo>
                    <a:pt x="164" y="29"/>
                  </a:lnTo>
                  <a:lnTo>
                    <a:pt x="165" y="29"/>
                  </a:lnTo>
                  <a:lnTo>
                    <a:pt x="166" y="27"/>
                  </a:lnTo>
                  <a:lnTo>
                    <a:pt x="166" y="24"/>
                  </a:lnTo>
                  <a:lnTo>
                    <a:pt x="167" y="22"/>
                  </a:lnTo>
                  <a:lnTo>
                    <a:pt x="169" y="20"/>
                  </a:lnTo>
                  <a:lnTo>
                    <a:pt x="170" y="19"/>
                  </a:lnTo>
                  <a:lnTo>
                    <a:pt x="169" y="17"/>
                  </a:lnTo>
                  <a:lnTo>
                    <a:pt x="169" y="14"/>
                  </a:lnTo>
                  <a:lnTo>
                    <a:pt x="169" y="12"/>
                  </a:lnTo>
                  <a:lnTo>
                    <a:pt x="170" y="8"/>
                  </a:lnTo>
                  <a:lnTo>
                    <a:pt x="172" y="5"/>
                  </a:lnTo>
                  <a:lnTo>
                    <a:pt x="174" y="4"/>
                  </a:lnTo>
                  <a:lnTo>
                    <a:pt x="178" y="4"/>
                  </a:lnTo>
                  <a:lnTo>
                    <a:pt x="182" y="4"/>
                  </a:lnTo>
                  <a:lnTo>
                    <a:pt x="183" y="3"/>
                  </a:lnTo>
                  <a:lnTo>
                    <a:pt x="186" y="2"/>
                  </a:lnTo>
                  <a:lnTo>
                    <a:pt x="188" y="0"/>
                  </a:lnTo>
                  <a:lnTo>
                    <a:pt x="191" y="0"/>
                  </a:lnTo>
                  <a:lnTo>
                    <a:pt x="193" y="0"/>
                  </a:lnTo>
                  <a:lnTo>
                    <a:pt x="196" y="1"/>
                  </a:lnTo>
                  <a:lnTo>
                    <a:pt x="198" y="3"/>
                  </a:lnTo>
                  <a:lnTo>
                    <a:pt x="198" y="6"/>
                  </a:lnTo>
                  <a:lnTo>
                    <a:pt x="199" y="11"/>
                  </a:lnTo>
                  <a:lnTo>
                    <a:pt x="200" y="13"/>
                  </a:lnTo>
                  <a:lnTo>
                    <a:pt x="202" y="13"/>
                  </a:lnTo>
                  <a:lnTo>
                    <a:pt x="207" y="15"/>
                  </a:lnTo>
                  <a:lnTo>
                    <a:pt x="210" y="17"/>
                  </a:lnTo>
                  <a:lnTo>
                    <a:pt x="212" y="21"/>
                  </a:lnTo>
                  <a:lnTo>
                    <a:pt x="212" y="23"/>
                  </a:lnTo>
                  <a:lnTo>
                    <a:pt x="210" y="25"/>
                  </a:lnTo>
                  <a:lnTo>
                    <a:pt x="209" y="25"/>
                  </a:lnTo>
                  <a:lnTo>
                    <a:pt x="209" y="26"/>
                  </a:lnTo>
                  <a:lnTo>
                    <a:pt x="208" y="26"/>
                  </a:lnTo>
                  <a:lnTo>
                    <a:pt x="208" y="27"/>
                  </a:lnTo>
                  <a:lnTo>
                    <a:pt x="209" y="28"/>
                  </a:lnTo>
                  <a:lnTo>
                    <a:pt x="209" y="29"/>
                  </a:lnTo>
                  <a:lnTo>
                    <a:pt x="210" y="30"/>
                  </a:lnTo>
                  <a:lnTo>
                    <a:pt x="210" y="31"/>
                  </a:lnTo>
                  <a:lnTo>
                    <a:pt x="210" y="32"/>
                  </a:lnTo>
                  <a:lnTo>
                    <a:pt x="209" y="34"/>
                  </a:lnTo>
                  <a:lnTo>
                    <a:pt x="208" y="34"/>
                  </a:lnTo>
                  <a:lnTo>
                    <a:pt x="207" y="34"/>
                  </a:lnTo>
                  <a:lnTo>
                    <a:pt x="204" y="36"/>
                  </a:lnTo>
                  <a:lnTo>
                    <a:pt x="202" y="37"/>
                  </a:lnTo>
                  <a:lnTo>
                    <a:pt x="201" y="38"/>
                  </a:lnTo>
                  <a:lnTo>
                    <a:pt x="205" y="40"/>
                  </a:lnTo>
                  <a:lnTo>
                    <a:pt x="208" y="44"/>
                  </a:lnTo>
                  <a:lnTo>
                    <a:pt x="208" y="47"/>
                  </a:lnTo>
                  <a:lnTo>
                    <a:pt x="205" y="50"/>
                  </a:lnTo>
                  <a:lnTo>
                    <a:pt x="203" y="52"/>
                  </a:lnTo>
                  <a:lnTo>
                    <a:pt x="202" y="53"/>
                  </a:lnTo>
                  <a:lnTo>
                    <a:pt x="204" y="54"/>
                  </a:lnTo>
                  <a:lnTo>
                    <a:pt x="206" y="54"/>
                  </a:lnTo>
                  <a:lnTo>
                    <a:pt x="208" y="55"/>
                  </a:lnTo>
                  <a:lnTo>
                    <a:pt x="210" y="56"/>
                  </a:lnTo>
                  <a:lnTo>
                    <a:pt x="210" y="58"/>
                  </a:lnTo>
                  <a:lnTo>
                    <a:pt x="209" y="62"/>
                  </a:lnTo>
                  <a:lnTo>
                    <a:pt x="208" y="63"/>
                  </a:lnTo>
                  <a:lnTo>
                    <a:pt x="207" y="63"/>
                  </a:lnTo>
                  <a:lnTo>
                    <a:pt x="205" y="63"/>
                  </a:lnTo>
                  <a:lnTo>
                    <a:pt x="204" y="63"/>
                  </a:lnTo>
                  <a:lnTo>
                    <a:pt x="202" y="64"/>
                  </a:lnTo>
                  <a:lnTo>
                    <a:pt x="200" y="65"/>
                  </a:lnTo>
                  <a:lnTo>
                    <a:pt x="197" y="65"/>
                  </a:lnTo>
                  <a:lnTo>
                    <a:pt x="195" y="65"/>
                  </a:lnTo>
                  <a:lnTo>
                    <a:pt x="194" y="65"/>
                  </a:lnTo>
                  <a:lnTo>
                    <a:pt x="192" y="63"/>
                  </a:lnTo>
                  <a:lnTo>
                    <a:pt x="191" y="63"/>
                  </a:lnTo>
                  <a:lnTo>
                    <a:pt x="190" y="64"/>
                  </a:lnTo>
                  <a:lnTo>
                    <a:pt x="187" y="64"/>
                  </a:lnTo>
                  <a:lnTo>
                    <a:pt x="184" y="64"/>
                  </a:lnTo>
                  <a:lnTo>
                    <a:pt x="182" y="63"/>
                  </a:lnTo>
                  <a:lnTo>
                    <a:pt x="180" y="64"/>
                  </a:lnTo>
                  <a:lnTo>
                    <a:pt x="178" y="65"/>
                  </a:lnTo>
                  <a:lnTo>
                    <a:pt x="176" y="65"/>
                  </a:lnTo>
                  <a:lnTo>
                    <a:pt x="175" y="65"/>
                  </a:lnTo>
                  <a:lnTo>
                    <a:pt x="173" y="65"/>
                  </a:lnTo>
                  <a:lnTo>
                    <a:pt x="172" y="65"/>
                  </a:lnTo>
                  <a:lnTo>
                    <a:pt x="170" y="65"/>
                  </a:lnTo>
                  <a:lnTo>
                    <a:pt x="167" y="65"/>
                  </a:lnTo>
                  <a:lnTo>
                    <a:pt x="165" y="65"/>
                  </a:lnTo>
                  <a:lnTo>
                    <a:pt x="164" y="65"/>
                  </a:lnTo>
                  <a:lnTo>
                    <a:pt x="163" y="64"/>
                  </a:lnTo>
                  <a:lnTo>
                    <a:pt x="160" y="62"/>
                  </a:lnTo>
                  <a:lnTo>
                    <a:pt x="155" y="62"/>
                  </a:lnTo>
                  <a:lnTo>
                    <a:pt x="152" y="62"/>
                  </a:lnTo>
                  <a:lnTo>
                    <a:pt x="150" y="64"/>
                  </a:lnTo>
                  <a:lnTo>
                    <a:pt x="149" y="65"/>
                  </a:lnTo>
                  <a:lnTo>
                    <a:pt x="147" y="65"/>
                  </a:lnTo>
                  <a:lnTo>
                    <a:pt x="145" y="66"/>
                  </a:lnTo>
                  <a:lnTo>
                    <a:pt x="141" y="67"/>
                  </a:lnTo>
                  <a:lnTo>
                    <a:pt x="138" y="67"/>
                  </a:lnTo>
                  <a:lnTo>
                    <a:pt x="135" y="68"/>
                  </a:lnTo>
                  <a:lnTo>
                    <a:pt x="132" y="68"/>
                  </a:lnTo>
                  <a:lnTo>
                    <a:pt x="130" y="67"/>
                  </a:lnTo>
                  <a:lnTo>
                    <a:pt x="129" y="66"/>
                  </a:lnTo>
                  <a:lnTo>
                    <a:pt x="127" y="66"/>
                  </a:lnTo>
                  <a:lnTo>
                    <a:pt x="125" y="65"/>
                  </a:lnTo>
                  <a:lnTo>
                    <a:pt x="123" y="65"/>
                  </a:lnTo>
                  <a:lnTo>
                    <a:pt x="120" y="65"/>
                  </a:lnTo>
                  <a:lnTo>
                    <a:pt x="118" y="65"/>
                  </a:lnTo>
                  <a:lnTo>
                    <a:pt x="117" y="65"/>
                  </a:lnTo>
                  <a:lnTo>
                    <a:pt x="115" y="65"/>
                  </a:lnTo>
                  <a:lnTo>
                    <a:pt x="113" y="65"/>
                  </a:lnTo>
                  <a:lnTo>
                    <a:pt x="111" y="65"/>
                  </a:lnTo>
                  <a:lnTo>
                    <a:pt x="109" y="65"/>
                  </a:lnTo>
                  <a:lnTo>
                    <a:pt x="106" y="65"/>
                  </a:lnTo>
                  <a:lnTo>
                    <a:pt x="103" y="65"/>
                  </a:lnTo>
                  <a:lnTo>
                    <a:pt x="102" y="65"/>
                  </a:lnTo>
                  <a:lnTo>
                    <a:pt x="100" y="65"/>
                  </a:lnTo>
                  <a:lnTo>
                    <a:pt x="98" y="64"/>
                  </a:lnTo>
                  <a:lnTo>
                    <a:pt x="96" y="64"/>
                  </a:lnTo>
                  <a:lnTo>
                    <a:pt x="93" y="64"/>
                  </a:lnTo>
                  <a:lnTo>
                    <a:pt x="92" y="64"/>
                  </a:lnTo>
                  <a:lnTo>
                    <a:pt x="90" y="64"/>
                  </a:lnTo>
                  <a:lnTo>
                    <a:pt x="88" y="64"/>
                  </a:lnTo>
                  <a:lnTo>
                    <a:pt x="86" y="64"/>
                  </a:lnTo>
                  <a:lnTo>
                    <a:pt x="85" y="64"/>
                  </a:lnTo>
                  <a:lnTo>
                    <a:pt x="83" y="63"/>
                  </a:lnTo>
                  <a:lnTo>
                    <a:pt x="81" y="64"/>
                  </a:lnTo>
                  <a:lnTo>
                    <a:pt x="77" y="65"/>
                  </a:lnTo>
                  <a:lnTo>
                    <a:pt x="74" y="65"/>
                  </a:lnTo>
                  <a:lnTo>
                    <a:pt x="72" y="65"/>
                  </a:lnTo>
                  <a:lnTo>
                    <a:pt x="69" y="65"/>
                  </a:lnTo>
                  <a:lnTo>
                    <a:pt x="67" y="65"/>
                  </a:lnTo>
                  <a:lnTo>
                    <a:pt x="64" y="65"/>
                  </a:lnTo>
                  <a:lnTo>
                    <a:pt x="61" y="65"/>
                  </a:lnTo>
                  <a:lnTo>
                    <a:pt x="59" y="65"/>
                  </a:lnTo>
                  <a:lnTo>
                    <a:pt x="58" y="65"/>
                  </a:lnTo>
                  <a:lnTo>
                    <a:pt x="57" y="65"/>
                  </a:lnTo>
                  <a:lnTo>
                    <a:pt x="55" y="64"/>
                  </a:lnTo>
                  <a:lnTo>
                    <a:pt x="54" y="64"/>
                  </a:lnTo>
                  <a:lnTo>
                    <a:pt x="52" y="65"/>
                  </a:lnTo>
                  <a:lnTo>
                    <a:pt x="50" y="65"/>
                  </a:lnTo>
                  <a:lnTo>
                    <a:pt x="49" y="66"/>
                  </a:lnTo>
                  <a:lnTo>
                    <a:pt x="47" y="66"/>
                  </a:lnTo>
                  <a:lnTo>
                    <a:pt x="44" y="66"/>
                  </a:lnTo>
                  <a:lnTo>
                    <a:pt x="42" y="66"/>
                  </a:lnTo>
                  <a:lnTo>
                    <a:pt x="40" y="66"/>
                  </a:lnTo>
                  <a:lnTo>
                    <a:pt x="39" y="66"/>
                  </a:lnTo>
                  <a:lnTo>
                    <a:pt x="37" y="66"/>
                  </a:lnTo>
                  <a:lnTo>
                    <a:pt x="36" y="65"/>
                  </a:lnTo>
                  <a:lnTo>
                    <a:pt x="35" y="65"/>
                  </a:lnTo>
                  <a:lnTo>
                    <a:pt x="33" y="65"/>
                  </a:lnTo>
                  <a:lnTo>
                    <a:pt x="32" y="65"/>
                  </a:lnTo>
                  <a:lnTo>
                    <a:pt x="31" y="65"/>
                  </a:lnTo>
                  <a:lnTo>
                    <a:pt x="30" y="64"/>
                  </a:lnTo>
                  <a:lnTo>
                    <a:pt x="29" y="64"/>
                  </a:lnTo>
                  <a:lnTo>
                    <a:pt x="27" y="63"/>
                  </a:lnTo>
                  <a:lnTo>
                    <a:pt x="26" y="63"/>
                  </a:lnTo>
                  <a:lnTo>
                    <a:pt x="24" y="63"/>
                  </a:lnTo>
                  <a:lnTo>
                    <a:pt x="22" y="64"/>
                  </a:lnTo>
                </a:path>
              </a:pathLst>
            </a:custGeom>
            <a:solidFill>
              <a:srgbClr val="00B200"/>
            </a:solidFill>
            <a:ln w="12700" cap="rnd">
              <a:noFill/>
              <a:round/>
              <a:headEnd/>
              <a:tailEnd/>
            </a:ln>
          </p:spPr>
          <p:txBody>
            <a:bodyPr wrap="none" lIns="75094" tIns="36888" rIns="75094" bIns="36888">
              <a:spAutoFit/>
            </a:bodyPr>
            <a:lstStyle/>
            <a:p>
              <a:endParaRPr lang="pt-PT"/>
            </a:p>
          </p:txBody>
        </p:sp>
        <p:sp>
          <p:nvSpPr>
            <p:cNvPr id="281" name="Freeform 805"/>
            <p:cNvSpPr>
              <a:spLocks/>
            </p:cNvSpPr>
            <p:nvPr/>
          </p:nvSpPr>
          <p:spPr bwMode="auto">
            <a:xfrm>
              <a:off x="782" y="2277"/>
              <a:ext cx="39" cy="29"/>
            </a:xfrm>
            <a:custGeom>
              <a:avLst/>
              <a:gdLst>
                <a:gd name="T0" fmla="*/ 33 w 39"/>
                <a:gd name="T1" fmla="*/ 1 h 29"/>
                <a:gd name="T2" fmla="*/ 34 w 39"/>
                <a:gd name="T3" fmla="*/ 1 h 29"/>
                <a:gd name="T4" fmla="*/ 35 w 39"/>
                <a:gd name="T5" fmla="*/ 1 h 29"/>
                <a:gd name="T6" fmla="*/ 36 w 39"/>
                <a:gd name="T7" fmla="*/ 1 h 29"/>
                <a:gd name="T8" fmla="*/ 38 w 39"/>
                <a:gd name="T9" fmla="*/ 0 h 29"/>
                <a:gd name="T10" fmla="*/ 36 w 39"/>
                <a:gd name="T11" fmla="*/ 3 h 29"/>
                <a:gd name="T12" fmla="*/ 34 w 39"/>
                <a:gd name="T13" fmla="*/ 6 h 29"/>
                <a:gd name="T14" fmla="*/ 31 w 39"/>
                <a:gd name="T15" fmla="*/ 10 h 29"/>
                <a:gd name="T16" fmla="*/ 25 w 39"/>
                <a:gd name="T17" fmla="*/ 13 h 29"/>
                <a:gd name="T18" fmla="*/ 20 w 39"/>
                <a:gd name="T19" fmla="*/ 16 h 29"/>
                <a:gd name="T20" fmla="*/ 14 w 39"/>
                <a:gd name="T21" fmla="*/ 20 h 29"/>
                <a:gd name="T22" fmla="*/ 7 w 39"/>
                <a:gd name="T23" fmla="*/ 24 h 29"/>
                <a:gd name="T24" fmla="*/ 0 w 39"/>
                <a:gd name="T25" fmla="*/ 28 h 29"/>
                <a:gd name="T26" fmla="*/ 33 w 39"/>
                <a:gd name="T27" fmla="*/ 1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29"/>
                <a:gd name="T44" fmla="*/ 39 w 39"/>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29">
                  <a:moveTo>
                    <a:pt x="33" y="1"/>
                  </a:moveTo>
                  <a:lnTo>
                    <a:pt x="34" y="1"/>
                  </a:lnTo>
                  <a:lnTo>
                    <a:pt x="35" y="1"/>
                  </a:lnTo>
                  <a:lnTo>
                    <a:pt x="36" y="1"/>
                  </a:lnTo>
                  <a:lnTo>
                    <a:pt x="38" y="0"/>
                  </a:lnTo>
                  <a:lnTo>
                    <a:pt x="36" y="3"/>
                  </a:lnTo>
                  <a:lnTo>
                    <a:pt x="34" y="6"/>
                  </a:lnTo>
                  <a:lnTo>
                    <a:pt x="31" y="10"/>
                  </a:lnTo>
                  <a:lnTo>
                    <a:pt x="25" y="13"/>
                  </a:lnTo>
                  <a:lnTo>
                    <a:pt x="20" y="16"/>
                  </a:lnTo>
                  <a:lnTo>
                    <a:pt x="14" y="20"/>
                  </a:lnTo>
                  <a:lnTo>
                    <a:pt x="7" y="24"/>
                  </a:lnTo>
                  <a:lnTo>
                    <a:pt x="0" y="28"/>
                  </a:lnTo>
                  <a:lnTo>
                    <a:pt x="33" y="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2" name="Freeform 806"/>
            <p:cNvSpPr>
              <a:spLocks/>
            </p:cNvSpPr>
            <p:nvPr/>
          </p:nvSpPr>
          <p:spPr bwMode="auto">
            <a:xfrm>
              <a:off x="811" y="2229"/>
              <a:ext cx="15" cy="58"/>
            </a:xfrm>
            <a:custGeom>
              <a:avLst/>
              <a:gdLst>
                <a:gd name="T0" fmla="*/ 7 w 15"/>
                <a:gd name="T1" fmla="*/ 2 h 58"/>
                <a:gd name="T2" fmla="*/ 12 w 15"/>
                <a:gd name="T3" fmla="*/ 7 h 58"/>
                <a:gd name="T4" fmla="*/ 11 w 15"/>
                <a:gd name="T5" fmla="*/ 12 h 58"/>
                <a:gd name="T6" fmla="*/ 8 w 15"/>
                <a:gd name="T7" fmla="*/ 12 h 58"/>
                <a:gd name="T8" fmla="*/ 7 w 15"/>
                <a:gd name="T9" fmla="*/ 13 h 58"/>
                <a:gd name="T10" fmla="*/ 10 w 15"/>
                <a:gd name="T11" fmla="*/ 14 h 58"/>
                <a:gd name="T12" fmla="*/ 11 w 15"/>
                <a:gd name="T13" fmla="*/ 18 h 58"/>
                <a:gd name="T14" fmla="*/ 9 w 15"/>
                <a:gd name="T15" fmla="*/ 21 h 58"/>
                <a:gd name="T16" fmla="*/ 6 w 15"/>
                <a:gd name="T17" fmla="*/ 21 h 58"/>
                <a:gd name="T18" fmla="*/ 1 w 15"/>
                <a:gd name="T19" fmla="*/ 23 h 58"/>
                <a:gd name="T20" fmla="*/ 4 w 15"/>
                <a:gd name="T21" fmla="*/ 27 h 58"/>
                <a:gd name="T22" fmla="*/ 7 w 15"/>
                <a:gd name="T23" fmla="*/ 34 h 58"/>
                <a:gd name="T24" fmla="*/ 3 w 15"/>
                <a:gd name="T25" fmla="*/ 37 h 58"/>
                <a:gd name="T26" fmla="*/ 4 w 15"/>
                <a:gd name="T27" fmla="*/ 40 h 58"/>
                <a:gd name="T28" fmla="*/ 7 w 15"/>
                <a:gd name="T29" fmla="*/ 41 h 58"/>
                <a:gd name="T30" fmla="*/ 11 w 15"/>
                <a:gd name="T31" fmla="*/ 45 h 58"/>
                <a:gd name="T32" fmla="*/ 8 w 15"/>
                <a:gd name="T33" fmla="*/ 50 h 58"/>
                <a:gd name="T34" fmla="*/ 6 w 15"/>
                <a:gd name="T35" fmla="*/ 53 h 58"/>
                <a:gd name="T36" fmla="*/ 4 w 15"/>
                <a:gd name="T37" fmla="*/ 55 h 58"/>
                <a:gd name="T38" fmla="*/ 2 w 15"/>
                <a:gd name="T39" fmla="*/ 57 h 58"/>
                <a:gd name="T40" fmla="*/ 4 w 15"/>
                <a:gd name="T41" fmla="*/ 55 h 58"/>
                <a:gd name="T42" fmla="*/ 11 w 15"/>
                <a:gd name="T43" fmla="*/ 51 h 58"/>
                <a:gd name="T44" fmla="*/ 14 w 15"/>
                <a:gd name="T45" fmla="*/ 46 h 58"/>
                <a:gd name="T46" fmla="*/ 13 w 15"/>
                <a:gd name="T47" fmla="*/ 40 h 58"/>
                <a:gd name="T48" fmla="*/ 11 w 15"/>
                <a:gd name="T49" fmla="*/ 37 h 58"/>
                <a:gd name="T50" fmla="*/ 10 w 15"/>
                <a:gd name="T51" fmla="*/ 34 h 58"/>
                <a:gd name="T52" fmla="*/ 10 w 15"/>
                <a:gd name="T53" fmla="*/ 31 h 58"/>
                <a:gd name="T54" fmla="*/ 11 w 15"/>
                <a:gd name="T55" fmla="*/ 29 h 58"/>
                <a:gd name="T56" fmla="*/ 12 w 15"/>
                <a:gd name="T57" fmla="*/ 27 h 58"/>
                <a:gd name="T58" fmla="*/ 12 w 15"/>
                <a:gd name="T59" fmla="*/ 24 h 58"/>
                <a:gd name="T60" fmla="*/ 12 w 15"/>
                <a:gd name="T61" fmla="*/ 21 h 58"/>
                <a:gd name="T62" fmla="*/ 13 w 15"/>
                <a:gd name="T63" fmla="*/ 20 h 58"/>
                <a:gd name="T64" fmla="*/ 13 w 15"/>
                <a:gd name="T65" fmla="*/ 16 h 58"/>
                <a:gd name="T66" fmla="*/ 12 w 15"/>
                <a:gd name="T67" fmla="*/ 14 h 58"/>
                <a:gd name="T68" fmla="*/ 13 w 15"/>
                <a:gd name="T69" fmla="*/ 12 h 58"/>
                <a:gd name="T70" fmla="*/ 14 w 15"/>
                <a:gd name="T71" fmla="*/ 9 h 58"/>
                <a:gd name="T72" fmla="*/ 11 w 15"/>
                <a:gd name="T73" fmla="*/ 4 h 58"/>
                <a:gd name="T74" fmla="*/ 1 w 15"/>
                <a:gd name="T75" fmla="*/ 0 h 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
                <a:gd name="T115" fmla="*/ 0 h 58"/>
                <a:gd name="T116" fmla="*/ 15 w 15"/>
                <a:gd name="T117" fmla="*/ 58 h 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 h="58">
                  <a:moveTo>
                    <a:pt x="1" y="0"/>
                  </a:moveTo>
                  <a:lnTo>
                    <a:pt x="7" y="2"/>
                  </a:lnTo>
                  <a:lnTo>
                    <a:pt x="11" y="4"/>
                  </a:lnTo>
                  <a:lnTo>
                    <a:pt x="12" y="7"/>
                  </a:lnTo>
                  <a:lnTo>
                    <a:pt x="12" y="10"/>
                  </a:lnTo>
                  <a:lnTo>
                    <a:pt x="11" y="12"/>
                  </a:lnTo>
                  <a:lnTo>
                    <a:pt x="9" y="12"/>
                  </a:lnTo>
                  <a:lnTo>
                    <a:pt x="8" y="12"/>
                  </a:lnTo>
                  <a:lnTo>
                    <a:pt x="7" y="12"/>
                  </a:lnTo>
                  <a:lnTo>
                    <a:pt x="7" y="13"/>
                  </a:lnTo>
                  <a:lnTo>
                    <a:pt x="9" y="14"/>
                  </a:lnTo>
                  <a:lnTo>
                    <a:pt x="10" y="14"/>
                  </a:lnTo>
                  <a:lnTo>
                    <a:pt x="10" y="16"/>
                  </a:lnTo>
                  <a:lnTo>
                    <a:pt x="11" y="18"/>
                  </a:lnTo>
                  <a:lnTo>
                    <a:pt x="10" y="19"/>
                  </a:lnTo>
                  <a:lnTo>
                    <a:pt x="9" y="21"/>
                  </a:lnTo>
                  <a:lnTo>
                    <a:pt x="7" y="21"/>
                  </a:lnTo>
                  <a:lnTo>
                    <a:pt x="6" y="21"/>
                  </a:lnTo>
                  <a:lnTo>
                    <a:pt x="4" y="22"/>
                  </a:lnTo>
                  <a:lnTo>
                    <a:pt x="1" y="23"/>
                  </a:lnTo>
                  <a:lnTo>
                    <a:pt x="0" y="24"/>
                  </a:lnTo>
                  <a:lnTo>
                    <a:pt x="4" y="27"/>
                  </a:lnTo>
                  <a:lnTo>
                    <a:pt x="7" y="30"/>
                  </a:lnTo>
                  <a:lnTo>
                    <a:pt x="7" y="34"/>
                  </a:lnTo>
                  <a:lnTo>
                    <a:pt x="4" y="37"/>
                  </a:lnTo>
                  <a:lnTo>
                    <a:pt x="3" y="37"/>
                  </a:lnTo>
                  <a:lnTo>
                    <a:pt x="3" y="39"/>
                  </a:lnTo>
                  <a:lnTo>
                    <a:pt x="4" y="40"/>
                  </a:lnTo>
                  <a:lnTo>
                    <a:pt x="5" y="40"/>
                  </a:lnTo>
                  <a:lnTo>
                    <a:pt x="7" y="41"/>
                  </a:lnTo>
                  <a:lnTo>
                    <a:pt x="10" y="42"/>
                  </a:lnTo>
                  <a:lnTo>
                    <a:pt x="11" y="45"/>
                  </a:lnTo>
                  <a:lnTo>
                    <a:pt x="9" y="48"/>
                  </a:lnTo>
                  <a:lnTo>
                    <a:pt x="8" y="50"/>
                  </a:lnTo>
                  <a:lnTo>
                    <a:pt x="7" y="52"/>
                  </a:lnTo>
                  <a:lnTo>
                    <a:pt x="6" y="53"/>
                  </a:lnTo>
                  <a:lnTo>
                    <a:pt x="5" y="54"/>
                  </a:lnTo>
                  <a:lnTo>
                    <a:pt x="4" y="55"/>
                  </a:lnTo>
                  <a:lnTo>
                    <a:pt x="3" y="56"/>
                  </a:lnTo>
                  <a:lnTo>
                    <a:pt x="2" y="57"/>
                  </a:lnTo>
                  <a:lnTo>
                    <a:pt x="1" y="57"/>
                  </a:lnTo>
                  <a:lnTo>
                    <a:pt x="4" y="55"/>
                  </a:lnTo>
                  <a:lnTo>
                    <a:pt x="9" y="53"/>
                  </a:lnTo>
                  <a:lnTo>
                    <a:pt x="11" y="51"/>
                  </a:lnTo>
                  <a:lnTo>
                    <a:pt x="13" y="49"/>
                  </a:lnTo>
                  <a:lnTo>
                    <a:pt x="14" y="46"/>
                  </a:lnTo>
                  <a:lnTo>
                    <a:pt x="14" y="43"/>
                  </a:lnTo>
                  <a:lnTo>
                    <a:pt x="13" y="40"/>
                  </a:lnTo>
                  <a:lnTo>
                    <a:pt x="12" y="38"/>
                  </a:lnTo>
                  <a:lnTo>
                    <a:pt x="11" y="37"/>
                  </a:lnTo>
                  <a:lnTo>
                    <a:pt x="10" y="35"/>
                  </a:lnTo>
                  <a:lnTo>
                    <a:pt x="10" y="34"/>
                  </a:lnTo>
                  <a:lnTo>
                    <a:pt x="10" y="33"/>
                  </a:lnTo>
                  <a:lnTo>
                    <a:pt x="10" y="31"/>
                  </a:lnTo>
                  <a:lnTo>
                    <a:pt x="10" y="30"/>
                  </a:lnTo>
                  <a:lnTo>
                    <a:pt x="11" y="29"/>
                  </a:lnTo>
                  <a:lnTo>
                    <a:pt x="11" y="28"/>
                  </a:lnTo>
                  <a:lnTo>
                    <a:pt x="12" y="27"/>
                  </a:lnTo>
                  <a:lnTo>
                    <a:pt x="12" y="25"/>
                  </a:lnTo>
                  <a:lnTo>
                    <a:pt x="12" y="24"/>
                  </a:lnTo>
                  <a:lnTo>
                    <a:pt x="12" y="22"/>
                  </a:lnTo>
                  <a:lnTo>
                    <a:pt x="12" y="21"/>
                  </a:lnTo>
                  <a:lnTo>
                    <a:pt x="13" y="21"/>
                  </a:lnTo>
                  <a:lnTo>
                    <a:pt x="13" y="20"/>
                  </a:lnTo>
                  <a:lnTo>
                    <a:pt x="13" y="18"/>
                  </a:lnTo>
                  <a:lnTo>
                    <a:pt x="13" y="16"/>
                  </a:lnTo>
                  <a:lnTo>
                    <a:pt x="12" y="15"/>
                  </a:lnTo>
                  <a:lnTo>
                    <a:pt x="12" y="14"/>
                  </a:lnTo>
                  <a:lnTo>
                    <a:pt x="12" y="13"/>
                  </a:lnTo>
                  <a:lnTo>
                    <a:pt x="13" y="12"/>
                  </a:lnTo>
                  <a:lnTo>
                    <a:pt x="14" y="11"/>
                  </a:lnTo>
                  <a:lnTo>
                    <a:pt x="14" y="9"/>
                  </a:lnTo>
                  <a:lnTo>
                    <a:pt x="13" y="6"/>
                  </a:lnTo>
                  <a:lnTo>
                    <a:pt x="11" y="4"/>
                  </a:lnTo>
                  <a:lnTo>
                    <a:pt x="7" y="1"/>
                  </a:lnTo>
                  <a:lnTo>
                    <a:pt x="1"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3" name="Freeform 807"/>
            <p:cNvSpPr>
              <a:spLocks/>
            </p:cNvSpPr>
            <p:nvPr/>
          </p:nvSpPr>
          <p:spPr bwMode="auto">
            <a:xfrm>
              <a:off x="1067" y="2215"/>
              <a:ext cx="6" cy="8"/>
            </a:xfrm>
            <a:custGeom>
              <a:avLst/>
              <a:gdLst>
                <a:gd name="T0" fmla="*/ 3 w 6"/>
                <a:gd name="T1" fmla="*/ 7 h 8"/>
                <a:gd name="T2" fmla="*/ 3 w 6"/>
                <a:gd name="T3" fmla="*/ 6 h 8"/>
                <a:gd name="T4" fmla="*/ 5 w 6"/>
                <a:gd name="T5" fmla="*/ 4 h 8"/>
                <a:gd name="T6" fmla="*/ 5 w 6"/>
                <a:gd name="T7" fmla="*/ 2 h 8"/>
                <a:gd name="T8" fmla="*/ 3 w 6"/>
                <a:gd name="T9" fmla="*/ 0 h 8"/>
                <a:gd name="T10" fmla="*/ 1 w 6"/>
                <a:gd name="T11" fmla="*/ 2 h 8"/>
                <a:gd name="T12" fmla="*/ 1 w 6"/>
                <a:gd name="T13" fmla="*/ 3 h 8"/>
                <a:gd name="T14" fmla="*/ 1 w 6"/>
                <a:gd name="T15" fmla="*/ 4 h 8"/>
                <a:gd name="T16" fmla="*/ 0 w 6"/>
                <a:gd name="T17" fmla="*/ 4 h 8"/>
                <a:gd name="T18" fmla="*/ 3 w 6"/>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8"/>
                <a:gd name="T32" fmla="*/ 6 w 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8">
                  <a:moveTo>
                    <a:pt x="3" y="7"/>
                  </a:moveTo>
                  <a:lnTo>
                    <a:pt x="3" y="6"/>
                  </a:lnTo>
                  <a:lnTo>
                    <a:pt x="5" y="4"/>
                  </a:lnTo>
                  <a:lnTo>
                    <a:pt x="5" y="2"/>
                  </a:lnTo>
                  <a:lnTo>
                    <a:pt x="3" y="0"/>
                  </a:lnTo>
                  <a:lnTo>
                    <a:pt x="1" y="2"/>
                  </a:lnTo>
                  <a:lnTo>
                    <a:pt x="1" y="3"/>
                  </a:lnTo>
                  <a:lnTo>
                    <a:pt x="1" y="4"/>
                  </a:lnTo>
                  <a:lnTo>
                    <a:pt x="0" y="4"/>
                  </a:lnTo>
                  <a:lnTo>
                    <a:pt x="3" y="7"/>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4" name="Freeform 808"/>
            <p:cNvSpPr>
              <a:spLocks/>
            </p:cNvSpPr>
            <p:nvPr/>
          </p:nvSpPr>
          <p:spPr bwMode="auto">
            <a:xfrm>
              <a:off x="1065" y="2220"/>
              <a:ext cx="7" cy="6"/>
            </a:xfrm>
            <a:custGeom>
              <a:avLst/>
              <a:gdLst>
                <a:gd name="T0" fmla="*/ 1 w 7"/>
                <a:gd name="T1" fmla="*/ 5 h 6"/>
                <a:gd name="T2" fmla="*/ 2 w 7"/>
                <a:gd name="T3" fmla="*/ 5 h 6"/>
                <a:gd name="T4" fmla="*/ 3 w 7"/>
                <a:gd name="T5" fmla="*/ 5 h 6"/>
                <a:gd name="T6" fmla="*/ 3 w 7"/>
                <a:gd name="T7" fmla="*/ 4 h 6"/>
                <a:gd name="T8" fmla="*/ 4 w 7"/>
                <a:gd name="T9" fmla="*/ 3 h 6"/>
                <a:gd name="T10" fmla="*/ 6 w 7"/>
                <a:gd name="T11" fmla="*/ 3 h 6"/>
                <a:gd name="T12" fmla="*/ 3 w 7"/>
                <a:gd name="T13" fmla="*/ 0 h 6"/>
                <a:gd name="T14" fmla="*/ 3 w 7"/>
                <a:gd name="T15" fmla="*/ 1 h 6"/>
                <a:gd name="T16" fmla="*/ 1 w 7"/>
                <a:gd name="T17" fmla="*/ 1 h 6"/>
                <a:gd name="T18" fmla="*/ 1 w 7"/>
                <a:gd name="T19" fmla="*/ 2 h 6"/>
                <a:gd name="T20" fmla="*/ 0 w 7"/>
                <a:gd name="T21" fmla="*/ 2 h 6"/>
                <a:gd name="T22" fmla="*/ 1 w 7"/>
                <a:gd name="T23" fmla="*/ 5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6"/>
                <a:gd name="T38" fmla="*/ 7 w 7"/>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6">
                  <a:moveTo>
                    <a:pt x="1" y="5"/>
                  </a:moveTo>
                  <a:lnTo>
                    <a:pt x="2" y="5"/>
                  </a:lnTo>
                  <a:lnTo>
                    <a:pt x="3" y="5"/>
                  </a:lnTo>
                  <a:lnTo>
                    <a:pt x="3" y="4"/>
                  </a:lnTo>
                  <a:lnTo>
                    <a:pt x="4" y="3"/>
                  </a:lnTo>
                  <a:lnTo>
                    <a:pt x="6" y="3"/>
                  </a:lnTo>
                  <a:lnTo>
                    <a:pt x="3" y="0"/>
                  </a:lnTo>
                  <a:lnTo>
                    <a:pt x="3" y="1"/>
                  </a:lnTo>
                  <a:lnTo>
                    <a:pt x="1" y="1"/>
                  </a:lnTo>
                  <a:lnTo>
                    <a:pt x="1" y="2"/>
                  </a:lnTo>
                  <a:lnTo>
                    <a:pt x="0" y="2"/>
                  </a:lnTo>
                  <a:lnTo>
                    <a:pt x="1" y="5"/>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5" name="Freeform 809"/>
            <p:cNvSpPr>
              <a:spLocks/>
            </p:cNvSpPr>
            <p:nvPr/>
          </p:nvSpPr>
          <p:spPr bwMode="auto">
            <a:xfrm>
              <a:off x="1063" y="2221"/>
              <a:ext cx="5" cy="5"/>
            </a:xfrm>
            <a:custGeom>
              <a:avLst/>
              <a:gdLst>
                <a:gd name="T0" fmla="*/ 4 w 5"/>
                <a:gd name="T1" fmla="*/ 3 h 5"/>
                <a:gd name="T2" fmla="*/ 4 w 5"/>
                <a:gd name="T3" fmla="*/ 2 h 5"/>
                <a:gd name="T4" fmla="*/ 2 w 5"/>
                <a:gd name="T5" fmla="*/ 4 h 5"/>
                <a:gd name="T6" fmla="*/ 3 w 5"/>
                <a:gd name="T7" fmla="*/ 4 h 5"/>
                <a:gd name="T8" fmla="*/ 2 w 5"/>
                <a:gd name="T9" fmla="*/ 0 h 5"/>
                <a:gd name="T10" fmla="*/ 0 w 5"/>
                <a:gd name="T11" fmla="*/ 2 h 5"/>
                <a:gd name="T12" fmla="*/ 0 w 5"/>
                <a:gd name="T13" fmla="*/ 3 h 5"/>
                <a:gd name="T14" fmla="*/ 1 w 5"/>
                <a:gd name="T15" fmla="*/ 4 h 5"/>
                <a:gd name="T16" fmla="*/ 4 w 5"/>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4" y="3"/>
                  </a:moveTo>
                  <a:lnTo>
                    <a:pt x="4" y="2"/>
                  </a:lnTo>
                  <a:lnTo>
                    <a:pt x="2" y="4"/>
                  </a:lnTo>
                  <a:lnTo>
                    <a:pt x="3" y="4"/>
                  </a:lnTo>
                  <a:lnTo>
                    <a:pt x="2" y="0"/>
                  </a:lnTo>
                  <a:lnTo>
                    <a:pt x="0" y="2"/>
                  </a:lnTo>
                  <a:lnTo>
                    <a:pt x="0" y="3"/>
                  </a:lnTo>
                  <a:lnTo>
                    <a:pt x="1" y="4"/>
                  </a:lnTo>
                  <a:lnTo>
                    <a:pt x="4"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6" name="Freeform 810"/>
            <p:cNvSpPr>
              <a:spLocks/>
            </p:cNvSpPr>
            <p:nvPr/>
          </p:nvSpPr>
          <p:spPr bwMode="auto">
            <a:xfrm>
              <a:off x="1062" y="2225"/>
              <a:ext cx="6" cy="5"/>
            </a:xfrm>
            <a:custGeom>
              <a:avLst/>
              <a:gdLst>
                <a:gd name="T0" fmla="*/ 0 w 6"/>
                <a:gd name="T1" fmla="*/ 4 h 5"/>
                <a:gd name="T2" fmla="*/ 3 w 6"/>
                <a:gd name="T3" fmla="*/ 4 h 5"/>
                <a:gd name="T4" fmla="*/ 3 w 6"/>
                <a:gd name="T5" fmla="*/ 3 h 5"/>
                <a:gd name="T6" fmla="*/ 5 w 6"/>
                <a:gd name="T7" fmla="*/ 2 h 5"/>
                <a:gd name="T8" fmla="*/ 5 w 6"/>
                <a:gd name="T9" fmla="*/ 0 h 5"/>
                <a:gd name="T10" fmla="*/ 2 w 6"/>
                <a:gd name="T11" fmla="*/ 1 h 5"/>
                <a:gd name="T12" fmla="*/ 1 w 6"/>
                <a:gd name="T13" fmla="*/ 2 h 5"/>
                <a:gd name="T14" fmla="*/ 0 w 6"/>
                <a:gd name="T15" fmla="*/ 4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0" y="4"/>
                  </a:moveTo>
                  <a:lnTo>
                    <a:pt x="3" y="4"/>
                  </a:lnTo>
                  <a:lnTo>
                    <a:pt x="3" y="3"/>
                  </a:lnTo>
                  <a:lnTo>
                    <a:pt x="5" y="2"/>
                  </a:lnTo>
                  <a:lnTo>
                    <a:pt x="5" y="0"/>
                  </a:lnTo>
                  <a:lnTo>
                    <a:pt x="2" y="1"/>
                  </a:lnTo>
                  <a:lnTo>
                    <a:pt x="1" y="2"/>
                  </a:lnTo>
                  <a:lnTo>
                    <a:pt x="0"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7" name="Freeform 811"/>
            <p:cNvSpPr>
              <a:spLocks/>
            </p:cNvSpPr>
            <p:nvPr/>
          </p:nvSpPr>
          <p:spPr bwMode="auto">
            <a:xfrm>
              <a:off x="1051" y="2248"/>
              <a:ext cx="9" cy="6"/>
            </a:xfrm>
            <a:custGeom>
              <a:avLst/>
              <a:gdLst>
                <a:gd name="T0" fmla="*/ 0 w 9"/>
                <a:gd name="T1" fmla="*/ 3 h 6"/>
                <a:gd name="T2" fmla="*/ 3 w 9"/>
                <a:gd name="T3" fmla="*/ 5 h 6"/>
                <a:gd name="T4" fmla="*/ 4 w 9"/>
                <a:gd name="T5" fmla="*/ 5 h 6"/>
                <a:gd name="T6" fmla="*/ 7 w 9"/>
                <a:gd name="T7" fmla="*/ 3 h 6"/>
                <a:gd name="T8" fmla="*/ 8 w 9"/>
                <a:gd name="T9" fmla="*/ 1 h 6"/>
                <a:gd name="T10" fmla="*/ 4 w 9"/>
                <a:gd name="T11" fmla="*/ 0 h 6"/>
                <a:gd name="T12" fmla="*/ 4 w 9"/>
                <a:gd name="T13" fmla="*/ 1 h 6"/>
                <a:gd name="T14" fmla="*/ 3 w 9"/>
                <a:gd name="T15" fmla="*/ 1 h 6"/>
                <a:gd name="T16" fmla="*/ 0 w 9"/>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0" y="3"/>
                  </a:moveTo>
                  <a:lnTo>
                    <a:pt x="3" y="5"/>
                  </a:lnTo>
                  <a:lnTo>
                    <a:pt x="4" y="5"/>
                  </a:lnTo>
                  <a:lnTo>
                    <a:pt x="7" y="3"/>
                  </a:lnTo>
                  <a:lnTo>
                    <a:pt x="8" y="1"/>
                  </a:lnTo>
                  <a:lnTo>
                    <a:pt x="4" y="0"/>
                  </a:lnTo>
                  <a:lnTo>
                    <a:pt x="4" y="1"/>
                  </a:lnTo>
                  <a:lnTo>
                    <a:pt x="3" y="1"/>
                  </a:lnTo>
                  <a:lnTo>
                    <a:pt x="0"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8" name="Freeform 812"/>
            <p:cNvSpPr>
              <a:spLocks/>
            </p:cNvSpPr>
            <p:nvPr/>
          </p:nvSpPr>
          <p:spPr bwMode="auto">
            <a:xfrm>
              <a:off x="1047" y="2248"/>
              <a:ext cx="7" cy="6"/>
            </a:xfrm>
            <a:custGeom>
              <a:avLst/>
              <a:gdLst>
                <a:gd name="T0" fmla="*/ 3 w 7"/>
                <a:gd name="T1" fmla="*/ 5 h 6"/>
                <a:gd name="T2" fmla="*/ 4 w 7"/>
                <a:gd name="T3" fmla="*/ 3 h 6"/>
                <a:gd name="T4" fmla="*/ 4 w 7"/>
                <a:gd name="T5" fmla="*/ 2 h 6"/>
                <a:gd name="T6" fmla="*/ 3 w 7"/>
                <a:gd name="T7" fmla="*/ 3 h 6"/>
                <a:gd name="T8" fmla="*/ 6 w 7"/>
                <a:gd name="T9" fmla="*/ 1 h 6"/>
                <a:gd name="T10" fmla="*/ 3 w 7"/>
                <a:gd name="T11" fmla="*/ 0 h 6"/>
                <a:gd name="T12" fmla="*/ 0 w 7"/>
                <a:gd name="T13" fmla="*/ 1 h 6"/>
                <a:gd name="T14" fmla="*/ 0 w 7"/>
                <a:gd name="T15" fmla="*/ 3 h 6"/>
                <a:gd name="T16" fmla="*/ 0 w 7"/>
                <a:gd name="T17" fmla="*/ 4 h 6"/>
                <a:gd name="T18" fmla="*/ 3 w 7"/>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3" y="5"/>
                  </a:moveTo>
                  <a:lnTo>
                    <a:pt x="4" y="3"/>
                  </a:lnTo>
                  <a:lnTo>
                    <a:pt x="4" y="2"/>
                  </a:lnTo>
                  <a:lnTo>
                    <a:pt x="3" y="3"/>
                  </a:lnTo>
                  <a:lnTo>
                    <a:pt x="6" y="1"/>
                  </a:lnTo>
                  <a:lnTo>
                    <a:pt x="3" y="0"/>
                  </a:lnTo>
                  <a:lnTo>
                    <a:pt x="0" y="1"/>
                  </a:lnTo>
                  <a:lnTo>
                    <a:pt x="0" y="3"/>
                  </a:lnTo>
                  <a:lnTo>
                    <a:pt x="0" y="4"/>
                  </a:lnTo>
                  <a:lnTo>
                    <a:pt x="3" y="5"/>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89" name="Freeform 813"/>
            <p:cNvSpPr>
              <a:spLocks/>
            </p:cNvSpPr>
            <p:nvPr/>
          </p:nvSpPr>
          <p:spPr bwMode="auto">
            <a:xfrm>
              <a:off x="1035" y="2252"/>
              <a:ext cx="17" cy="8"/>
            </a:xfrm>
            <a:custGeom>
              <a:avLst/>
              <a:gdLst>
                <a:gd name="T0" fmla="*/ 0 w 17"/>
                <a:gd name="T1" fmla="*/ 7 h 8"/>
                <a:gd name="T2" fmla="*/ 4 w 17"/>
                <a:gd name="T3" fmla="*/ 7 h 8"/>
                <a:gd name="T4" fmla="*/ 5 w 17"/>
                <a:gd name="T5" fmla="*/ 7 h 8"/>
                <a:gd name="T6" fmla="*/ 9 w 17"/>
                <a:gd name="T7" fmla="*/ 7 h 8"/>
                <a:gd name="T8" fmla="*/ 11 w 17"/>
                <a:gd name="T9" fmla="*/ 5 h 8"/>
                <a:gd name="T10" fmla="*/ 13 w 17"/>
                <a:gd name="T11" fmla="*/ 4 h 8"/>
                <a:gd name="T12" fmla="*/ 14 w 17"/>
                <a:gd name="T13" fmla="*/ 4 h 8"/>
                <a:gd name="T14" fmla="*/ 15 w 17"/>
                <a:gd name="T15" fmla="*/ 3 h 8"/>
                <a:gd name="T16" fmla="*/ 16 w 17"/>
                <a:gd name="T17" fmla="*/ 1 h 8"/>
                <a:gd name="T18" fmla="*/ 13 w 17"/>
                <a:gd name="T19" fmla="*/ 0 h 8"/>
                <a:gd name="T20" fmla="*/ 12 w 17"/>
                <a:gd name="T21" fmla="*/ 1 h 8"/>
                <a:gd name="T22" fmla="*/ 11 w 17"/>
                <a:gd name="T23" fmla="*/ 2 h 8"/>
                <a:gd name="T24" fmla="*/ 9 w 17"/>
                <a:gd name="T25" fmla="*/ 3 h 8"/>
                <a:gd name="T26" fmla="*/ 8 w 17"/>
                <a:gd name="T27" fmla="*/ 3 h 8"/>
                <a:gd name="T28" fmla="*/ 5 w 17"/>
                <a:gd name="T29" fmla="*/ 4 h 8"/>
                <a:gd name="T30" fmla="*/ 4 w 17"/>
                <a:gd name="T31" fmla="*/ 4 h 8"/>
                <a:gd name="T32" fmla="*/ 1 w 17"/>
                <a:gd name="T33" fmla="*/ 3 h 8"/>
                <a:gd name="T34" fmla="*/ 0 w 17"/>
                <a:gd name="T35" fmla="*/ 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8"/>
                <a:gd name="T56" fmla="*/ 17 w 17"/>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8">
                  <a:moveTo>
                    <a:pt x="0" y="7"/>
                  </a:moveTo>
                  <a:lnTo>
                    <a:pt x="4" y="7"/>
                  </a:lnTo>
                  <a:lnTo>
                    <a:pt x="5" y="7"/>
                  </a:lnTo>
                  <a:lnTo>
                    <a:pt x="9" y="7"/>
                  </a:lnTo>
                  <a:lnTo>
                    <a:pt x="11" y="5"/>
                  </a:lnTo>
                  <a:lnTo>
                    <a:pt x="13" y="4"/>
                  </a:lnTo>
                  <a:lnTo>
                    <a:pt x="14" y="4"/>
                  </a:lnTo>
                  <a:lnTo>
                    <a:pt x="15" y="3"/>
                  </a:lnTo>
                  <a:lnTo>
                    <a:pt x="16" y="1"/>
                  </a:lnTo>
                  <a:lnTo>
                    <a:pt x="13" y="0"/>
                  </a:lnTo>
                  <a:lnTo>
                    <a:pt x="12" y="1"/>
                  </a:lnTo>
                  <a:lnTo>
                    <a:pt x="11" y="2"/>
                  </a:lnTo>
                  <a:lnTo>
                    <a:pt x="9" y="3"/>
                  </a:lnTo>
                  <a:lnTo>
                    <a:pt x="8" y="3"/>
                  </a:lnTo>
                  <a:lnTo>
                    <a:pt x="5" y="4"/>
                  </a:lnTo>
                  <a:lnTo>
                    <a:pt x="4" y="4"/>
                  </a:lnTo>
                  <a:lnTo>
                    <a:pt x="1" y="3"/>
                  </a:lnTo>
                  <a:lnTo>
                    <a:pt x="0" y="7"/>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0" name="Freeform 814"/>
            <p:cNvSpPr>
              <a:spLocks/>
            </p:cNvSpPr>
            <p:nvPr/>
          </p:nvSpPr>
          <p:spPr bwMode="auto">
            <a:xfrm>
              <a:off x="1031" y="2254"/>
              <a:ext cx="6" cy="7"/>
            </a:xfrm>
            <a:custGeom>
              <a:avLst/>
              <a:gdLst>
                <a:gd name="T0" fmla="*/ 5 w 6"/>
                <a:gd name="T1" fmla="*/ 6 h 7"/>
                <a:gd name="T2" fmla="*/ 3 w 6"/>
                <a:gd name="T3" fmla="*/ 3 h 7"/>
                <a:gd name="T4" fmla="*/ 2 w 6"/>
                <a:gd name="T5" fmla="*/ 4 h 7"/>
                <a:gd name="T6" fmla="*/ 3 w 6"/>
                <a:gd name="T7" fmla="*/ 5 h 7"/>
                <a:gd name="T8" fmla="*/ 4 w 6"/>
                <a:gd name="T9" fmla="*/ 1 h 7"/>
                <a:gd name="T10" fmla="*/ 2 w 6"/>
                <a:gd name="T11" fmla="*/ 0 h 7"/>
                <a:gd name="T12" fmla="*/ 0 w 6"/>
                <a:gd name="T13" fmla="*/ 3 h 7"/>
                <a:gd name="T14" fmla="*/ 2 w 6"/>
                <a:gd name="T15" fmla="*/ 6 h 7"/>
                <a:gd name="T16" fmla="*/ 5 w 6"/>
                <a:gd name="T17" fmla="*/ 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7"/>
                <a:gd name="T29" fmla="*/ 6 w 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7">
                  <a:moveTo>
                    <a:pt x="5" y="6"/>
                  </a:moveTo>
                  <a:lnTo>
                    <a:pt x="3" y="3"/>
                  </a:lnTo>
                  <a:lnTo>
                    <a:pt x="2" y="4"/>
                  </a:lnTo>
                  <a:lnTo>
                    <a:pt x="3" y="5"/>
                  </a:lnTo>
                  <a:lnTo>
                    <a:pt x="4" y="1"/>
                  </a:lnTo>
                  <a:lnTo>
                    <a:pt x="2" y="0"/>
                  </a:lnTo>
                  <a:lnTo>
                    <a:pt x="0" y="3"/>
                  </a:lnTo>
                  <a:lnTo>
                    <a:pt x="2" y="6"/>
                  </a:lnTo>
                  <a:lnTo>
                    <a:pt x="5" y="6"/>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1" name="Freeform 815"/>
            <p:cNvSpPr>
              <a:spLocks/>
            </p:cNvSpPr>
            <p:nvPr/>
          </p:nvSpPr>
          <p:spPr bwMode="auto">
            <a:xfrm>
              <a:off x="1026" y="2259"/>
              <a:ext cx="11" cy="6"/>
            </a:xfrm>
            <a:custGeom>
              <a:avLst/>
              <a:gdLst>
                <a:gd name="T0" fmla="*/ 0 w 11"/>
                <a:gd name="T1" fmla="*/ 4 h 6"/>
                <a:gd name="T2" fmla="*/ 3 w 11"/>
                <a:gd name="T3" fmla="*/ 5 h 6"/>
                <a:gd name="T4" fmla="*/ 6 w 11"/>
                <a:gd name="T5" fmla="*/ 4 h 6"/>
                <a:gd name="T6" fmla="*/ 8 w 11"/>
                <a:gd name="T7" fmla="*/ 3 h 6"/>
                <a:gd name="T8" fmla="*/ 10 w 11"/>
                <a:gd name="T9" fmla="*/ 0 h 6"/>
                <a:gd name="T10" fmla="*/ 6 w 11"/>
                <a:gd name="T11" fmla="*/ 0 h 6"/>
                <a:gd name="T12" fmla="*/ 5 w 11"/>
                <a:gd name="T13" fmla="*/ 0 h 6"/>
                <a:gd name="T14" fmla="*/ 3 w 11"/>
                <a:gd name="T15" fmla="*/ 0 h 6"/>
                <a:gd name="T16" fmla="*/ 2 w 11"/>
                <a:gd name="T17" fmla="*/ 0 h 6"/>
                <a:gd name="T18" fmla="*/ 0 w 11"/>
                <a:gd name="T19" fmla="*/ 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6"/>
                <a:gd name="T32" fmla="*/ 11 w 11"/>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6">
                  <a:moveTo>
                    <a:pt x="0" y="4"/>
                  </a:moveTo>
                  <a:lnTo>
                    <a:pt x="3" y="5"/>
                  </a:lnTo>
                  <a:lnTo>
                    <a:pt x="6" y="4"/>
                  </a:lnTo>
                  <a:lnTo>
                    <a:pt x="8" y="3"/>
                  </a:lnTo>
                  <a:lnTo>
                    <a:pt x="10" y="0"/>
                  </a:lnTo>
                  <a:lnTo>
                    <a:pt x="6" y="0"/>
                  </a:lnTo>
                  <a:lnTo>
                    <a:pt x="5" y="0"/>
                  </a:lnTo>
                  <a:lnTo>
                    <a:pt x="3" y="0"/>
                  </a:lnTo>
                  <a:lnTo>
                    <a:pt x="2" y="0"/>
                  </a:lnTo>
                  <a:lnTo>
                    <a:pt x="0"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2" name="Freeform 816"/>
            <p:cNvSpPr>
              <a:spLocks/>
            </p:cNvSpPr>
            <p:nvPr/>
          </p:nvSpPr>
          <p:spPr bwMode="auto">
            <a:xfrm>
              <a:off x="954" y="2237"/>
              <a:ext cx="8" cy="5"/>
            </a:xfrm>
            <a:custGeom>
              <a:avLst/>
              <a:gdLst>
                <a:gd name="T0" fmla="*/ 7 w 8"/>
                <a:gd name="T1" fmla="*/ 4 h 5"/>
                <a:gd name="T2" fmla="*/ 7 w 8"/>
                <a:gd name="T3" fmla="*/ 2 h 5"/>
                <a:gd name="T4" fmla="*/ 4 w 8"/>
                <a:gd name="T5" fmla="*/ 1 h 5"/>
                <a:gd name="T6" fmla="*/ 3 w 8"/>
                <a:gd name="T7" fmla="*/ 0 h 5"/>
                <a:gd name="T8" fmla="*/ 0 w 8"/>
                <a:gd name="T9" fmla="*/ 0 h 5"/>
                <a:gd name="T10" fmla="*/ 0 w 8"/>
                <a:gd name="T11" fmla="*/ 4 h 5"/>
                <a:gd name="T12" fmla="*/ 3 w 8"/>
                <a:gd name="T13" fmla="*/ 3 h 5"/>
                <a:gd name="T14" fmla="*/ 3 w 8"/>
                <a:gd name="T15" fmla="*/ 4 h 5"/>
                <a:gd name="T16" fmla="*/ 4 w 8"/>
                <a:gd name="T17" fmla="*/ 4 h 5"/>
                <a:gd name="T18" fmla="*/ 7 w 8"/>
                <a:gd name="T19" fmla="*/ 4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7" y="4"/>
                  </a:moveTo>
                  <a:lnTo>
                    <a:pt x="7" y="2"/>
                  </a:lnTo>
                  <a:lnTo>
                    <a:pt x="4" y="1"/>
                  </a:lnTo>
                  <a:lnTo>
                    <a:pt x="3" y="0"/>
                  </a:lnTo>
                  <a:lnTo>
                    <a:pt x="0" y="0"/>
                  </a:lnTo>
                  <a:lnTo>
                    <a:pt x="0" y="4"/>
                  </a:lnTo>
                  <a:lnTo>
                    <a:pt x="3" y="3"/>
                  </a:lnTo>
                  <a:lnTo>
                    <a:pt x="3" y="4"/>
                  </a:lnTo>
                  <a:lnTo>
                    <a:pt x="4" y="4"/>
                  </a:lnTo>
                  <a:lnTo>
                    <a:pt x="7"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3" name="Freeform 817"/>
            <p:cNvSpPr>
              <a:spLocks/>
            </p:cNvSpPr>
            <p:nvPr/>
          </p:nvSpPr>
          <p:spPr bwMode="auto">
            <a:xfrm>
              <a:off x="957" y="2241"/>
              <a:ext cx="7" cy="7"/>
            </a:xfrm>
            <a:custGeom>
              <a:avLst/>
              <a:gdLst>
                <a:gd name="T0" fmla="*/ 5 w 7"/>
                <a:gd name="T1" fmla="*/ 2 h 7"/>
                <a:gd name="T2" fmla="*/ 4 w 7"/>
                <a:gd name="T3" fmla="*/ 2 h 7"/>
                <a:gd name="T4" fmla="*/ 4 w 7"/>
                <a:gd name="T5" fmla="*/ 3 h 7"/>
                <a:gd name="T6" fmla="*/ 4 w 7"/>
                <a:gd name="T7" fmla="*/ 2 h 7"/>
                <a:gd name="T8" fmla="*/ 3 w 7"/>
                <a:gd name="T9" fmla="*/ 2 h 7"/>
                <a:gd name="T10" fmla="*/ 3 w 7"/>
                <a:gd name="T11" fmla="*/ 0 h 7"/>
                <a:gd name="T12" fmla="*/ 0 w 7"/>
                <a:gd name="T13" fmla="*/ 0 h 7"/>
                <a:gd name="T14" fmla="*/ 0 w 7"/>
                <a:gd name="T15" fmla="*/ 2 h 7"/>
                <a:gd name="T16" fmla="*/ 2 w 7"/>
                <a:gd name="T17" fmla="*/ 4 h 7"/>
                <a:gd name="T18" fmla="*/ 3 w 7"/>
                <a:gd name="T19" fmla="*/ 6 h 7"/>
                <a:gd name="T20" fmla="*/ 6 w 7"/>
                <a:gd name="T21" fmla="*/ 5 h 7"/>
                <a:gd name="T22" fmla="*/ 5 w 7"/>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5" y="2"/>
                  </a:moveTo>
                  <a:lnTo>
                    <a:pt x="4" y="2"/>
                  </a:lnTo>
                  <a:lnTo>
                    <a:pt x="4" y="3"/>
                  </a:lnTo>
                  <a:lnTo>
                    <a:pt x="4" y="2"/>
                  </a:lnTo>
                  <a:lnTo>
                    <a:pt x="3" y="2"/>
                  </a:lnTo>
                  <a:lnTo>
                    <a:pt x="3" y="0"/>
                  </a:lnTo>
                  <a:lnTo>
                    <a:pt x="0" y="0"/>
                  </a:lnTo>
                  <a:lnTo>
                    <a:pt x="0" y="2"/>
                  </a:lnTo>
                  <a:lnTo>
                    <a:pt x="2" y="4"/>
                  </a:lnTo>
                  <a:lnTo>
                    <a:pt x="3" y="6"/>
                  </a:lnTo>
                  <a:lnTo>
                    <a:pt x="6" y="5"/>
                  </a:lnTo>
                  <a:lnTo>
                    <a:pt x="5"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4" name="Freeform 818"/>
            <p:cNvSpPr>
              <a:spLocks/>
            </p:cNvSpPr>
            <p:nvPr/>
          </p:nvSpPr>
          <p:spPr bwMode="auto">
            <a:xfrm>
              <a:off x="963" y="2244"/>
              <a:ext cx="8" cy="6"/>
            </a:xfrm>
            <a:custGeom>
              <a:avLst/>
              <a:gdLst>
                <a:gd name="T0" fmla="*/ 7 w 8"/>
                <a:gd name="T1" fmla="*/ 3 h 6"/>
                <a:gd name="T2" fmla="*/ 7 w 8"/>
                <a:gd name="T3" fmla="*/ 2 h 6"/>
                <a:gd name="T4" fmla="*/ 5 w 8"/>
                <a:gd name="T5" fmla="*/ 2 h 6"/>
                <a:gd name="T6" fmla="*/ 4 w 8"/>
                <a:gd name="T7" fmla="*/ 0 h 6"/>
                <a:gd name="T8" fmla="*/ 3 w 8"/>
                <a:gd name="T9" fmla="*/ 0 h 6"/>
                <a:gd name="T10" fmla="*/ 0 w 8"/>
                <a:gd name="T11" fmla="*/ 0 h 6"/>
                <a:gd name="T12" fmla="*/ 1 w 8"/>
                <a:gd name="T13" fmla="*/ 3 h 6"/>
                <a:gd name="T14" fmla="*/ 3 w 8"/>
                <a:gd name="T15" fmla="*/ 3 h 6"/>
                <a:gd name="T16" fmla="*/ 4 w 8"/>
                <a:gd name="T17" fmla="*/ 4 h 6"/>
                <a:gd name="T18" fmla="*/ 5 w 8"/>
                <a:gd name="T19" fmla="*/ 5 h 6"/>
                <a:gd name="T20" fmla="*/ 4 w 8"/>
                <a:gd name="T21" fmla="*/ 5 h 6"/>
                <a:gd name="T22" fmla="*/ 7 w 8"/>
                <a:gd name="T23" fmla="*/ 3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7" y="3"/>
                  </a:moveTo>
                  <a:lnTo>
                    <a:pt x="7" y="2"/>
                  </a:lnTo>
                  <a:lnTo>
                    <a:pt x="5" y="2"/>
                  </a:lnTo>
                  <a:lnTo>
                    <a:pt x="4" y="0"/>
                  </a:lnTo>
                  <a:lnTo>
                    <a:pt x="3" y="0"/>
                  </a:lnTo>
                  <a:lnTo>
                    <a:pt x="0" y="0"/>
                  </a:lnTo>
                  <a:lnTo>
                    <a:pt x="1" y="3"/>
                  </a:lnTo>
                  <a:lnTo>
                    <a:pt x="3" y="3"/>
                  </a:lnTo>
                  <a:lnTo>
                    <a:pt x="4" y="4"/>
                  </a:lnTo>
                  <a:lnTo>
                    <a:pt x="5" y="5"/>
                  </a:lnTo>
                  <a:lnTo>
                    <a:pt x="4" y="5"/>
                  </a:lnTo>
                  <a:lnTo>
                    <a:pt x="7"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5" name="Freeform 819"/>
            <p:cNvSpPr>
              <a:spLocks/>
            </p:cNvSpPr>
            <p:nvPr/>
          </p:nvSpPr>
          <p:spPr bwMode="auto">
            <a:xfrm>
              <a:off x="968" y="2247"/>
              <a:ext cx="5" cy="5"/>
            </a:xfrm>
            <a:custGeom>
              <a:avLst/>
              <a:gdLst>
                <a:gd name="T0" fmla="*/ 4 w 5"/>
                <a:gd name="T1" fmla="*/ 2 h 5"/>
                <a:gd name="T2" fmla="*/ 3 w 5"/>
                <a:gd name="T3" fmla="*/ 2 h 5"/>
                <a:gd name="T4" fmla="*/ 3 w 5"/>
                <a:gd name="T5" fmla="*/ 1 h 5"/>
                <a:gd name="T6" fmla="*/ 2 w 5"/>
                <a:gd name="T7" fmla="*/ 0 h 5"/>
                <a:gd name="T8" fmla="*/ 0 w 5"/>
                <a:gd name="T9" fmla="*/ 2 h 5"/>
                <a:gd name="T10" fmla="*/ 1 w 5"/>
                <a:gd name="T11" fmla="*/ 2 h 5"/>
                <a:gd name="T12" fmla="*/ 2 w 5"/>
                <a:gd name="T13" fmla="*/ 3 h 5"/>
                <a:gd name="T14" fmla="*/ 2 w 5"/>
                <a:gd name="T15" fmla="*/ 4 h 5"/>
                <a:gd name="T16" fmla="*/ 3 w 5"/>
                <a:gd name="T17" fmla="*/ 4 h 5"/>
                <a:gd name="T18" fmla="*/ 4 w 5"/>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4" y="2"/>
                  </a:moveTo>
                  <a:lnTo>
                    <a:pt x="3" y="2"/>
                  </a:lnTo>
                  <a:lnTo>
                    <a:pt x="3" y="1"/>
                  </a:lnTo>
                  <a:lnTo>
                    <a:pt x="2" y="0"/>
                  </a:lnTo>
                  <a:lnTo>
                    <a:pt x="0" y="2"/>
                  </a:lnTo>
                  <a:lnTo>
                    <a:pt x="1" y="2"/>
                  </a:lnTo>
                  <a:lnTo>
                    <a:pt x="2" y="3"/>
                  </a:lnTo>
                  <a:lnTo>
                    <a:pt x="2" y="4"/>
                  </a:lnTo>
                  <a:lnTo>
                    <a:pt x="3" y="4"/>
                  </a:lnTo>
                  <a:lnTo>
                    <a:pt x="4"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6" name="Freeform 820"/>
            <p:cNvSpPr>
              <a:spLocks/>
            </p:cNvSpPr>
            <p:nvPr/>
          </p:nvSpPr>
          <p:spPr bwMode="auto">
            <a:xfrm>
              <a:off x="1024" y="2185"/>
              <a:ext cx="12" cy="13"/>
            </a:xfrm>
            <a:custGeom>
              <a:avLst/>
              <a:gdLst>
                <a:gd name="T0" fmla="*/ 0 w 12"/>
                <a:gd name="T1" fmla="*/ 11 h 13"/>
                <a:gd name="T2" fmla="*/ 0 w 12"/>
                <a:gd name="T3" fmla="*/ 10 h 13"/>
                <a:gd name="T4" fmla="*/ 5 w 12"/>
                <a:gd name="T5" fmla="*/ 12 h 13"/>
                <a:gd name="T6" fmla="*/ 8 w 12"/>
                <a:gd name="T7" fmla="*/ 9 h 13"/>
                <a:gd name="T8" fmla="*/ 10 w 12"/>
                <a:gd name="T9" fmla="*/ 5 h 13"/>
                <a:gd name="T10" fmla="*/ 11 w 12"/>
                <a:gd name="T11" fmla="*/ 0 h 13"/>
                <a:gd name="T12" fmla="*/ 6 w 12"/>
                <a:gd name="T13" fmla="*/ 0 h 13"/>
                <a:gd name="T14" fmla="*/ 6 w 12"/>
                <a:gd name="T15" fmla="*/ 4 h 13"/>
                <a:gd name="T16" fmla="*/ 6 w 12"/>
                <a:gd name="T17" fmla="*/ 7 h 13"/>
                <a:gd name="T18" fmla="*/ 5 w 12"/>
                <a:gd name="T19" fmla="*/ 8 h 13"/>
                <a:gd name="T20" fmla="*/ 3 w 12"/>
                <a:gd name="T21" fmla="*/ 8 h 13"/>
                <a:gd name="T22" fmla="*/ 3 w 12"/>
                <a:gd name="T23" fmla="*/ 7 h 13"/>
                <a:gd name="T24" fmla="*/ 0 w 12"/>
                <a:gd name="T25" fmla="*/ 1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3"/>
                <a:gd name="T41" fmla="*/ 12 w 1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3">
                  <a:moveTo>
                    <a:pt x="0" y="11"/>
                  </a:moveTo>
                  <a:lnTo>
                    <a:pt x="0" y="10"/>
                  </a:lnTo>
                  <a:lnTo>
                    <a:pt x="5" y="12"/>
                  </a:lnTo>
                  <a:lnTo>
                    <a:pt x="8" y="9"/>
                  </a:lnTo>
                  <a:lnTo>
                    <a:pt x="10" y="5"/>
                  </a:lnTo>
                  <a:lnTo>
                    <a:pt x="11" y="0"/>
                  </a:lnTo>
                  <a:lnTo>
                    <a:pt x="6" y="0"/>
                  </a:lnTo>
                  <a:lnTo>
                    <a:pt x="6" y="4"/>
                  </a:lnTo>
                  <a:lnTo>
                    <a:pt x="6" y="7"/>
                  </a:lnTo>
                  <a:lnTo>
                    <a:pt x="5" y="8"/>
                  </a:lnTo>
                  <a:lnTo>
                    <a:pt x="3" y="8"/>
                  </a:lnTo>
                  <a:lnTo>
                    <a:pt x="3" y="7"/>
                  </a:lnTo>
                  <a:lnTo>
                    <a:pt x="0" y="1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7" name="Freeform 821"/>
            <p:cNvSpPr>
              <a:spLocks/>
            </p:cNvSpPr>
            <p:nvPr/>
          </p:nvSpPr>
          <p:spPr bwMode="auto">
            <a:xfrm>
              <a:off x="1021" y="2192"/>
              <a:ext cx="6" cy="5"/>
            </a:xfrm>
            <a:custGeom>
              <a:avLst/>
              <a:gdLst>
                <a:gd name="T0" fmla="*/ 4 w 6"/>
                <a:gd name="T1" fmla="*/ 4 h 5"/>
                <a:gd name="T2" fmla="*/ 4 w 6"/>
                <a:gd name="T3" fmla="*/ 3 h 5"/>
                <a:gd name="T4" fmla="*/ 3 w 6"/>
                <a:gd name="T5" fmla="*/ 2 h 5"/>
                <a:gd name="T6" fmla="*/ 3 w 6"/>
                <a:gd name="T7" fmla="*/ 3 h 5"/>
                <a:gd name="T8" fmla="*/ 3 w 6"/>
                <a:gd name="T9" fmla="*/ 4 h 5"/>
                <a:gd name="T10" fmla="*/ 5 w 6"/>
                <a:gd name="T11" fmla="*/ 1 h 5"/>
                <a:gd name="T12" fmla="*/ 3 w 6"/>
                <a:gd name="T13" fmla="*/ 0 h 5"/>
                <a:gd name="T14" fmla="*/ 0 w 6"/>
                <a:gd name="T15" fmla="*/ 1 h 5"/>
                <a:gd name="T16" fmla="*/ 0 w 6"/>
                <a:gd name="T17" fmla="*/ 3 h 5"/>
                <a:gd name="T18" fmla="*/ 0 w 6"/>
                <a:gd name="T19" fmla="*/ 4 h 5"/>
                <a:gd name="T20" fmla="*/ 4 w 6"/>
                <a:gd name="T21" fmla="*/ 4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4" y="4"/>
                  </a:moveTo>
                  <a:lnTo>
                    <a:pt x="4" y="3"/>
                  </a:lnTo>
                  <a:lnTo>
                    <a:pt x="3" y="2"/>
                  </a:lnTo>
                  <a:lnTo>
                    <a:pt x="3" y="3"/>
                  </a:lnTo>
                  <a:lnTo>
                    <a:pt x="3" y="4"/>
                  </a:lnTo>
                  <a:lnTo>
                    <a:pt x="5" y="1"/>
                  </a:lnTo>
                  <a:lnTo>
                    <a:pt x="3" y="0"/>
                  </a:lnTo>
                  <a:lnTo>
                    <a:pt x="0" y="1"/>
                  </a:lnTo>
                  <a:lnTo>
                    <a:pt x="0" y="3"/>
                  </a:lnTo>
                  <a:lnTo>
                    <a:pt x="0" y="4"/>
                  </a:lnTo>
                  <a:lnTo>
                    <a:pt x="4"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8" name="Freeform 822"/>
            <p:cNvSpPr>
              <a:spLocks/>
            </p:cNvSpPr>
            <p:nvPr/>
          </p:nvSpPr>
          <p:spPr bwMode="auto">
            <a:xfrm>
              <a:off x="1014" y="2196"/>
              <a:ext cx="13" cy="6"/>
            </a:xfrm>
            <a:custGeom>
              <a:avLst/>
              <a:gdLst>
                <a:gd name="T0" fmla="*/ 0 w 13"/>
                <a:gd name="T1" fmla="*/ 3 h 6"/>
                <a:gd name="T2" fmla="*/ 5 w 13"/>
                <a:gd name="T3" fmla="*/ 5 h 6"/>
                <a:gd name="T4" fmla="*/ 8 w 13"/>
                <a:gd name="T5" fmla="*/ 5 h 6"/>
                <a:gd name="T6" fmla="*/ 10 w 13"/>
                <a:gd name="T7" fmla="*/ 3 h 6"/>
                <a:gd name="T8" fmla="*/ 12 w 13"/>
                <a:gd name="T9" fmla="*/ 0 h 6"/>
                <a:gd name="T10" fmla="*/ 7 w 13"/>
                <a:gd name="T11" fmla="*/ 0 h 6"/>
                <a:gd name="T12" fmla="*/ 6 w 13"/>
                <a:gd name="T13" fmla="*/ 1 h 6"/>
                <a:gd name="T14" fmla="*/ 5 w 13"/>
                <a:gd name="T15" fmla="*/ 2 h 6"/>
                <a:gd name="T16" fmla="*/ 3 w 13"/>
                <a:gd name="T17" fmla="*/ 1 h 6"/>
                <a:gd name="T18" fmla="*/ 0 w 13"/>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6"/>
                <a:gd name="T32" fmla="*/ 13 w 1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6">
                  <a:moveTo>
                    <a:pt x="0" y="3"/>
                  </a:moveTo>
                  <a:lnTo>
                    <a:pt x="5" y="5"/>
                  </a:lnTo>
                  <a:lnTo>
                    <a:pt x="8" y="5"/>
                  </a:lnTo>
                  <a:lnTo>
                    <a:pt x="10" y="3"/>
                  </a:lnTo>
                  <a:lnTo>
                    <a:pt x="12" y="0"/>
                  </a:lnTo>
                  <a:lnTo>
                    <a:pt x="7" y="0"/>
                  </a:lnTo>
                  <a:lnTo>
                    <a:pt x="6" y="1"/>
                  </a:lnTo>
                  <a:lnTo>
                    <a:pt x="5" y="2"/>
                  </a:lnTo>
                  <a:lnTo>
                    <a:pt x="3" y="1"/>
                  </a:lnTo>
                  <a:lnTo>
                    <a:pt x="0"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299" name="Freeform 823"/>
            <p:cNvSpPr>
              <a:spLocks/>
            </p:cNvSpPr>
            <p:nvPr/>
          </p:nvSpPr>
          <p:spPr bwMode="auto">
            <a:xfrm>
              <a:off x="985" y="2173"/>
              <a:ext cx="9" cy="6"/>
            </a:xfrm>
            <a:custGeom>
              <a:avLst/>
              <a:gdLst>
                <a:gd name="T0" fmla="*/ 5 w 9"/>
                <a:gd name="T1" fmla="*/ 0 h 6"/>
                <a:gd name="T2" fmla="*/ 5 w 9"/>
                <a:gd name="T3" fmla="*/ 1 h 6"/>
                <a:gd name="T4" fmla="*/ 4 w 9"/>
                <a:gd name="T5" fmla="*/ 1 h 6"/>
                <a:gd name="T6" fmla="*/ 1 w 9"/>
                <a:gd name="T7" fmla="*/ 1 h 6"/>
                <a:gd name="T8" fmla="*/ 0 w 9"/>
                <a:gd name="T9" fmla="*/ 4 h 6"/>
                <a:gd name="T10" fmla="*/ 4 w 9"/>
                <a:gd name="T11" fmla="*/ 5 h 6"/>
                <a:gd name="T12" fmla="*/ 5 w 9"/>
                <a:gd name="T13" fmla="*/ 4 h 6"/>
                <a:gd name="T14" fmla="*/ 7 w 9"/>
                <a:gd name="T15" fmla="*/ 3 h 6"/>
                <a:gd name="T16" fmla="*/ 8 w 9"/>
                <a:gd name="T17" fmla="*/ 3 h 6"/>
                <a:gd name="T18" fmla="*/ 5 w 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5" y="0"/>
                  </a:moveTo>
                  <a:lnTo>
                    <a:pt x="5" y="1"/>
                  </a:lnTo>
                  <a:lnTo>
                    <a:pt x="4" y="1"/>
                  </a:lnTo>
                  <a:lnTo>
                    <a:pt x="1" y="1"/>
                  </a:lnTo>
                  <a:lnTo>
                    <a:pt x="0" y="4"/>
                  </a:lnTo>
                  <a:lnTo>
                    <a:pt x="4" y="5"/>
                  </a:lnTo>
                  <a:lnTo>
                    <a:pt x="5" y="4"/>
                  </a:lnTo>
                  <a:lnTo>
                    <a:pt x="7" y="3"/>
                  </a:lnTo>
                  <a:lnTo>
                    <a:pt x="8" y="3"/>
                  </a:lnTo>
                  <a:lnTo>
                    <a:pt x="5"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0" name="Freeform 824"/>
            <p:cNvSpPr>
              <a:spLocks/>
            </p:cNvSpPr>
            <p:nvPr/>
          </p:nvSpPr>
          <p:spPr bwMode="auto">
            <a:xfrm>
              <a:off x="1073" y="2252"/>
              <a:ext cx="8" cy="5"/>
            </a:xfrm>
            <a:custGeom>
              <a:avLst/>
              <a:gdLst>
                <a:gd name="T0" fmla="*/ 0 w 8"/>
                <a:gd name="T1" fmla="*/ 4 h 5"/>
                <a:gd name="T2" fmla="*/ 3 w 8"/>
                <a:gd name="T3" fmla="*/ 4 h 5"/>
                <a:gd name="T4" fmla="*/ 4 w 8"/>
                <a:gd name="T5" fmla="*/ 3 h 5"/>
                <a:gd name="T6" fmla="*/ 7 w 8"/>
                <a:gd name="T7" fmla="*/ 2 h 5"/>
                <a:gd name="T8" fmla="*/ 5 w 8"/>
                <a:gd name="T9" fmla="*/ 0 h 5"/>
                <a:gd name="T10" fmla="*/ 4 w 8"/>
                <a:gd name="T11" fmla="*/ 1 h 5"/>
                <a:gd name="T12" fmla="*/ 3 w 8"/>
                <a:gd name="T13" fmla="*/ 1 h 5"/>
                <a:gd name="T14" fmla="*/ 0 w 8"/>
                <a:gd name="T15" fmla="*/ 1 h 5"/>
                <a:gd name="T16" fmla="*/ 0 w 8"/>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0" y="4"/>
                  </a:moveTo>
                  <a:lnTo>
                    <a:pt x="3" y="4"/>
                  </a:lnTo>
                  <a:lnTo>
                    <a:pt x="4" y="3"/>
                  </a:lnTo>
                  <a:lnTo>
                    <a:pt x="7" y="2"/>
                  </a:lnTo>
                  <a:lnTo>
                    <a:pt x="5" y="0"/>
                  </a:lnTo>
                  <a:lnTo>
                    <a:pt x="4" y="1"/>
                  </a:lnTo>
                  <a:lnTo>
                    <a:pt x="3" y="1"/>
                  </a:lnTo>
                  <a:lnTo>
                    <a:pt x="0" y="1"/>
                  </a:lnTo>
                  <a:lnTo>
                    <a:pt x="0"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1" name="Freeform 825"/>
            <p:cNvSpPr>
              <a:spLocks/>
            </p:cNvSpPr>
            <p:nvPr/>
          </p:nvSpPr>
          <p:spPr bwMode="auto">
            <a:xfrm>
              <a:off x="767" y="2242"/>
              <a:ext cx="6" cy="11"/>
            </a:xfrm>
            <a:custGeom>
              <a:avLst/>
              <a:gdLst>
                <a:gd name="T0" fmla="*/ 1 w 6"/>
                <a:gd name="T1" fmla="*/ 10 h 11"/>
                <a:gd name="T2" fmla="*/ 2 w 6"/>
                <a:gd name="T3" fmla="*/ 10 h 11"/>
                <a:gd name="T4" fmla="*/ 4 w 6"/>
                <a:gd name="T5" fmla="*/ 7 h 11"/>
                <a:gd name="T6" fmla="*/ 5 w 6"/>
                <a:gd name="T7" fmla="*/ 5 h 11"/>
                <a:gd name="T8" fmla="*/ 4 w 6"/>
                <a:gd name="T9" fmla="*/ 2 h 11"/>
                <a:gd name="T10" fmla="*/ 2 w 6"/>
                <a:gd name="T11" fmla="*/ 0 h 11"/>
                <a:gd name="T12" fmla="*/ 0 w 6"/>
                <a:gd name="T13" fmla="*/ 4 h 11"/>
                <a:gd name="T14" fmla="*/ 0 w 6"/>
                <a:gd name="T15" fmla="*/ 5 h 11"/>
                <a:gd name="T16" fmla="*/ 0 w 6"/>
                <a:gd name="T17" fmla="*/ 6 h 11"/>
                <a:gd name="T18" fmla="*/ 1 w 6"/>
                <a:gd name="T19" fmla="*/ 1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1"/>
                <a:gd name="T32" fmla="*/ 6 w 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1">
                  <a:moveTo>
                    <a:pt x="1" y="10"/>
                  </a:moveTo>
                  <a:lnTo>
                    <a:pt x="2" y="10"/>
                  </a:lnTo>
                  <a:lnTo>
                    <a:pt x="4" y="7"/>
                  </a:lnTo>
                  <a:lnTo>
                    <a:pt x="5" y="5"/>
                  </a:lnTo>
                  <a:lnTo>
                    <a:pt x="4" y="2"/>
                  </a:lnTo>
                  <a:lnTo>
                    <a:pt x="2" y="0"/>
                  </a:lnTo>
                  <a:lnTo>
                    <a:pt x="0" y="4"/>
                  </a:lnTo>
                  <a:lnTo>
                    <a:pt x="0" y="5"/>
                  </a:lnTo>
                  <a:lnTo>
                    <a:pt x="0" y="6"/>
                  </a:lnTo>
                  <a:lnTo>
                    <a:pt x="1" y="1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2" name="Freeform 826"/>
            <p:cNvSpPr>
              <a:spLocks/>
            </p:cNvSpPr>
            <p:nvPr/>
          </p:nvSpPr>
          <p:spPr bwMode="auto">
            <a:xfrm>
              <a:off x="765" y="2249"/>
              <a:ext cx="5" cy="10"/>
            </a:xfrm>
            <a:custGeom>
              <a:avLst/>
              <a:gdLst>
                <a:gd name="T0" fmla="*/ 0 w 5"/>
                <a:gd name="T1" fmla="*/ 9 h 10"/>
                <a:gd name="T2" fmla="*/ 3 w 5"/>
                <a:gd name="T3" fmla="*/ 8 h 10"/>
                <a:gd name="T4" fmla="*/ 3 w 5"/>
                <a:gd name="T5" fmla="*/ 5 h 10"/>
                <a:gd name="T6" fmla="*/ 4 w 5"/>
                <a:gd name="T7" fmla="*/ 4 h 10"/>
                <a:gd name="T8" fmla="*/ 3 w 5"/>
                <a:gd name="T9" fmla="*/ 4 h 10"/>
                <a:gd name="T10" fmla="*/ 2 w 5"/>
                <a:gd name="T11" fmla="*/ 0 h 10"/>
                <a:gd name="T12" fmla="*/ 0 w 5"/>
                <a:gd name="T13" fmla="*/ 3 h 10"/>
                <a:gd name="T14" fmla="*/ 0 w 5"/>
                <a:gd name="T15" fmla="*/ 5 h 10"/>
                <a:gd name="T16" fmla="*/ 0 w 5"/>
                <a:gd name="T17" fmla="*/ 6 h 10"/>
                <a:gd name="T18" fmla="*/ 0 w 5"/>
                <a:gd name="T19" fmla="*/ 5 h 10"/>
                <a:gd name="T20" fmla="*/ 0 w 5"/>
                <a:gd name="T21" fmla="*/ 9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10"/>
                <a:gd name="T35" fmla="*/ 5 w 5"/>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10">
                  <a:moveTo>
                    <a:pt x="0" y="9"/>
                  </a:moveTo>
                  <a:lnTo>
                    <a:pt x="3" y="8"/>
                  </a:lnTo>
                  <a:lnTo>
                    <a:pt x="3" y="5"/>
                  </a:lnTo>
                  <a:lnTo>
                    <a:pt x="4" y="4"/>
                  </a:lnTo>
                  <a:lnTo>
                    <a:pt x="3" y="4"/>
                  </a:lnTo>
                  <a:lnTo>
                    <a:pt x="2" y="0"/>
                  </a:lnTo>
                  <a:lnTo>
                    <a:pt x="0" y="3"/>
                  </a:lnTo>
                  <a:lnTo>
                    <a:pt x="0" y="5"/>
                  </a:lnTo>
                  <a:lnTo>
                    <a:pt x="0" y="6"/>
                  </a:lnTo>
                  <a:lnTo>
                    <a:pt x="0" y="5"/>
                  </a:lnTo>
                  <a:lnTo>
                    <a:pt x="0" y="9"/>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3" name="Freeform 827"/>
            <p:cNvSpPr>
              <a:spLocks/>
            </p:cNvSpPr>
            <p:nvPr/>
          </p:nvSpPr>
          <p:spPr bwMode="auto">
            <a:xfrm>
              <a:off x="782" y="2247"/>
              <a:ext cx="12" cy="8"/>
            </a:xfrm>
            <a:custGeom>
              <a:avLst/>
              <a:gdLst>
                <a:gd name="T0" fmla="*/ 9 w 12"/>
                <a:gd name="T1" fmla="*/ 1 h 8"/>
                <a:gd name="T2" fmla="*/ 8 w 12"/>
                <a:gd name="T3" fmla="*/ 3 h 8"/>
                <a:gd name="T4" fmla="*/ 6 w 12"/>
                <a:gd name="T5" fmla="*/ 4 h 8"/>
                <a:gd name="T6" fmla="*/ 3 w 12"/>
                <a:gd name="T7" fmla="*/ 3 h 8"/>
                <a:gd name="T8" fmla="*/ 3 w 12"/>
                <a:gd name="T9" fmla="*/ 2 h 8"/>
                <a:gd name="T10" fmla="*/ 0 w 12"/>
                <a:gd name="T11" fmla="*/ 5 h 8"/>
                <a:gd name="T12" fmla="*/ 3 w 12"/>
                <a:gd name="T13" fmla="*/ 7 h 8"/>
                <a:gd name="T14" fmla="*/ 6 w 12"/>
                <a:gd name="T15" fmla="*/ 7 h 8"/>
                <a:gd name="T16" fmla="*/ 10 w 12"/>
                <a:gd name="T17" fmla="*/ 6 h 8"/>
                <a:gd name="T18" fmla="*/ 11 w 12"/>
                <a:gd name="T19" fmla="*/ 2 h 8"/>
                <a:gd name="T20" fmla="*/ 9 w 12"/>
                <a:gd name="T21" fmla="*/ 4 h 8"/>
                <a:gd name="T22" fmla="*/ 9 w 12"/>
                <a:gd name="T23" fmla="*/ 1 h 8"/>
                <a:gd name="T24" fmla="*/ 7 w 12"/>
                <a:gd name="T25" fmla="*/ 0 h 8"/>
                <a:gd name="T26" fmla="*/ 8 w 12"/>
                <a:gd name="T27" fmla="*/ 3 h 8"/>
                <a:gd name="T28" fmla="*/ 9 w 12"/>
                <a:gd name="T29" fmla="*/ 1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8"/>
                <a:gd name="T47" fmla="*/ 12 w 12"/>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8">
                  <a:moveTo>
                    <a:pt x="9" y="1"/>
                  </a:moveTo>
                  <a:lnTo>
                    <a:pt x="8" y="3"/>
                  </a:lnTo>
                  <a:lnTo>
                    <a:pt x="6" y="4"/>
                  </a:lnTo>
                  <a:lnTo>
                    <a:pt x="3" y="3"/>
                  </a:lnTo>
                  <a:lnTo>
                    <a:pt x="3" y="2"/>
                  </a:lnTo>
                  <a:lnTo>
                    <a:pt x="0" y="5"/>
                  </a:lnTo>
                  <a:lnTo>
                    <a:pt x="3" y="7"/>
                  </a:lnTo>
                  <a:lnTo>
                    <a:pt x="6" y="7"/>
                  </a:lnTo>
                  <a:lnTo>
                    <a:pt x="10" y="6"/>
                  </a:lnTo>
                  <a:lnTo>
                    <a:pt x="11" y="2"/>
                  </a:lnTo>
                  <a:lnTo>
                    <a:pt x="9" y="4"/>
                  </a:lnTo>
                  <a:lnTo>
                    <a:pt x="9" y="1"/>
                  </a:lnTo>
                  <a:lnTo>
                    <a:pt x="7" y="0"/>
                  </a:lnTo>
                  <a:lnTo>
                    <a:pt x="8" y="3"/>
                  </a:lnTo>
                  <a:lnTo>
                    <a:pt x="9" y="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4" name="Freeform 828"/>
            <p:cNvSpPr>
              <a:spLocks/>
            </p:cNvSpPr>
            <p:nvPr/>
          </p:nvSpPr>
          <p:spPr bwMode="auto">
            <a:xfrm>
              <a:off x="791" y="2243"/>
              <a:ext cx="13" cy="9"/>
            </a:xfrm>
            <a:custGeom>
              <a:avLst/>
              <a:gdLst>
                <a:gd name="T0" fmla="*/ 10 w 13"/>
                <a:gd name="T1" fmla="*/ 0 h 9"/>
                <a:gd name="T2" fmla="*/ 9 w 13"/>
                <a:gd name="T3" fmla="*/ 3 h 9"/>
                <a:gd name="T4" fmla="*/ 7 w 13"/>
                <a:gd name="T5" fmla="*/ 4 h 9"/>
                <a:gd name="T6" fmla="*/ 3 w 13"/>
                <a:gd name="T7" fmla="*/ 4 h 9"/>
                <a:gd name="T8" fmla="*/ 1 w 13"/>
                <a:gd name="T9" fmla="*/ 4 h 9"/>
                <a:gd name="T10" fmla="*/ 0 w 13"/>
                <a:gd name="T11" fmla="*/ 8 h 9"/>
                <a:gd name="T12" fmla="*/ 3 w 13"/>
                <a:gd name="T13" fmla="*/ 8 h 9"/>
                <a:gd name="T14" fmla="*/ 8 w 13"/>
                <a:gd name="T15" fmla="*/ 7 h 9"/>
                <a:gd name="T16" fmla="*/ 11 w 13"/>
                <a:gd name="T17" fmla="*/ 5 h 9"/>
                <a:gd name="T18" fmla="*/ 12 w 13"/>
                <a:gd name="T19" fmla="*/ 1 h 9"/>
                <a:gd name="T20" fmla="*/ 11 w 13"/>
                <a:gd name="T21" fmla="*/ 4 h 9"/>
                <a:gd name="T22" fmla="*/ 10 w 13"/>
                <a:gd name="T23" fmla="*/ 0 h 9"/>
                <a:gd name="T24" fmla="*/ 8 w 13"/>
                <a:gd name="T25" fmla="*/ 1 h 9"/>
                <a:gd name="T26" fmla="*/ 9 w 13"/>
                <a:gd name="T27" fmla="*/ 3 h 9"/>
                <a:gd name="T28" fmla="*/ 10 w 1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9"/>
                <a:gd name="T47" fmla="*/ 13 w 13"/>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9">
                  <a:moveTo>
                    <a:pt x="10" y="0"/>
                  </a:moveTo>
                  <a:lnTo>
                    <a:pt x="9" y="3"/>
                  </a:lnTo>
                  <a:lnTo>
                    <a:pt x="7" y="4"/>
                  </a:lnTo>
                  <a:lnTo>
                    <a:pt x="3" y="4"/>
                  </a:lnTo>
                  <a:lnTo>
                    <a:pt x="1" y="4"/>
                  </a:lnTo>
                  <a:lnTo>
                    <a:pt x="0" y="8"/>
                  </a:lnTo>
                  <a:lnTo>
                    <a:pt x="3" y="8"/>
                  </a:lnTo>
                  <a:lnTo>
                    <a:pt x="8" y="7"/>
                  </a:lnTo>
                  <a:lnTo>
                    <a:pt x="11" y="5"/>
                  </a:lnTo>
                  <a:lnTo>
                    <a:pt x="12" y="1"/>
                  </a:lnTo>
                  <a:lnTo>
                    <a:pt x="11" y="4"/>
                  </a:lnTo>
                  <a:lnTo>
                    <a:pt x="10" y="0"/>
                  </a:lnTo>
                  <a:lnTo>
                    <a:pt x="8" y="1"/>
                  </a:lnTo>
                  <a:lnTo>
                    <a:pt x="9" y="3"/>
                  </a:lnTo>
                  <a:lnTo>
                    <a:pt x="1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5" name="Freeform 829"/>
            <p:cNvSpPr>
              <a:spLocks/>
            </p:cNvSpPr>
            <p:nvPr/>
          </p:nvSpPr>
          <p:spPr bwMode="auto">
            <a:xfrm>
              <a:off x="799" y="2238"/>
              <a:ext cx="6" cy="9"/>
            </a:xfrm>
            <a:custGeom>
              <a:avLst/>
              <a:gdLst>
                <a:gd name="T0" fmla="*/ 0 w 6"/>
                <a:gd name="T1" fmla="*/ 3 h 9"/>
                <a:gd name="T2" fmla="*/ 1 w 6"/>
                <a:gd name="T3" fmla="*/ 4 h 9"/>
                <a:gd name="T4" fmla="*/ 2 w 6"/>
                <a:gd name="T5" fmla="*/ 4 h 9"/>
                <a:gd name="T6" fmla="*/ 2 w 6"/>
                <a:gd name="T7" fmla="*/ 5 h 9"/>
                <a:gd name="T8" fmla="*/ 2 w 6"/>
                <a:gd name="T9" fmla="*/ 4 h 9"/>
                <a:gd name="T10" fmla="*/ 3 w 6"/>
                <a:gd name="T11" fmla="*/ 8 h 9"/>
                <a:gd name="T12" fmla="*/ 5 w 6"/>
                <a:gd name="T13" fmla="*/ 5 h 9"/>
                <a:gd name="T14" fmla="*/ 4 w 6"/>
                <a:gd name="T15" fmla="*/ 4 h 9"/>
                <a:gd name="T16" fmla="*/ 3 w 6"/>
                <a:gd name="T17" fmla="*/ 2 h 9"/>
                <a:gd name="T18" fmla="*/ 3 w 6"/>
                <a:gd name="T19" fmla="*/ 0 h 9"/>
                <a:gd name="T20" fmla="*/ 0 w 6"/>
                <a:gd name="T21" fmla="*/ 3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9"/>
                <a:gd name="T35" fmla="*/ 6 w 6"/>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9">
                  <a:moveTo>
                    <a:pt x="0" y="3"/>
                  </a:moveTo>
                  <a:lnTo>
                    <a:pt x="1" y="4"/>
                  </a:lnTo>
                  <a:lnTo>
                    <a:pt x="2" y="4"/>
                  </a:lnTo>
                  <a:lnTo>
                    <a:pt x="2" y="5"/>
                  </a:lnTo>
                  <a:lnTo>
                    <a:pt x="2" y="4"/>
                  </a:lnTo>
                  <a:lnTo>
                    <a:pt x="3" y="8"/>
                  </a:lnTo>
                  <a:lnTo>
                    <a:pt x="5" y="5"/>
                  </a:lnTo>
                  <a:lnTo>
                    <a:pt x="4" y="4"/>
                  </a:lnTo>
                  <a:lnTo>
                    <a:pt x="3" y="2"/>
                  </a:lnTo>
                  <a:lnTo>
                    <a:pt x="3" y="0"/>
                  </a:lnTo>
                  <a:lnTo>
                    <a:pt x="0"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6" name="Freeform 830"/>
            <p:cNvSpPr>
              <a:spLocks/>
            </p:cNvSpPr>
            <p:nvPr/>
          </p:nvSpPr>
          <p:spPr bwMode="auto">
            <a:xfrm>
              <a:off x="696" y="2266"/>
              <a:ext cx="17" cy="9"/>
            </a:xfrm>
            <a:custGeom>
              <a:avLst/>
              <a:gdLst>
                <a:gd name="T0" fmla="*/ 14 w 17"/>
                <a:gd name="T1" fmla="*/ 3 h 9"/>
                <a:gd name="T2" fmla="*/ 11 w 17"/>
                <a:gd name="T3" fmla="*/ 4 h 9"/>
                <a:gd name="T4" fmla="*/ 8 w 17"/>
                <a:gd name="T5" fmla="*/ 3 h 9"/>
                <a:gd name="T6" fmla="*/ 6 w 17"/>
                <a:gd name="T7" fmla="*/ 2 h 9"/>
                <a:gd name="T8" fmla="*/ 4 w 17"/>
                <a:gd name="T9" fmla="*/ 0 h 9"/>
                <a:gd name="T10" fmla="*/ 0 w 17"/>
                <a:gd name="T11" fmla="*/ 2 h 9"/>
                <a:gd name="T12" fmla="*/ 3 w 17"/>
                <a:gd name="T13" fmla="*/ 4 h 9"/>
                <a:gd name="T14" fmla="*/ 7 w 17"/>
                <a:gd name="T15" fmla="*/ 7 h 9"/>
                <a:gd name="T16" fmla="*/ 11 w 17"/>
                <a:gd name="T17" fmla="*/ 8 h 9"/>
                <a:gd name="T18" fmla="*/ 16 w 17"/>
                <a:gd name="T19" fmla="*/ 7 h 9"/>
                <a:gd name="T20" fmla="*/ 14 w 17"/>
                <a:gd name="T21" fmla="*/ 3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9"/>
                <a:gd name="T35" fmla="*/ 17 w 1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9">
                  <a:moveTo>
                    <a:pt x="14" y="3"/>
                  </a:moveTo>
                  <a:lnTo>
                    <a:pt x="11" y="4"/>
                  </a:lnTo>
                  <a:lnTo>
                    <a:pt x="8" y="3"/>
                  </a:lnTo>
                  <a:lnTo>
                    <a:pt x="6" y="2"/>
                  </a:lnTo>
                  <a:lnTo>
                    <a:pt x="4" y="0"/>
                  </a:lnTo>
                  <a:lnTo>
                    <a:pt x="0" y="2"/>
                  </a:lnTo>
                  <a:lnTo>
                    <a:pt x="3" y="4"/>
                  </a:lnTo>
                  <a:lnTo>
                    <a:pt x="7" y="7"/>
                  </a:lnTo>
                  <a:lnTo>
                    <a:pt x="11" y="8"/>
                  </a:lnTo>
                  <a:lnTo>
                    <a:pt x="16" y="7"/>
                  </a:lnTo>
                  <a:lnTo>
                    <a:pt x="14"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7" name="Freeform 831"/>
            <p:cNvSpPr>
              <a:spLocks/>
            </p:cNvSpPr>
            <p:nvPr/>
          </p:nvSpPr>
          <p:spPr bwMode="auto">
            <a:xfrm>
              <a:off x="723" y="2238"/>
              <a:ext cx="6" cy="6"/>
            </a:xfrm>
            <a:custGeom>
              <a:avLst/>
              <a:gdLst>
                <a:gd name="T0" fmla="*/ 5 w 6"/>
                <a:gd name="T1" fmla="*/ 3 h 6"/>
                <a:gd name="T2" fmla="*/ 4 w 6"/>
                <a:gd name="T3" fmla="*/ 3 h 6"/>
                <a:gd name="T4" fmla="*/ 5 w 6"/>
                <a:gd name="T5" fmla="*/ 3 h 6"/>
                <a:gd name="T6" fmla="*/ 5 w 6"/>
                <a:gd name="T7" fmla="*/ 0 h 6"/>
                <a:gd name="T8" fmla="*/ 3 w 6"/>
                <a:gd name="T9" fmla="*/ 0 h 6"/>
                <a:gd name="T10" fmla="*/ 0 w 6"/>
                <a:gd name="T11" fmla="*/ 2 h 6"/>
                <a:gd name="T12" fmla="*/ 0 w 6"/>
                <a:gd name="T13" fmla="*/ 3 h 6"/>
                <a:gd name="T14" fmla="*/ 1 w 6"/>
                <a:gd name="T15" fmla="*/ 5 h 6"/>
                <a:gd name="T16" fmla="*/ 0 w 6"/>
                <a:gd name="T17" fmla="*/ 5 h 6"/>
                <a:gd name="T18" fmla="*/ 5 w 6"/>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5" y="3"/>
                  </a:moveTo>
                  <a:lnTo>
                    <a:pt x="4" y="3"/>
                  </a:lnTo>
                  <a:lnTo>
                    <a:pt x="5" y="3"/>
                  </a:lnTo>
                  <a:lnTo>
                    <a:pt x="5" y="0"/>
                  </a:lnTo>
                  <a:lnTo>
                    <a:pt x="3" y="0"/>
                  </a:lnTo>
                  <a:lnTo>
                    <a:pt x="0" y="2"/>
                  </a:lnTo>
                  <a:lnTo>
                    <a:pt x="0" y="3"/>
                  </a:lnTo>
                  <a:lnTo>
                    <a:pt x="1" y="5"/>
                  </a:lnTo>
                  <a:lnTo>
                    <a:pt x="0" y="5"/>
                  </a:lnTo>
                  <a:lnTo>
                    <a:pt x="5"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8" name="Freeform 832"/>
            <p:cNvSpPr>
              <a:spLocks/>
            </p:cNvSpPr>
            <p:nvPr/>
          </p:nvSpPr>
          <p:spPr bwMode="auto">
            <a:xfrm>
              <a:off x="722" y="2241"/>
              <a:ext cx="8" cy="5"/>
            </a:xfrm>
            <a:custGeom>
              <a:avLst/>
              <a:gdLst>
                <a:gd name="T0" fmla="*/ 5 w 8"/>
                <a:gd name="T1" fmla="*/ 4 h 5"/>
                <a:gd name="T2" fmla="*/ 7 w 8"/>
                <a:gd name="T3" fmla="*/ 2 h 5"/>
                <a:gd name="T4" fmla="*/ 6 w 8"/>
                <a:gd name="T5" fmla="*/ 0 h 5"/>
                <a:gd name="T6" fmla="*/ 2 w 8"/>
                <a:gd name="T7" fmla="*/ 2 h 5"/>
                <a:gd name="T8" fmla="*/ 3 w 8"/>
                <a:gd name="T9" fmla="*/ 0 h 5"/>
                <a:gd name="T10" fmla="*/ 1 w 8"/>
                <a:gd name="T11" fmla="*/ 1 h 5"/>
                <a:gd name="T12" fmla="*/ 0 w 8"/>
                <a:gd name="T13" fmla="*/ 3 h 5"/>
                <a:gd name="T14" fmla="*/ 5 w 8"/>
                <a:gd name="T15" fmla="*/ 4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5" y="4"/>
                  </a:moveTo>
                  <a:lnTo>
                    <a:pt x="7" y="2"/>
                  </a:lnTo>
                  <a:lnTo>
                    <a:pt x="6" y="0"/>
                  </a:lnTo>
                  <a:lnTo>
                    <a:pt x="2" y="2"/>
                  </a:lnTo>
                  <a:lnTo>
                    <a:pt x="3" y="0"/>
                  </a:lnTo>
                  <a:lnTo>
                    <a:pt x="1" y="1"/>
                  </a:lnTo>
                  <a:lnTo>
                    <a:pt x="0" y="3"/>
                  </a:lnTo>
                  <a:lnTo>
                    <a:pt x="5"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09" name="Freeform 833"/>
            <p:cNvSpPr>
              <a:spLocks/>
            </p:cNvSpPr>
            <p:nvPr/>
          </p:nvSpPr>
          <p:spPr bwMode="auto">
            <a:xfrm>
              <a:off x="722" y="2245"/>
              <a:ext cx="7" cy="4"/>
            </a:xfrm>
            <a:custGeom>
              <a:avLst/>
              <a:gdLst>
                <a:gd name="T0" fmla="*/ 6 w 7"/>
                <a:gd name="T1" fmla="*/ 2 h 4"/>
                <a:gd name="T2" fmla="*/ 5 w 7"/>
                <a:gd name="T3" fmla="*/ 1 h 4"/>
                <a:gd name="T4" fmla="*/ 4 w 7"/>
                <a:gd name="T5" fmla="*/ 0 h 4"/>
                <a:gd name="T6" fmla="*/ 5 w 7"/>
                <a:gd name="T7" fmla="*/ 1 h 4"/>
                <a:gd name="T8" fmla="*/ 4 w 7"/>
                <a:gd name="T9" fmla="*/ 1 h 4"/>
                <a:gd name="T10" fmla="*/ 0 w 7"/>
                <a:gd name="T11" fmla="*/ 0 h 4"/>
                <a:gd name="T12" fmla="*/ 0 w 7"/>
                <a:gd name="T13" fmla="*/ 1 h 4"/>
                <a:gd name="T14" fmla="*/ 1 w 7"/>
                <a:gd name="T15" fmla="*/ 2 h 4"/>
                <a:gd name="T16" fmla="*/ 2 w 7"/>
                <a:gd name="T17" fmla="*/ 2 h 4"/>
                <a:gd name="T18" fmla="*/ 3 w 7"/>
                <a:gd name="T19" fmla="*/ 3 h 4"/>
                <a:gd name="T20" fmla="*/ 6 w 7"/>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4"/>
                <a:gd name="T35" fmla="*/ 7 w 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4">
                  <a:moveTo>
                    <a:pt x="6" y="2"/>
                  </a:moveTo>
                  <a:lnTo>
                    <a:pt x="5" y="1"/>
                  </a:lnTo>
                  <a:lnTo>
                    <a:pt x="4" y="0"/>
                  </a:lnTo>
                  <a:lnTo>
                    <a:pt x="5" y="1"/>
                  </a:lnTo>
                  <a:lnTo>
                    <a:pt x="4" y="1"/>
                  </a:lnTo>
                  <a:lnTo>
                    <a:pt x="0" y="0"/>
                  </a:lnTo>
                  <a:lnTo>
                    <a:pt x="0" y="1"/>
                  </a:lnTo>
                  <a:lnTo>
                    <a:pt x="1" y="2"/>
                  </a:lnTo>
                  <a:lnTo>
                    <a:pt x="2" y="2"/>
                  </a:lnTo>
                  <a:lnTo>
                    <a:pt x="3" y="3"/>
                  </a:lnTo>
                  <a:lnTo>
                    <a:pt x="6"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0" name="Freeform 834"/>
            <p:cNvSpPr>
              <a:spLocks/>
            </p:cNvSpPr>
            <p:nvPr/>
          </p:nvSpPr>
          <p:spPr bwMode="auto">
            <a:xfrm>
              <a:off x="723" y="2247"/>
              <a:ext cx="8" cy="4"/>
            </a:xfrm>
            <a:custGeom>
              <a:avLst/>
              <a:gdLst>
                <a:gd name="T0" fmla="*/ 5 w 8"/>
                <a:gd name="T1" fmla="*/ 3 h 4"/>
                <a:gd name="T2" fmla="*/ 5 w 8"/>
                <a:gd name="T3" fmla="*/ 2 h 4"/>
                <a:gd name="T4" fmla="*/ 5 w 8"/>
                <a:gd name="T5" fmla="*/ 3 h 4"/>
                <a:gd name="T6" fmla="*/ 7 w 8"/>
                <a:gd name="T7" fmla="*/ 2 h 4"/>
                <a:gd name="T8" fmla="*/ 5 w 8"/>
                <a:gd name="T9" fmla="*/ 0 h 4"/>
                <a:gd name="T10" fmla="*/ 2 w 8"/>
                <a:gd name="T11" fmla="*/ 2 h 4"/>
                <a:gd name="T12" fmla="*/ 3 w 8"/>
                <a:gd name="T13" fmla="*/ 2 h 4"/>
                <a:gd name="T14" fmla="*/ 3 w 8"/>
                <a:gd name="T15" fmla="*/ 1 h 4"/>
                <a:gd name="T16" fmla="*/ 1 w 8"/>
                <a:gd name="T17" fmla="*/ 2 h 4"/>
                <a:gd name="T18" fmla="*/ 0 w 8"/>
                <a:gd name="T19" fmla="*/ 3 h 4"/>
                <a:gd name="T20" fmla="*/ 5 w 8"/>
                <a:gd name="T21" fmla="*/ 3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4"/>
                <a:gd name="T35" fmla="*/ 8 w 8"/>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4">
                  <a:moveTo>
                    <a:pt x="5" y="3"/>
                  </a:moveTo>
                  <a:lnTo>
                    <a:pt x="5" y="2"/>
                  </a:lnTo>
                  <a:lnTo>
                    <a:pt x="5" y="3"/>
                  </a:lnTo>
                  <a:lnTo>
                    <a:pt x="7" y="2"/>
                  </a:lnTo>
                  <a:lnTo>
                    <a:pt x="5" y="0"/>
                  </a:lnTo>
                  <a:lnTo>
                    <a:pt x="2" y="2"/>
                  </a:lnTo>
                  <a:lnTo>
                    <a:pt x="3" y="2"/>
                  </a:lnTo>
                  <a:lnTo>
                    <a:pt x="3" y="1"/>
                  </a:lnTo>
                  <a:lnTo>
                    <a:pt x="1" y="2"/>
                  </a:lnTo>
                  <a:lnTo>
                    <a:pt x="0" y="3"/>
                  </a:lnTo>
                  <a:lnTo>
                    <a:pt x="5" y="3"/>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1" name="Freeform 835"/>
            <p:cNvSpPr>
              <a:spLocks/>
            </p:cNvSpPr>
            <p:nvPr/>
          </p:nvSpPr>
          <p:spPr bwMode="auto">
            <a:xfrm>
              <a:off x="724" y="2250"/>
              <a:ext cx="7" cy="9"/>
            </a:xfrm>
            <a:custGeom>
              <a:avLst/>
              <a:gdLst>
                <a:gd name="T0" fmla="*/ 6 w 7"/>
                <a:gd name="T1" fmla="*/ 4 h 9"/>
                <a:gd name="T2" fmla="*/ 5 w 7"/>
                <a:gd name="T3" fmla="*/ 4 h 9"/>
                <a:gd name="T4" fmla="*/ 4 w 7"/>
                <a:gd name="T5" fmla="*/ 3 h 9"/>
                <a:gd name="T6" fmla="*/ 3 w 7"/>
                <a:gd name="T7" fmla="*/ 1 h 9"/>
                <a:gd name="T8" fmla="*/ 3 w 7"/>
                <a:gd name="T9" fmla="*/ 0 h 9"/>
                <a:gd name="T10" fmla="*/ 0 w 7"/>
                <a:gd name="T11" fmla="*/ 0 h 9"/>
                <a:gd name="T12" fmla="*/ 0 w 7"/>
                <a:gd name="T13" fmla="*/ 2 h 9"/>
                <a:gd name="T14" fmla="*/ 2 w 7"/>
                <a:gd name="T15" fmla="*/ 4 h 9"/>
                <a:gd name="T16" fmla="*/ 3 w 7"/>
                <a:gd name="T17" fmla="*/ 7 h 9"/>
                <a:gd name="T18" fmla="*/ 6 w 7"/>
                <a:gd name="T19" fmla="*/ 8 h 9"/>
                <a:gd name="T20" fmla="*/ 6 w 7"/>
                <a:gd name="T21" fmla="*/ 4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6" y="4"/>
                  </a:moveTo>
                  <a:lnTo>
                    <a:pt x="5" y="4"/>
                  </a:lnTo>
                  <a:lnTo>
                    <a:pt x="4" y="3"/>
                  </a:lnTo>
                  <a:lnTo>
                    <a:pt x="3" y="1"/>
                  </a:lnTo>
                  <a:lnTo>
                    <a:pt x="3" y="0"/>
                  </a:lnTo>
                  <a:lnTo>
                    <a:pt x="0" y="0"/>
                  </a:lnTo>
                  <a:lnTo>
                    <a:pt x="0" y="2"/>
                  </a:lnTo>
                  <a:lnTo>
                    <a:pt x="2" y="4"/>
                  </a:lnTo>
                  <a:lnTo>
                    <a:pt x="3" y="7"/>
                  </a:lnTo>
                  <a:lnTo>
                    <a:pt x="6" y="8"/>
                  </a:lnTo>
                  <a:lnTo>
                    <a:pt x="6" y="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2" name="Freeform 836"/>
            <p:cNvSpPr>
              <a:spLocks/>
            </p:cNvSpPr>
            <p:nvPr/>
          </p:nvSpPr>
          <p:spPr bwMode="auto">
            <a:xfrm>
              <a:off x="731" y="2252"/>
              <a:ext cx="9" cy="7"/>
            </a:xfrm>
            <a:custGeom>
              <a:avLst/>
              <a:gdLst>
                <a:gd name="T0" fmla="*/ 6 w 9"/>
                <a:gd name="T1" fmla="*/ 0 h 7"/>
                <a:gd name="T2" fmla="*/ 5 w 9"/>
                <a:gd name="T3" fmla="*/ 0 h 7"/>
                <a:gd name="T4" fmla="*/ 3 w 9"/>
                <a:gd name="T5" fmla="*/ 2 h 7"/>
                <a:gd name="T6" fmla="*/ 2 w 9"/>
                <a:gd name="T7" fmla="*/ 2 h 7"/>
                <a:gd name="T8" fmla="*/ 0 w 9"/>
                <a:gd name="T9" fmla="*/ 2 h 7"/>
                <a:gd name="T10" fmla="*/ 0 w 9"/>
                <a:gd name="T11" fmla="*/ 6 h 7"/>
                <a:gd name="T12" fmla="*/ 2 w 9"/>
                <a:gd name="T13" fmla="*/ 6 h 7"/>
                <a:gd name="T14" fmla="*/ 4 w 9"/>
                <a:gd name="T15" fmla="*/ 5 h 7"/>
                <a:gd name="T16" fmla="*/ 6 w 9"/>
                <a:gd name="T17" fmla="*/ 4 h 7"/>
                <a:gd name="T18" fmla="*/ 8 w 9"/>
                <a:gd name="T19" fmla="*/ 3 h 7"/>
                <a:gd name="T20" fmla="*/ 6 w 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6" y="0"/>
                  </a:moveTo>
                  <a:lnTo>
                    <a:pt x="5" y="0"/>
                  </a:lnTo>
                  <a:lnTo>
                    <a:pt x="3" y="2"/>
                  </a:lnTo>
                  <a:lnTo>
                    <a:pt x="2" y="2"/>
                  </a:lnTo>
                  <a:lnTo>
                    <a:pt x="0" y="2"/>
                  </a:lnTo>
                  <a:lnTo>
                    <a:pt x="0" y="6"/>
                  </a:lnTo>
                  <a:lnTo>
                    <a:pt x="2" y="6"/>
                  </a:lnTo>
                  <a:lnTo>
                    <a:pt x="4" y="5"/>
                  </a:lnTo>
                  <a:lnTo>
                    <a:pt x="6" y="4"/>
                  </a:lnTo>
                  <a:lnTo>
                    <a:pt x="8" y="3"/>
                  </a:lnTo>
                  <a:lnTo>
                    <a:pt x="6"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3" name="Freeform 837"/>
            <p:cNvSpPr>
              <a:spLocks/>
            </p:cNvSpPr>
            <p:nvPr/>
          </p:nvSpPr>
          <p:spPr bwMode="auto">
            <a:xfrm>
              <a:off x="745" y="2245"/>
              <a:ext cx="8" cy="5"/>
            </a:xfrm>
            <a:custGeom>
              <a:avLst/>
              <a:gdLst>
                <a:gd name="T0" fmla="*/ 4 w 8"/>
                <a:gd name="T1" fmla="*/ 1 h 5"/>
                <a:gd name="T2" fmla="*/ 3 w 8"/>
                <a:gd name="T3" fmla="*/ 1 h 5"/>
                <a:gd name="T4" fmla="*/ 2 w 8"/>
                <a:gd name="T5" fmla="*/ 0 h 5"/>
                <a:gd name="T6" fmla="*/ 0 w 8"/>
                <a:gd name="T7" fmla="*/ 3 h 5"/>
                <a:gd name="T8" fmla="*/ 3 w 8"/>
                <a:gd name="T9" fmla="*/ 4 h 5"/>
                <a:gd name="T10" fmla="*/ 4 w 8"/>
                <a:gd name="T11" fmla="*/ 4 h 5"/>
                <a:gd name="T12" fmla="*/ 5 w 8"/>
                <a:gd name="T13" fmla="*/ 4 h 5"/>
                <a:gd name="T14" fmla="*/ 7 w 8"/>
                <a:gd name="T15" fmla="*/ 2 h 5"/>
                <a:gd name="T16" fmla="*/ 4 w 8"/>
                <a:gd name="T17" fmla="*/ 1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4" y="1"/>
                  </a:moveTo>
                  <a:lnTo>
                    <a:pt x="3" y="1"/>
                  </a:lnTo>
                  <a:lnTo>
                    <a:pt x="2" y="0"/>
                  </a:lnTo>
                  <a:lnTo>
                    <a:pt x="0" y="3"/>
                  </a:lnTo>
                  <a:lnTo>
                    <a:pt x="3" y="4"/>
                  </a:lnTo>
                  <a:lnTo>
                    <a:pt x="4" y="4"/>
                  </a:lnTo>
                  <a:lnTo>
                    <a:pt x="5" y="4"/>
                  </a:lnTo>
                  <a:lnTo>
                    <a:pt x="7" y="2"/>
                  </a:lnTo>
                  <a:lnTo>
                    <a:pt x="4" y="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4" name="Freeform 838"/>
            <p:cNvSpPr>
              <a:spLocks/>
            </p:cNvSpPr>
            <p:nvPr/>
          </p:nvSpPr>
          <p:spPr bwMode="auto">
            <a:xfrm>
              <a:off x="650" y="2244"/>
              <a:ext cx="10" cy="5"/>
            </a:xfrm>
            <a:custGeom>
              <a:avLst/>
              <a:gdLst>
                <a:gd name="T0" fmla="*/ 7 w 10"/>
                <a:gd name="T1" fmla="*/ 0 h 5"/>
                <a:gd name="T2" fmla="*/ 7 w 10"/>
                <a:gd name="T3" fmla="*/ 1 h 5"/>
                <a:gd name="T4" fmla="*/ 5 w 10"/>
                <a:gd name="T5" fmla="*/ 1 h 5"/>
                <a:gd name="T6" fmla="*/ 3 w 10"/>
                <a:gd name="T7" fmla="*/ 1 h 5"/>
                <a:gd name="T8" fmla="*/ 1 w 10"/>
                <a:gd name="T9" fmla="*/ 0 h 5"/>
                <a:gd name="T10" fmla="*/ 0 w 10"/>
                <a:gd name="T11" fmla="*/ 2 h 5"/>
                <a:gd name="T12" fmla="*/ 2 w 10"/>
                <a:gd name="T13" fmla="*/ 3 h 5"/>
                <a:gd name="T14" fmla="*/ 5 w 10"/>
                <a:gd name="T15" fmla="*/ 4 h 5"/>
                <a:gd name="T16" fmla="*/ 7 w 10"/>
                <a:gd name="T17" fmla="*/ 3 h 5"/>
                <a:gd name="T18" fmla="*/ 9 w 10"/>
                <a:gd name="T19" fmla="*/ 2 h 5"/>
                <a:gd name="T20" fmla="*/ 7 w 10"/>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7" y="0"/>
                  </a:moveTo>
                  <a:lnTo>
                    <a:pt x="7" y="1"/>
                  </a:lnTo>
                  <a:lnTo>
                    <a:pt x="5" y="1"/>
                  </a:lnTo>
                  <a:lnTo>
                    <a:pt x="3" y="1"/>
                  </a:lnTo>
                  <a:lnTo>
                    <a:pt x="1" y="0"/>
                  </a:lnTo>
                  <a:lnTo>
                    <a:pt x="0" y="2"/>
                  </a:lnTo>
                  <a:lnTo>
                    <a:pt x="2" y="3"/>
                  </a:lnTo>
                  <a:lnTo>
                    <a:pt x="5" y="4"/>
                  </a:lnTo>
                  <a:lnTo>
                    <a:pt x="7" y="3"/>
                  </a:lnTo>
                  <a:lnTo>
                    <a:pt x="9" y="2"/>
                  </a:lnTo>
                  <a:lnTo>
                    <a:pt x="7"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5" name="Freeform 839"/>
            <p:cNvSpPr>
              <a:spLocks/>
            </p:cNvSpPr>
            <p:nvPr/>
          </p:nvSpPr>
          <p:spPr bwMode="auto">
            <a:xfrm>
              <a:off x="658" y="2242"/>
              <a:ext cx="7" cy="5"/>
            </a:xfrm>
            <a:custGeom>
              <a:avLst/>
              <a:gdLst>
                <a:gd name="T0" fmla="*/ 6 w 7"/>
                <a:gd name="T1" fmla="*/ 2 h 5"/>
                <a:gd name="T2" fmla="*/ 4 w 7"/>
                <a:gd name="T3" fmla="*/ 1 h 5"/>
                <a:gd name="T4" fmla="*/ 3 w 7"/>
                <a:gd name="T5" fmla="*/ 0 h 5"/>
                <a:gd name="T6" fmla="*/ 1 w 7"/>
                <a:gd name="T7" fmla="*/ 1 h 5"/>
                <a:gd name="T8" fmla="*/ 0 w 7"/>
                <a:gd name="T9" fmla="*/ 2 h 5"/>
                <a:gd name="T10" fmla="*/ 2 w 7"/>
                <a:gd name="T11" fmla="*/ 4 h 5"/>
                <a:gd name="T12" fmla="*/ 3 w 7"/>
                <a:gd name="T13" fmla="*/ 3 h 5"/>
                <a:gd name="T14" fmla="*/ 3 w 7"/>
                <a:gd name="T15" fmla="*/ 4 h 5"/>
                <a:gd name="T16" fmla="*/ 6 w 7"/>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6" y="2"/>
                  </a:moveTo>
                  <a:lnTo>
                    <a:pt x="4" y="1"/>
                  </a:lnTo>
                  <a:lnTo>
                    <a:pt x="3" y="0"/>
                  </a:lnTo>
                  <a:lnTo>
                    <a:pt x="1" y="1"/>
                  </a:lnTo>
                  <a:lnTo>
                    <a:pt x="0" y="2"/>
                  </a:lnTo>
                  <a:lnTo>
                    <a:pt x="2" y="4"/>
                  </a:lnTo>
                  <a:lnTo>
                    <a:pt x="3" y="3"/>
                  </a:lnTo>
                  <a:lnTo>
                    <a:pt x="3" y="4"/>
                  </a:lnTo>
                  <a:lnTo>
                    <a:pt x="6"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6" name="Freeform 840"/>
            <p:cNvSpPr>
              <a:spLocks/>
            </p:cNvSpPr>
            <p:nvPr/>
          </p:nvSpPr>
          <p:spPr bwMode="auto">
            <a:xfrm>
              <a:off x="661" y="2245"/>
              <a:ext cx="7" cy="5"/>
            </a:xfrm>
            <a:custGeom>
              <a:avLst/>
              <a:gdLst>
                <a:gd name="T0" fmla="*/ 3 w 7"/>
                <a:gd name="T1" fmla="*/ 2 h 5"/>
                <a:gd name="T2" fmla="*/ 4 w 7"/>
                <a:gd name="T3" fmla="*/ 1 h 5"/>
                <a:gd name="T4" fmla="*/ 3 w 7"/>
                <a:gd name="T5" fmla="*/ 1 h 5"/>
                <a:gd name="T6" fmla="*/ 3 w 7"/>
                <a:gd name="T7" fmla="*/ 0 h 5"/>
                <a:gd name="T8" fmla="*/ 0 w 7"/>
                <a:gd name="T9" fmla="*/ 2 h 5"/>
                <a:gd name="T10" fmla="*/ 2 w 7"/>
                <a:gd name="T11" fmla="*/ 3 h 5"/>
                <a:gd name="T12" fmla="*/ 3 w 7"/>
                <a:gd name="T13" fmla="*/ 4 h 5"/>
                <a:gd name="T14" fmla="*/ 4 w 7"/>
                <a:gd name="T15" fmla="*/ 4 h 5"/>
                <a:gd name="T16" fmla="*/ 5 w 7"/>
                <a:gd name="T17" fmla="*/ 4 h 5"/>
                <a:gd name="T18" fmla="*/ 6 w 7"/>
                <a:gd name="T19" fmla="*/ 3 h 5"/>
                <a:gd name="T20" fmla="*/ 3 w 7"/>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5"/>
                <a:gd name="T35" fmla="*/ 7 w 7"/>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5">
                  <a:moveTo>
                    <a:pt x="3" y="2"/>
                  </a:moveTo>
                  <a:lnTo>
                    <a:pt x="4" y="1"/>
                  </a:lnTo>
                  <a:lnTo>
                    <a:pt x="3" y="1"/>
                  </a:lnTo>
                  <a:lnTo>
                    <a:pt x="3" y="0"/>
                  </a:lnTo>
                  <a:lnTo>
                    <a:pt x="0" y="2"/>
                  </a:lnTo>
                  <a:lnTo>
                    <a:pt x="2" y="3"/>
                  </a:lnTo>
                  <a:lnTo>
                    <a:pt x="3" y="4"/>
                  </a:lnTo>
                  <a:lnTo>
                    <a:pt x="4" y="4"/>
                  </a:lnTo>
                  <a:lnTo>
                    <a:pt x="5" y="4"/>
                  </a:lnTo>
                  <a:lnTo>
                    <a:pt x="6" y="3"/>
                  </a:lnTo>
                  <a:lnTo>
                    <a:pt x="3"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7" name="Freeform 841"/>
            <p:cNvSpPr>
              <a:spLocks/>
            </p:cNvSpPr>
            <p:nvPr/>
          </p:nvSpPr>
          <p:spPr bwMode="auto">
            <a:xfrm>
              <a:off x="665" y="2245"/>
              <a:ext cx="5" cy="4"/>
            </a:xfrm>
            <a:custGeom>
              <a:avLst/>
              <a:gdLst>
                <a:gd name="T0" fmla="*/ 4 w 5"/>
                <a:gd name="T1" fmla="*/ 2 h 4"/>
                <a:gd name="T2" fmla="*/ 4 w 5"/>
                <a:gd name="T3" fmla="*/ 1 h 4"/>
                <a:gd name="T4" fmla="*/ 1 w 5"/>
                <a:gd name="T5" fmla="*/ 0 h 4"/>
                <a:gd name="T6" fmla="*/ 0 w 5"/>
                <a:gd name="T7" fmla="*/ 1 h 4"/>
                <a:gd name="T8" fmla="*/ 2 w 5"/>
                <a:gd name="T9" fmla="*/ 3 h 4"/>
                <a:gd name="T10" fmla="*/ 4 w 5"/>
                <a:gd name="T11" fmla="*/ 2 h 4"/>
                <a:gd name="T12" fmla="*/ 4 w 5"/>
                <a:gd name="T13" fmla="*/ 1 h 4"/>
                <a:gd name="T14" fmla="*/ 1 w 5"/>
                <a:gd name="T15" fmla="*/ 0 h 4"/>
                <a:gd name="T16" fmla="*/ 0 w 5"/>
                <a:gd name="T17" fmla="*/ 2 h 4"/>
                <a:gd name="T18" fmla="*/ 4 w 5"/>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4" y="2"/>
                  </a:moveTo>
                  <a:lnTo>
                    <a:pt x="4" y="1"/>
                  </a:lnTo>
                  <a:lnTo>
                    <a:pt x="1" y="0"/>
                  </a:lnTo>
                  <a:lnTo>
                    <a:pt x="0" y="1"/>
                  </a:lnTo>
                  <a:lnTo>
                    <a:pt x="2" y="3"/>
                  </a:lnTo>
                  <a:lnTo>
                    <a:pt x="4" y="2"/>
                  </a:lnTo>
                  <a:lnTo>
                    <a:pt x="4" y="1"/>
                  </a:lnTo>
                  <a:lnTo>
                    <a:pt x="1" y="0"/>
                  </a:lnTo>
                  <a:lnTo>
                    <a:pt x="0" y="2"/>
                  </a:lnTo>
                  <a:lnTo>
                    <a:pt x="4"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8" name="Freeform 842"/>
            <p:cNvSpPr>
              <a:spLocks/>
            </p:cNvSpPr>
            <p:nvPr/>
          </p:nvSpPr>
          <p:spPr bwMode="auto">
            <a:xfrm>
              <a:off x="666" y="2247"/>
              <a:ext cx="9" cy="10"/>
            </a:xfrm>
            <a:custGeom>
              <a:avLst/>
              <a:gdLst>
                <a:gd name="T0" fmla="*/ 7 w 9"/>
                <a:gd name="T1" fmla="*/ 6 h 10"/>
                <a:gd name="T2" fmla="*/ 5 w 9"/>
                <a:gd name="T3" fmla="*/ 6 h 10"/>
                <a:gd name="T4" fmla="*/ 4 w 9"/>
                <a:gd name="T5" fmla="*/ 5 h 10"/>
                <a:gd name="T6" fmla="*/ 4 w 9"/>
                <a:gd name="T7" fmla="*/ 2 h 10"/>
                <a:gd name="T8" fmla="*/ 4 w 9"/>
                <a:gd name="T9" fmla="*/ 0 h 10"/>
                <a:gd name="T10" fmla="*/ 0 w 9"/>
                <a:gd name="T11" fmla="*/ 0 h 10"/>
                <a:gd name="T12" fmla="*/ 0 w 9"/>
                <a:gd name="T13" fmla="*/ 3 h 10"/>
                <a:gd name="T14" fmla="*/ 1 w 9"/>
                <a:gd name="T15" fmla="*/ 7 h 10"/>
                <a:gd name="T16" fmla="*/ 4 w 9"/>
                <a:gd name="T17" fmla="*/ 9 h 10"/>
                <a:gd name="T18" fmla="*/ 8 w 9"/>
                <a:gd name="T19" fmla="*/ 9 h 10"/>
                <a:gd name="T20" fmla="*/ 7 w 9"/>
                <a:gd name="T21" fmla="*/ 6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7" y="6"/>
                  </a:moveTo>
                  <a:lnTo>
                    <a:pt x="5" y="6"/>
                  </a:lnTo>
                  <a:lnTo>
                    <a:pt x="4" y="5"/>
                  </a:lnTo>
                  <a:lnTo>
                    <a:pt x="4" y="2"/>
                  </a:lnTo>
                  <a:lnTo>
                    <a:pt x="4" y="0"/>
                  </a:lnTo>
                  <a:lnTo>
                    <a:pt x="0" y="0"/>
                  </a:lnTo>
                  <a:lnTo>
                    <a:pt x="0" y="3"/>
                  </a:lnTo>
                  <a:lnTo>
                    <a:pt x="1" y="7"/>
                  </a:lnTo>
                  <a:lnTo>
                    <a:pt x="4" y="9"/>
                  </a:lnTo>
                  <a:lnTo>
                    <a:pt x="8" y="9"/>
                  </a:lnTo>
                  <a:lnTo>
                    <a:pt x="7" y="6"/>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19" name="Freeform 843"/>
            <p:cNvSpPr>
              <a:spLocks/>
            </p:cNvSpPr>
            <p:nvPr/>
          </p:nvSpPr>
          <p:spPr bwMode="auto">
            <a:xfrm>
              <a:off x="653" y="2260"/>
              <a:ext cx="10" cy="5"/>
            </a:xfrm>
            <a:custGeom>
              <a:avLst/>
              <a:gdLst>
                <a:gd name="T0" fmla="*/ 5 w 10"/>
                <a:gd name="T1" fmla="*/ 1 h 5"/>
                <a:gd name="T2" fmla="*/ 5 w 10"/>
                <a:gd name="T3" fmla="*/ 2 h 5"/>
                <a:gd name="T4" fmla="*/ 6 w 10"/>
                <a:gd name="T5" fmla="*/ 1 h 5"/>
                <a:gd name="T6" fmla="*/ 5 w 10"/>
                <a:gd name="T7" fmla="*/ 1 h 5"/>
                <a:gd name="T8" fmla="*/ 5 w 10"/>
                <a:gd name="T9" fmla="*/ 0 h 5"/>
                <a:gd name="T10" fmla="*/ 4 w 10"/>
                <a:gd name="T11" fmla="*/ 0 h 5"/>
                <a:gd name="T12" fmla="*/ 0 w 10"/>
                <a:gd name="T13" fmla="*/ 2 h 5"/>
                <a:gd name="T14" fmla="*/ 3 w 10"/>
                <a:gd name="T15" fmla="*/ 4 h 5"/>
                <a:gd name="T16" fmla="*/ 5 w 10"/>
                <a:gd name="T17" fmla="*/ 4 h 5"/>
                <a:gd name="T18" fmla="*/ 6 w 10"/>
                <a:gd name="T19" fmla="*/ 4 h 5"/>
                <a:gd name="T20" fmla="*/ 9 w 10"/>
                <a:gd name="T21" fmla="*/ 2 h 5"/>
                <a:gd name="T22" fmla="*/ 8 w 10"/>
                <a:gd name="T23" fmla="*/ 3 h 5"/>
                <a:gd name="T24" fmla="*/ 5 w 10"/>
                <a:gd name="T25" fmla="*/ 1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5" y="1"/>
                  </a:moveTo>
                  <a:lnTo>
                    <a:pt x="5" y="2"/>
                  </a:lnTo>
                  <a:lnTo>
                    <a:pt x="6" y="1"/>
                  </a:lnTo>
                  <a:lnTo>
                    <a:pt x="5" y="1"/>
                  </a:lnTo>
                  <a:lnTo>
                    <a:pt x="5" y="0"/>
                  </a:lnTo>
                  <a:lnTo>
                    <a:pt x="4" y="0"/>
                  </a:lnTo>
                  <a:lnTo>
                    <a:pt x="0" y="2"/>
                  </a:lnTo>
                  <a:lnTo>
                    <a:pt x="3" y="4"/>
                  </a:lnTo>
                  <a:lnTo>
                    <a:pt x="5" y="4"/>
                  </a:lnTo>
                  <a:lnTo>
                    <a:pt x="6" y="4"/>
                  </a:lnTo>
                  <a:lnTo>
                    <a:pt x="9" y="2"/>
                  </a:lnTo>
                  <a:lnTo>
                    <a:pt x="8" y="3"/>
                  </a:lnTo>
                  <a:lnTo>
                    <a:pt x="5" y="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0" name="Freeform 844"/>
            <p:cNvSpPr>
              <a:spLocks/>
            </p:cNvSpPr>
            <p:nvPr/>
          </p:nvSpPr>
          <p:spPr bwMode="auto">
            <a:xfrm>
              <a:off x="659" y="2260"/>
              <a:ext cx="4" cy="5"/>
            </a:xfrm>
            <a:custGeom>
              <a:avLst/>
              <a:gdLst>
                <a:gd name="T0" fmla="*/ 3 w 4"/>
                <a:gd name="T1" fmla="*/ 0 h 5"/>
                <a:gd name="T2" fmla="*/ 3 w 4"/>
                <a:gd name="T3" fmla="*/ 1 h 5"/>
                <a:gd name="T4" fmla="*/ 3 w 4"/>
                <a:gd name="T5" fmla="*/ 0 h 5"/>
                <a:gd name="T6" fmla="*/ 0 w 4"/>
                <a:gd name="T7" fmla="*/ 0 h 5"/>
                <a:gd name="T8" fmla="*/ 1 w 4"/>
                <a:gd name="T9" fmla="*/ 2 h 5"/>
                <a:gd name="T10" fmla="*/ 1 w 4"/>
                <a:gd name="T11" fmla="*/ 1 h 5"/>
                <a:gd name="T12" fmla="*/ 2 w 4"/>
                <a:gd name="T13" fmla="*/ 4 h 5"/>
                <a:gd name="T14" fmla="*/ 3 w 4"/>
                <a:gd name="T15" fmla="*/ 2 h 5"/>
                <a:gd name="T16" fmla="*/ 3 w 4"/>
                <a:gd name="T17" fmla="*/ 0 h 5"/>
                <a:gd name="T18" fmla="*/ 0 w 4"/>
                <a:gd name="T19" fmla="*/ 0 h 5"/>
                <a:gd name="T20" fmla="*/ 1 w 4"/>
                <a:gd name="T21" fmla="*/ 1 h 5"/>
                <a:gd name="T22" fmla="*/ 1 w 4"/>
                <a:gd name="T23" fmla="*/ 2 h 5"/>
                <a:gd name="T24" fmla="*/ 3 w 4"/>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5"/>
                <a:gd name="T41" fmla="*/ 4 w 4"/>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5">
                  <a:moveTo>
                    <a:pt x="3" y="0"/>
                  </a:moveTo>
                  <a:lnTo>
                    <a:pt x="3" y="1"/>
                  </a:lnTo>
                  <a:lnTo>
                    <a:pt x="3" y="0"/>
                  </a:lnTo>
                  <a:lnTo>
                    <a:pt x="0" y="0"/>
                  </a:lnTo>
                  <a:lnTo>
                    <a:pt x="1" y="2"/>
                  </a:lnTo>
                  <a:lnTo>
                    <a:pt x="1" y="1"/>
                  </a:lnTo>
                  <a:lnTo>
                    <a:pt x="2" y="4"/>
                  </a:lnTo>
                  <a:lnTo>
                    <a:pt x="3" y="2"/>
                  </a:lnTo>
                  <a:lnTo>
                    <a:pt x="3" y="0"/>
                  </a:lnTo>
                  <a:lnTo>
                    <a:pt x="0" y="0"/>
                  </a:lnTo>
                  <a:lnTo>
                    <a:pt x="1" y="1"/>
                  </a:lnTo>
                  <a:lnTo>
                    <a:pt x="1" y="2"/>
                  </a:lnTo>
                  <a:lnTo>
                    <a:pt x="3"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1" name="Freeform 845"/>
            <p:cNvSpPr>
              <a:spLocks/>
            </p:cNvSpPr>
            <p:nvPr/>
          </p:nvSpPr>
          <p:spPr bwMode="auto">
            <a:xfrm>
              <a:off x="659" y="2261"/>
              <a:ext cx="7" cy="6"/>
            </a:xfrm>
            <a:custGeom>
              <a:avLst/>
              <a:gdLst>
                <a:gd name="T0" fmla="*/ 4 w 7"/>
                <a:gd name="T1" fmla="*/ 2 h 6"/>
                <a:gd name="T2" fmla="*/ 3 w 7"/>
                <a:gd name="T3" fmla="*/ 2 h 6"/>
                <a:gd name="T4" fmla="*/ 4 w 7"/>
                <a:gd name="T5" fmla="*/ 2 h 6"/>
                <a:gd name="T6" fmla="*/ 3 w 7"/>
                <a:gd name="T7" fmla="*/ 0 h 6"/>
                <a:gd name="T8" fmla="*/ 0 w 7"/>
                <a:gd name="T9" fmla="*/ 1 h 6"/>
                <a:gd name="T10" fmla="*/ 1 w 7"/>
                <a:gd name="T11" fmla="*/ 3 h 6"/>
                <a:gd name="T12" fmla="*/ 2 w 7"/>
                <a:gd name="T13" fmla="*/ 4 h 6"/>
                <a:gd name="T14" fmla="*/ 3 w 7"/>
                <a:gd name="T15" fmla="*/ 5 h 6"/>
                <a:gd name="T16" fmla="*/ 6 w 7"/>
                <a:gd name="T17" fmla="*/ 4 h 6"/>
                <a:gd name="T18" fmla="*/ 4 w 7"/>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4" y="2"/>
                  </a:moveTo>
                  <a:lnTo>
                    <a:pt x="3" y="2"/>
                  </a:lnTo>
                  <a:lnTo>
                    <a:pt x="4" y="2"/>
                  </a:lnTo>
                  <a:lnTo>
                    <a:pt x="3" y="0"/>
                  </a:lnTo>
                  <a:lnTo>
                    <a:pt x="0" y="1"/>
                  </a:lnTo>
                  <a:lnTo>
                    <a:pt x="1" y="3"/>
                  </a:lnTo>
                  <a:lnTo>
                    <a:pt x="2" y="4"/>
                  </a:lnTo>
                  <a:lnTo>
                    <a:pt x="3" y="5"/>
                  </a:lnTo>
                  <a:lnTo>
                    <a:pt x="6" y="4"/>
                  </a:lnTo>
                  <a:lnTo>
                    <a:pt x="4"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2" name="Freeform 846"/>
            <p:cNvSpPr>
              <a:spLocks/>
            </p:cNvSpPr>
            <p:nvPr/>
          </p:nvSpPr>
          <p:spPr bwMode="auto">
            <a:xfrm>
              <a:off x="687" y="2197"/>
              <a:ext cx="10" cy="2"/>
            </a:xfrm>
            <a:custGeom>
              <a:avLst/>
              <a:gdLst>
                <a:gd name="T0" fmla="*/ 9 w 10"/>
                <a:gd name="T1" fmla="*/ 0 h 2"/>
                <a:gd name="T2" fmla="*/ 6 w 10"/>
                <a:gd name="T3" fmla="*/ 0 h 2"/>
                <a:gd name="T4" fmla="*/ 5 w 10"/>
                <a:gd name="T5" fmla="*/ 0 h 2"/>
                <a:gd name="T6" fmla="*/ 3 w 10"/>
                <a:gd name="T7" fmla="*/ 0 h 2"/>
                <a:gd name="T8" fmla="*/ 0 w 10"/>
                <a:gd name="T9" fmla="*/ 0 h 2"/>
                <a:gd name="T10" fmla="*/ 2 w 10"/>
                <a:gd name="T11" fmla="*/ 0 h 2"/>
                <a:gd name="T12" fmla="*/ 5 w 10"/>
                <a:gd name="T13" fmla="*/ 1 h 2"/>
                <a:gd name="T14" fmla="*/ 7 w 10"/>
                <a:gd name="T15" fmla="*/ 1 h 2"/>
                <a:gd name="T16" fmla="*/ 9 w 10"/>
                <a:gd name="T17" fmla="*/ 1 h 2"/>
                <a:gd name="T18" fmla="*/ 9 w 10"/>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
                <a:gd name="T32" fmla="*/ 10 w 10"/>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
                  <a:moveTo>
                    <a:pt x="9" y="0"/>
                  </a:moveTo>
                  <a:lnTo>
                    <a:pt x="6" y="0"/>
                  </a:lnTo>
                  <a:lnTo>
                    <a:pt x="5" y="0"/>
                  </a:lnTo>
                  <a:lnTo>
                    <a:pt x="3" y="0"/>
                  </a:lnTo>
                  <a:lnTo>
                    <a:pt x="0" y="0"/>
                  </a:lnTo>
                  <a:lnTo>
                    <a:pt x="2" y="0"/>
                  </a:lnTo>
                  <a:lnTo>
                    <a:pt x="5" y="1"/>
                  </a:lnTo>
                  <a:lnTo>
                    <a:pt x="7" y="1"/>
                  </a:lnTo>
                  <a:lnTo>
                    <a:pt x="9" y="1"/>
                  </a:lnTo>
                  <a:lnTo>
                    <a:pt x="9"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3" name="Freeform 847"/>
            <p:cNvSpPr>
              <a:spLocks/>
            </p:cNvSpPr>
            <p:nvPr/>
          </p:nvSpPr>
          <p:spPr bwMode="auto">
            <a:xfrm>
              <a:off x="686" y="2203"/>
              <a:ext cx="9" cy="3"/>
            </a:xfrm>
            <a:custGeom>
              <a:avLst/>
              <a:gdLst>
                <a:gd name="T0" fmla="*/ 8 w 9"/>
                <a:gd name="T1" fmla="*/ 2 h 3"/>
                <a:gd name="T2" fmla="*/ 6 w 9"/>
                <a:gd name="T3" fmla="*/ 2 h 3"/>
                <a:gd name="T4" fmla="*/ 4 w 9"/>
                <a:gd name="T5" fmla="*/ 1 h 3"/>
                <a:gd name="T6" fmla="*/ 2 w 9"/>
                <a:gd name="T7" fmla="*/ 1 h 3"/>
                <a:gd name="T8" fmla="*/ 0 w 9"/>
                <a:gd name="T9" fmla="*/ 1 h 3"/>
                <a:gd name="T10" fmla="*/ 3 w 9"/>
                <a:gd name="T11" fmla="*/ 1 h 3"/>
                <a:gd name="T12" fmla="*/ 4 w 9"/>
                <a:gd name="T13" fmla="*/ 1 h 3"/>
                <a:gd name="T14" fmla="*/ 5 w 9"/>
                <a:gd name="T15" fmla="*/ 1 h 3"/>
                <a:gd name="T16" fmla="*/ 6 w 9"/>
                <a:gd name="T17" fmla="*/ 0 h 3"/>
                <a:gd name="T18" fmla="*/ 7 w 9"/>
                <a:gd name="T19" fmla="*/ 0 h 3"/>
                <a:gd name="T20" fmla="*/ 8 w 9"/>
                <a:gd name="T21" fmla="*/ 1 h 3"/>
                <a:gd name="T22" fmla="*/ 8 w 9"/>
                <a:gd name="T23" fmla="*/ 2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
                <a:gd name="T38" fmla="*/ 9 w 9"/>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
                  <a:moveTo>
                    <a:pt x="8" y="2"/>
                  </a:moveTo>
                  <a:lnTo>
                    <a:pt x="6" y="2"/>
                  </a:lnTo>
                  <a:lnTo>
                    <a:pt x="4" y="1"/>
                  </a:lnTo>
                  <a:lnTo>
                    <a:pt x="2" y="1"/>
                  </a:lnTo>
                  <a:lnTo>
                    <a:pt x="0" y="1"/>
                  </a:lnTo>
                  <a:lnTo>
                    <a:pt x="3" y="1"/>
                  </a:lnTo>
                  <a:lnTo>
                    <a:pt x="4" y="1"/>
                  </a:lnTo>
                  <a:lnTo>
                    <a:pt x="5" y="1"/>
                  </a:lnTo>
                  <a:lnTo>
                    <a:pt x="6" y="0"/>
                  </a:lnTo>
                  <a:lnTo>
                    <a:pt x="7" y="0"/>
                  </a:lnTo>
                  <a:lnTo>
                    <a:pt x="8" y="1"/>
                  </a:lnTo>
                  <a:lnTo>
                    <a:pt x="8"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4" name="Freeform 848"/>
            <p:cNvSpPr>
              <a:spLocks/>
            </p:cNvSpPr>
            <p:nvPr/>
          </p:nvSpPr>
          <p:spPr bwMode="auto">
            <a:xfrm>
              <a:off x="760" y="2202"/>
              <a:ext cx="12" cy="4"/>
            </a:xfrm>
            <a:custGeom>
              <a:avLst/>
              <a:gdLst>
                <a:gd name="T0" fmla="*/ 0 w 12"/>
                <a:gd name="T1" fmla="*/ 2 h 4"/>
                <a:gd name="T2" fmla="*/ 1 w 12"/>
                <a:gd name="T3" fmla="*/ 3 h 4"/>
                <a:gd name="T4" fmla="*/ 5 w 12"/>
                <a:gd name="T5" fmla="*/ 3 h 4"/>
                <a:gd name="T6" fmla="*/ 8 w 12"/>
                <a:gd name="T7" fmla="*/ 3 h 4"/>
                <a:gd name="T8" fmla="*/ 11 w 12"/>
                <a:gd name="T9" fmla="*/ 1 h 4"/>
                <a:gd name="T10" fmla="*/ 8 w 12"/>
                <a:gd name="T11" fmla="*/ 2 h 4"/>
                <a:gd name="T12" fmla="*/ 6 w 12"/>
                <a:gd name="T13" fmla="*/ 2 h 4"/>
                <a:gd name="T14" fmla="*/ 4 w 12"/>
                <a:gd name="T15" fmla="*/ 1 h 4"/>
                <a:gd name="T16" fmla="*/ 1 w 12"/>
                <a:gd name="T17" fmla="*/ 0 h 4"/>
                <a:gd name="T18" fmla="*/ 0 w 12"/>
                <a:gd name="T19" fmla="*/ 1 h 4"/>
                <a:gd name="T20" fmla="*/ 0 w 12"/>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4"/>
                <a:gd name="T35" fmla="*/ 12 w 1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4">
                  <a:moveTo>
                    <a:pt x="0" y="2"/>
                  </a:moveTo>
                  <a:lnTo>
                    <a:pt x="1" y="3"/>
                  </a:lnTo>
                  <a:lnTo>
                    <a:pt x="5" y="3"/>
                  </a:lnTo>
                  <a:lnTo>
                    <a:pt x="8" y="3"/>
                  </a:lnTo>
                  <a:lnTo>
                    <a:pt x="11" y="1"/>
                  </a:lnTo>
                  <a:lnTo>
                    <a:pt x="8" y="2"/>
                  </a:lnTo>
                  <a:lnTo>
                    <a:pt x="6" y="2"/>
                  </a:lnTo>
                  <a:lnTo>
                    <a:pt x="4" y="1"/>
                  </a:lnTo>
                  <a:lnTo>
                    <a:pt x="1" y="0"/>
                  </a:lnTo>
                  <a:lnTo>
                    <a:pt x="0" y="1"/>
                  </a:lnTo>
                  <a:lnTo>
                    <a:pt x="0"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5" name="Freeform 849"/>
            <p:cNvSpPr>
              <a:spLocks/>
            </p:cNvSpPr>
            <p:nvPr/>
          </p:nvSpPr>
          <p:spPr bwMode="auto">
            <a:xfrm>
              <a:off x="692" y="2166"/>
              <a:ext cx="21" cy="33"/>
            </a:xfrm>
            <a:custGeom>
              <a:avLst/>
              <a:gdLst>
                <a:gd name="T0" fmla="*/ 20 w 21"/>
                <a:gd name="T1" fmla="*/ 0 h 33"/>
                <a:gd name="T2" fmla="*/ 20 w 21"/>
                <a:gd name="T3" fmla="*/ 4 h 33"/>
                <a:gd name="T4" fmla="*/ 19 w 21"/>
                <a:gd name="T5" fmla="*/ 9 h 33"/>
                <a:gd name="T6" fmla="*/ 16 w 21"/>
                <a:gd name="T7" fmla="*/ 12 h 33"/>
                <a:gd name="T8" fmla="*/ 14 w 21"/>
                <a:gd name="T9" fmla="*/ 17 h 33"/>
                <a:gd name="T10" fmla="*/ 10 w 21"/>
                <a:gd name="T11" fmla="*/ 22 h 33"/>
                <a:gd name="T12" fmla="*/ 6 w 21"/>
                <a:gd name="T13" fmla="*/ 26 h 33"/>
                <a:gd name="T14" fmla="*/ 4 w 21"/>
                <a:gd name="T15" fmla="*/ 30 h 33"/>
                <a:gd name="T16" fmla="*/ 0 w 21"/>
                <a:gd name="T17" fmla="*/ 32 h 33"/>
                <a:gd name="T18" fmla="*/ 3 w 21"/>
                <a:gd name="T19" fmla="*/ 29 h 33"/>
                <a:gd name="T20" fmla="*/ 5 w 21"/>
                <a:gd name="T21" fmla="*/ 26 h 33"/>
                <a:gd name="T22" fmla="*/ 9 w 21"/>
                <a:gd name="T23" fmla="*/ 21 h 33"/>
                <a:gd name="T24" fmla="*/ 12 w 21"/>
                <a:gd name="T25" fmla="*/ 16 h 33"/>
                <a:gd name="T26" fmla="*/ 14 w 21"/>
                <a:gd name="T27" fmla="*/ 12 h 33"/>
                <a:gd name="T28" fmla="*/ 16 w 21"/>
                <a:gd name="T29" fmla="*/ 7 h 33"/>
                <a:gd name="T30" fmla="*/ 17 w 21"/>
                <a:gd name="T31" fmla="*/ 4 h 33"/>
                <a:gd name="T32" fmla="*/ 17 w 21"/>
                <a:gd name="T33" fmla="*/ 0 h 33"/>
                <a:gd name="T34" fmla="*/ 18 w 21"/>
                <a:gd name="T35" fmla="*/ 0 h 33"/>
                <a:gd name="T36" fmla="*/ 19 w 21"/>
                <a:gd name="T37" fmla="*/ 0 h 33"/>
                <a:gd name="T38" fmla="*/ 20 w 21"/>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33"/>
                <a:gd name="T62" fmla="*/ 21 w 21"/>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33">
                  <a:moveTo>
                    <a:pt x="20" y="0"/>
                  </a:moveTo>
                  <a:lnTo>
                    <a:pt x="20" y="4"/>
                  </a:lnTo>
                  <a:lnTo>
                    <a:pt x="19" y="9"/>
                  </a:lnTo>
                  <a:lnTo>
                    <a:pt x="16" y="12"/>
                  </a:lnTo>
                  <a:lnTo>
                    <a:pt x="14" y="17"/>
                  </a:lnTo>
                  <a:lnTo>
                    <a:pt x="10" y="22"/>
                  </a:lnTo>
                  <a:lnTo>
                    <a:pt x="6" y="26"/>
                  </a:lnTo>
                  <a:lnTo>
                    <a:pt x="4" y="30"/>
                  </a:lnTo>
                  <a:lnTo>
                    <a:pt x="0" y="32"/>
                  </a:lnTo>
                  <a:lnTo>
                    <a:pt x="3" y="29"/>
                  </a:lnTo>
                  <a:lnTo>
                    <a:pt x="5" y="26"/>
                  </a:lnTo>
                  <a:lnTo>
                    <a:pt x="9" y="21"/>
                  </a:lnTo>
                  <a:lnTo>
                    <a:pt x="12" y="16"/>
                  </a:lnTo>
                  <a:lnTo>
                    <a:pt x="14" y="12"/>
                  </a:lnTo>
                  <a:lnTo>
                    <a:pt x="16" y="7"/>
                  </a:lnTo>
                  <a:lnTo>
                    <a:pt x="17" y="4"/>
                  </a:lnTo>
                  <a:lnTo>
                    <a:pt x="17" y="0"/>
                  </a:lnTo>
                  <a:lnTo>
                    <a:pt x="18" y="0"/>
                  </a:lnTo>
                  <a:lnTo>
                    <a:pt x="19" y="0"/>
                  </a:lnTo>
                  <a:lnTo>
                    <a:pt x="2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6" name="Freeform 850"/>
            <p:cNvSpPr>
              <a:spLocks/>
            </p:cNvSpPr>
            <p:nvPr/>
          </p:nvSpPr>
          <p:spPr bwMode="auto">
            <a:xfrm>
              <a:off x="690" y="2161"/>
              <a:ext cx="14" cy="37"/>
            </a:xfrm>
            <a:custGeom>
              <a:avLst/>
              <a:gdLst>
                <a:gd name="T0" fmla="*/ 13 w 14"/>
                <a:gd name="T1" fmla="*/ 0 h 37"/>
                <a:gd name="T2" fmla="*/ 12 w 14"/>
                <a:gd name="T3" fmla="*/ 4 h 37"/>
                <a:gd name="T4" fmla="*/ 11 w 14"/>
                <a:gd name="T5" fmla="*/ 8 h 37"/>
                <a:gd name="T6" fmla="*/ 10 w 14"/>
                <a:gd name="T7" fmla="*/ 14 h 37"/>
                <a:gd name="T8" fmla="*/ 8 w 14"/>
                <a:gd name="T9" fmla="*/ 19 h 37"/>
                <a:gd name="T10" fmla="*/ 7 w 14"/>
                <a:gd name="T11" fmla="*/ 24 h 37"/>
                <a:gd name="T12" fmla="*/ 5 w 14"/>
                <a:gd name="T13" fmla="*/ 29 h 37"/>
                <a:gd name="T14" fmla="*/ 3 w 14"/>
                <a:gd name="T15" fmla="*/ 33 h 37"/>
                <a:gd name="T16" fmla="*/ 0 w 14"/>
                <a:gd name="T17" fmla="*/ 36 h 37"/>
                <a:gd name="T18" fmla="*/ 5 w 14"/>
                <a:gd name="T19" fmla="*/ 27 h 37"/>
                <a:gd name="T20" fmla="*/ 7 w 14"/>
                <a:gd name="T21" fmla="*/ 16 h 37"/>
                <a:gd name="T22" fmla="*/ 10 w 14"/>
                <a:gd name="T23" fmla="*/ 6 h 37"/>
                <a:gd name="T24" fmla="*/ 11 w 14"/>
                <a:gd name="T25" fmla="*/ 0 h 37"/>
                <a:gd name="T26" fmla="*/ 13 w 14"/>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7"/>
                <a:gd name="T44" fmla="*/ 14 w 14"/>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7">
                  <a:moveTo>
                    <a:pt x="13" y="0"/>
                  </a:moveTo>
                  <a:lnTo>
                    <a:pt x="12" y="4"/>
                  </a:lnTo>
                  <a:lnTo>
                    <a:pt x="11" y="8"/>
                  </a:lnTo>
                  <a:lnTo>
                    <a:pt x="10" y="14"/>
                  </a:lnTo>
                  <a:lnTo>
                    <a:pt x="8" y="19"/>
                  </a:lnTo>
                  <a:lnTo>
                    <a:pt x="7" y="24"/>
                  </a:lnTo>
                  <a:lnTo>
                    <a:pt x="5" y="29"/>
                  </a:lnTo>
                  <a:lnTo>
                    <a:pt x="3" y="33"/>
                  </a:lnTo>
                  <a:lnTo>
                    <a:pt x="0" y="36"/>
                  </a:lnTo>
                  <a:lnTo>
                    <a:pt x="5" y="27"/>
                  </a:lnTo>
                  <a:lnTo>
                    <a:pt x="7" y="16"/>
                  </a:lnTo>
                  <a:lnTo>
                    <a:pt x="10" y="6"/>
                  </a:lnTo>
                  <a:lnTo>
                    <a:pt x="11" y="0"/>
                  </a:lnTo>
                  <a:lnTo>
                    <a:pt x="13"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7" name="Freeform 851"/>
            <p:cNvSpPr>
              <a:spLocks/>
            </p:cNvSpPr>
            <p:nvPr/>
          </p:nvSpPr>
          <p:spPr bwMode="auto">
            <a:xfrm>
              <a:off x="687" y="2204"/>
              <a:ext cx="7" cy="14"/>
            </a:xfrm>
            <a:custGeom>
              <a:avLst/>
              <a:gdLst>
                <a:gd name="T0" fmla="*/ 2 w 7"/>
                <a:gd name="T1" fmla="*/ 0 h 14"/>
                <a:gd name="T2" fmla="*/ 3 w 7"/>
                <a:gd name="T3" fmla="*/ 3 h 14"/>
                <a:gd name="T4" fmla="*/ 5 w 7"/>
                <a:gd name="T5" fmla="*/ 7 h 14"/>
                <a:gd name="T6" fmla="*/ 6 w 7"/>
                <a:gd name="T7" fmla="*/ 10 h 14"/>
                <a:gd name="T8" fmla="*/ 6 w 7"/>
                <a:gd name="T9" fmla="*/ 13 h 14"/>
                <a:gd name="T10" fmla="*/ 5 w 7"/>
                <a:gd name="T11" fmla="*/ 9 h 14"/>
                <a:gd name="T12" fmla="*/ 3 w 7"/>
                <a:gd name="T13" fmla="*/ 6 h 14"/>
                <a:gd name="T14" fmla="*/ 1 w 7"/>
                <a:gd name="T15" fmla="*/ 3 h 14"/>
                <a:gd name="T16" fmla="*/ 0 w 7"/>
                <a:gd name="T17" fmla="*/ 0 h 14"/>
                <a:gd name="T18" fmla="*/ 2 w 7"/>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4"/>
                <a:gd name="T32" fmla="*/ 7 w 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4">
                  <a:moveTo>
                    <a:pt x="2" y="0"/>
                  </a:moveTo>
                  <a:lnTo>
                    <a:pt x="3" y="3"/>
                  </a:lnTo>
                  <a:lnTo>
                    <a:pt x="5" y="7"/>
                  </a:lnTo>
                  <a:lnTo>
                    <a:pt x="6" y="10"/>
                  </a:lnTo>
                  <a:lnTo>
                    <a:pt x="6" y="13"/>
                  </a:lnTo>
                  <a:lnTo>
                    <a:pt x="5" y="9"/>
                  </a:lnTo>
                  <a:lnTo>
                    <a:pt x="3" y="6"/>
                  </a:lnTo>
                  <a:lnTo>
                    <a:pt x="1" y="3"/>
                  </a:lnTo>
                  <a:lnTo>
                    <a:pt x="0" y="0"/>
                  </a:lnTo>
                  <a:lnTo>
                    <a:pt x="2"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8" name="Freeform 852"/>
            <p:cNvSpPr>
              <a:spLocks/>
            </p:cNvSpPr>
            <p:nvPr/>
          </p:nvSpPr>
          <p:spPr bwMode="auto">
            <a:xfrm>
              <a:off x="683" y="2162"/>
              <a:ext cx="7" cy="35"/>
            </a:xfrm>
            <a:custGeom>
              <a:avLst/>
              <a:gdLst>
                <a:gd name="T0" fmla="*/ 6 w 7"/>
                <a:gd name="T1" fmla="*/ 1 h 35"/>
                <a:gd name="T2" fmla="*/ 6 w 7"/>
                <a:gd name="T3" fmla="*/ 6 h 35"/>
                <a:gd name="T4" fmla="*/ 4 w 7"/>
                <a:gd name="T5" fmla="*/ 17 h 35"/>
                <a:gd name="T6" fmla="*/ 3 w 7"/>
                <a:gd name="T7" fmla="*/ 28 h 35"/>
                <a:gd name="T8" fmla="*/ 3 w 7"/>
                <a:gd name="T9" fmla="*/ 34 h 35"/>
                <a:gd name="T10" fmla="*/ 1 w 7"/>
                <a:gd name="T11" fmla="*/ 34 h 35"/>
                <a:gd name="T12" fmla="*/ 0 w 7"/>
                <a:gd name="T13" fmla="*/ 34 h 35"/>
                <a:gd name="T14" fmla="*/ 1 w 7"/>
                <a:gd name="T15" fmla="*/ 29 h 35"/>
                <a:gd name="T16" fmla="*/ 3 w 7"/>
                <a:gd name="T17" fmla="*/ 20 h 35"/>
                <a:gd name="T18" fmla="*/ 3 w 7"/>
                <a:gd name="T19" fmla="*/ 9 h 35"/>
                <a:gd name="T20" fmla="*/ 4 w 7"/>
                <a:gd name="T21" fmla="*/ 1 h 35"/>
                <a:gd name="T22" fmla="*/ 4 w 7"/>
                <a:gd name="T23" fmla="*/ 0 h 35"/>
                <a:gd name="T24" fmla="*/ 6 w 7"/>
                <a:gd name="T25" fmla="*/ 0 h 35"/>
                <a:gd name="T26" fmla="*/ 6 w 7"/>
                <a:gd name="T27" fmla="*/ 1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35"/>
                <a:gd name="T44" fmla="*/ 7 w 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35">
                  <a:moveTo>
                    <a:pt x="6" y="1"/>
                  </a:moveTo>
                  <a:lnTo>
                    <a:pt x="6" y="6"/>
                  </a:lnTo>
                  <a:lnTo>
                    <a:pt x="4" y="17"/>
                  </a:lnTo>
                  <a:lnTo>
                    <a:pt x="3" y="28"/>
                  </a:lnTo>
                  <a:lnTo>
                    <a:pt x="3" y="34"/>
                  </a:lnTo>
                  <a:lnTo>
                    <a:pt x="1" y="34"/>
                  </a:lnTo>
                  <a:lnTo>
                    <a:pt x="0" y="34"/>
                  </a:lnTo>
                  <a:lnTo>
                    <a:pt x="1" y="29"/>
                  </a:lnTo>
                  <a:lnTo>
                    <a:pt x="3" y="20"/>
                  </a:lnTo>
                  <a:lnTo>
                    <a:pt x="3" y="9"/>
                  </a:lnTo>
                  <a:lnTo>
                    <a:pt x="4" y="1"/>
                  </a:lnTo>
                  <a:lnTo>
                    <a:pt x="4" y="0"/>
                  </a:lnTo>
                  <a:lnTo>
                    <a:pt x="6" y="0"/>
                  </a:lnTo>
                  <a:lnTo>
                    <a:pt x="6" y="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29" name="Freeform 853"/>
            <p:cNvSpPr>
              <a:spLocks/>
            </p:cNvSpPr>
            <p:nvPr/>
          </p:nvSpPr>
          <p:spPr bwMode="auto">
            <a:xfrm>
              <a:off x="683" y="2203"/>
              <a:ext cx="3" cy="17"/>
            </a:xfrm>
            <a:custGeom>
              <a:avLst/>
              <a:gdLst>
                <a:gd name="T0" fmla="*/ 1 w 3"/>
                <a:gd name="T1" fmla="*/ 0 h 17"/>
                <a:gd name="T2" fmla="*/ 1 w 3"/>
                <a:gd name="T3" fmla="*/ 2 h 17"/>
                <a:gd name="T4" fmla="*/ 1 w 3"/>
                <a:gd name="T5" fmla="*/ 7 h 17"/>
                <a:gd name="T6" fmla="*/ 1 w 3"/>
                <a:gd name="T7" fmla="*/ 13 h 17"/>
                <a:gd name="T8" fmla="*/ 2 w 3"/>
                <a:gd name="T9" fmla="*/ 16 h 17"/>
                <a:gd name="T10" fmla="*/ 1 w 3"/>
                <a:gd name="T11" fmla="*/ 15 h 17"/>
                <a:gd name="T12" fmla="*/ 1 w 3"/>
                <a:gd name="T13" fmla="*/ 13 h 17"/>
                <a:gd name="T14" fmla="*/ 0 w 3"/>
                <a:gd name="T15" fmla="*/ 7 h 17"/>
                <a:gd name="T16" fmla="*/ 0 w 3"/>
                <a:gd name="T17" fmla="*/ 2 h 17"/>
                <a:gd name="T18" fmla="*/ 0 w 3"/>
                <a:gd name="T19" fmla="*/ 0 h 17"/>
                <a:gd name="T20" fmla="*/ 1 w 3"/>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7"/>
                <a:gd name="T35" fmla="*/ 3 w 3"/>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7">
                  <a:moveTo>
                    <a:pt x="1" y="0"/>
                  </a:moveTo>
                  <a:lnTo>
                    <a:pt x="1" y="2"/>
                  </a:lnTo>
                  <a:lnTo>
                    <a:pt x="1" y="7"/>
                  </a:lnTo>
                  <a:lnTo>
                    <a:pt x="1" y="13"/>
                  </a:lnTo>
                  <a:lnTo>
                    <a:pt x="2" y="16"/>
                  </a:lnTo>
                  <a:lnTo>
                    <a:pt x="1" y="15"/>
                  </a:lnTo>
                  <a:lnTo>
                    <a:pt x="1" y="13"/>
                  </a:lnTo>
                  <a:lnTo>
                    <a:pt x="0" y="7"/>
                  </a:lnTo>
                  <a:lnTo>
                    <a:pt x="0" y="2"/>
                  </a:lnTo>
                  <a:lnTo>
                    <a:pt x="0" y="0"/>
                  </a:lnTo>
                  <a:lnTo>
                    <a:pt x="1"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0" name="Freeform 854"/>
            <p:cNvSpPr>
              <a:spLocks/>
            </p:cNvSpPr>
            <p:nvPr/>
          </p:nvSpPr>
          <p:spPr bwMode="auto">
            <a:xfrm>
              <a:off x="744" y="2163"/>
              <a:ext cx="23" cy="35"/>
            </a:xfrm>
            <a:custGeom>
              <a:avLst/>
              <a:gdLst>
                <a:gd name="T0" fmla="*/ 2 w 23"/>
                <a:gd name="T1" fmla="*/ 1 h 35"/>
                <a:gd name="T2" fmla="*/ 3 w 23"/>
                <a:gd name="T3" fmla="*/ 4 h 35"/>
                <a:gd name="T4" fmla="*/ 4 w 23"/>
                <a:gd name="T5" fmla="*/ 6 h 35"/>
                <a:gd name="T6" fmla="*/ 5 w 23"/>
                <a:gd name="T7" fmla="*/ 10 h 35"/>
                <a:gd name="T8" fmla="*/ 6 w 23"/>
                <a:gd name="T9" fmla="*/ 13 h 35"/>
                <a:gd name="T10" fmla="*/ 9 w 23"/>
                <a:gd name="T11" fmla="*/ 18 h 35"/>
                <a:gd name="T12" fmla="*/ 13 w 23"/>
                <a:gd name="T13" fmla="*/ 23 h 35"/>
                <a:gd name="T14" fmla="*/ 17 w 23"/>
                <a:gd name="T15" fmla="*/ 29 h 35"/>
                <a:gd name="T16" fmla="*/ 22 w 23"/>
                <a:gd name="T17" fmla="*/ 34 h 35"/>
                <a:gd name="T18" fmla="*/ 21 w 23"/>
                <a:gd name="T19" fmla="*/ 34 h 35"/>
                <a:gd name="T20" fmla="*/ 17 w 23"/>
                <a:gd name="T21" fmla="*/ 31 h 35"/>
                <a:gd name="T22" fmla="*/ 13 w 23"/>
                <a:gd name="T23" fmla="*/ 26 h 35"/>
                <a:gd name="T24" fmla="*/ 9 w 23"/>
                <a:gd name="T25" fmla="*/ 22 h 35"/>
                <a:gd name="T26" fmla="*/ 6 w 23"/>
                <a:gd name="T27" fmla="*/ 18 h 35"/>
                <a:gd name="T28" fmla="*/ 5 w 23"/>
                <a:gd name="T29" fmla="*/ 13 h 35"/>
                <a:gd name="T30" fmla="*/ 2 w 23"/>
                <a:gd name="T31" fmla="*/ 9 h 35"/>
                <a:gd name="T32" fmla="*/ 1 w 23"/>
                <a:gd name="T33" fmla="*/ 5 h 35"/>
                <a:gd name="T34" fmla="*/ 0 w 23"/>
                <a:gd name="T35" fmla="*/ 1 h 35"/>
                <a:gd name="T36" fmla="*/ 0 w 23"/>
                <a:gd name="T37" fmla="*/ 0 h 35"/>
                <a:gd name="T38" fmla="*/ 1 w 23"/>
                <a:gd name="T39" fmla="*/ 0 h 35"/>
                <a:gd name="T40" fmla="*/ 2 w 23"/>
                <a:gd name="T41" fmla="*/ 0 h 35"/>
                <a:gd name="T42" fmla="*/ 2 w 23"/>
                <a:gd name="T43" fmla="*/ 1 h 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35"/>
                <a:gd name="T68" fmla="*/ 23 w 23"/>
                <a:gd name="T69" fmla="*/ 35 h 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35">
                  <a:moveTo>
                    <a:pt x="2" y="1"/>
                  </a:moveTo>
                  <a:lnTo>
                    <a:pt x="3" y="4"/>
                  </a:lnTo>
                  <a:lnTo>
                    <a:pt x="4" y="6"/>
                  </a:lnTo>
                  <a:lnTo>
                    <a:pt x="5" y="10"/>
                  </a:lnTo>
                  <a:lnTo>
                    <a:pt x="6" y="13"/>
                  </a:lnTo>
                  <a:lnTo>
                    <a:pt x="9" y="18"/>
                  </a:lnTo>
                  <a:lnTo>
                    <a:pt x="13" y="23"/>
                  </a:lnTo>
                  <a:lnTo>
                    <a:pt x="17" y="29"/>
                  </a:lnTo>
                  <a:lnTo>
                    <a:pt x="22" y="34"/>
                  </a:lnTo>
                  <a:lnTo>
                    <a:pt x="21" y="34"/>
                  </a:lnTo>
                  <a:lnTo>
                    <a:pt x="17" y="31"/>
                  </a:lnTo>
                  <a:lnTo>
                    <a:pt x="13" y="26"/>
                  </a:lnTo>
                  <a:lnTo>
                    <a:pt x="9" y="22"/>
                  </a:lnTo>
                  <a:lnTo>
                    <a:pt x="6" y="18"/>
                  </a:lnTo>
                  <a:lnTo>
                    <a:pt x="5" y="13"/>
                  </a:lnTo>
                  <a:lnTo>
                    <a:pt x="2" y="9"/>
                  </a:lnTo>
                  <a:lnTo>
                    <a:pt x="1" y="5"/>
                  </a:lnTo>
                  <a:lnTo>
                    <a:pt x="0" y="1"/>
                  </a:lnTo>
                  <a:lnTo>
                    <a:pt x="0" y="0"/>
                  </a:lnTo>
                  <a:lnTo>
                    <a:pt x="1" y="0"/>
                  </a:lnTo>
                  <a:lnTo>
                    <a:pt x="2" y="0"/>
                  </a:lnTo>
                  <a:lnTo>
                    <a:pt x="2" y="1"/>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1" name="Freeform 855"/>
            <p:cNvSpPr>
              <a:spLocks/>
            </p:cNvSpPr>
            <p:nvPr/>
          </p:nvSpPr>
          <p:spPr bwMode="auto">
            <a:xfrm>
              <a:off x="763" y="2204"/>
              <a:ext cx="4" cy="16"/>
            </a:xfrm>
            <a:custGeom>
              <a:avLst/>
              <a:gdLst>
                <a:gd name="T0" fmla="*/ 2 w 4"/>
                <a:gd name="T1" fmla="*/ 15 h 16"/>
                <a:gd name="T2" fmla="*/ 2 w 4"/>
                <a:gd name="T3" fmla="*/ 9 h 16"/>
                <a:gd name="T4" fmla="*/ 2 w 4"/>
                <a:gd name="T5" fmla="*/ 6 h 16"/>
                <a:gd name="T6" fmla="*/ 2 w 4"/>
                <a:gd name="T7" fmla="*/ 2 h 16"/>
                <a:gd name="T8" fmla="*/ 3 w 4"/>
                <a:gd name="T9" fmla="*/ 0 h 16"/>
                <a:gd name="T10" fmla="*/ 2 w 4"/>
                <a:gd name="T11" fmla="*/ 2 h 16"/>
                <a:gd name="T12" fmla="*/ 2 w 4"/>
                <a:gd name="T13" fmla="*/ 5 h 16"/>
                <a:gd name="T14" fmla="*/ 1 w 4"/>
                <a:gd name="T15" fmla="*/ 8 h 16"/>
                <a:gd name="T16" fmla="*/ 0 w 4"/>
                <a:gd name="T17" fmla="*/ 14 h 16"/>
                <a:gd name="T18" fmla="*/ 0 w 4"/>
                <a:gd name="T19" fmla="*/ 15 h 16"/>
                <a:gd name="T20" fmla="*/ 1 w 4"/>
                <a:gd name="T21" fmla="*/ 15 h 16"/>
                <a:gd name="T22" fmla="*/ 2 w 4"/>
                <a:gd name="T23" fmla="*/ 15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6"/>
                <a:gd name="T38" fmla="*/ 4 w 4"/>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6">
                  <a:moveTo>
                    <a:pt x="2" y="15"/>
                  </a:moveTo>
                  <a:lnTo>
                    <a:pt x="2" y="9"/>
                  </a:lnTo>
                  <a:lnTo>
                    <a:pt x="2" y="6"/>
                  </a:lnTo>
                  <a:lnTo>
                    <a:pt x="2" y="2"/>
                  </a:lnTo>
                  <a:lnTo>
                    <a:pt x="3" y="0"/>
                  </a:lnTo>
                  <a:lnTo>
                    <a:pt x="2" y="2"/>
                  </a:lnTo>
                  <a:lnTo>
                    <a:pt x="2" y="5"/>
                  </a:lnTo>
                  <a:lnTo>
                    <a:pt x="1" y="8"/>
                  </a:lnTo>
                  <a:lnTo>
                    <a:pt x="0" y="14"/>
                  </a:lnTo>
                  <a:lnTo>
                    <a:pt x="0" y="15"/>
                  </a:lnTo>
                  <a:lnTo>
                    <a:pt x="1" y="15"/>
                  </a:lnTo>
                  <a:lnTo>
                    <a:pt x="2" y="15"/>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2" name="Freeform 856"/>
            <p:cNvSpPr>
              <a:spLocks/>
            </p:cNvSpPr>
            <p:nvPr/>
          </p:nvSpPr>
          <p:spPr bwMode="auto">
            <a:xfrm>
              <a:off x="753" y="2161"/>
              <a:ext cx="18" cy="36"/>
            </a:xfrm>
            <a:custGeom>
              <a:avLst/>
              <a:gdLst>
                <a:gd name="T0" fmla="*/ 0 w 18"/>
                <a:gd name="T1" fmla="*/ 0 h 36"/>
                <a:gd name="T2" fmla="*/ 1 w 18"/>
                <a:gd name="T3" fmla="*/ 4 h 36"/>
                <a:gd name="T4" fmla="*/ 3 w 18"/>
                <a:gd name="T5" fmla="*/ 7 h 36"/>
                <a:gd name="T6" fmla="*/ 4 w 18"/>
                <a:gd name="T7" fmla="*/ 13 h 36"/>
                <a:gd name="T8" fmla="*/ 6 w 18"/>
                <a:gd name="T9" fmla="*/ 17 h 36"/>
                <a:gd name="T10" fmla="*/ 9 w 18"/>
                <a:gd name="T11" fmla="*/ 23 h 36"/>
                <a:gd name="T12" fmla="*/ 12 w 18"/>
                <a:gd name="T13" fmla="*/ 28 h 36"/>
                <a:gd name="T14" fmla="*/ 14 w 18"/>
                <a:gd name="T15" fmla="*/ 31 h 36"/>
                <a:gd name="T16" fmla="*/ 17 w 18"/>
                <a:gd name="T17" fmla="*/ 35 h 36"/>
                <a:gd name="T18" fmla="*/ 14 w 18"/>
                <a:gd name="T19" fmla="*/ 31 h 36"/>
                <a:gd name="T20" fmla="*/ 13 w 18"/>
                <a:gd name="T21" fmla="*/ 27 h 36"/>
                <a:gd name="T22" fmla="*/ 10 w 18"/>
                <a:gd name="T23" fmla="*/ 22 h 36"/>
                <a:gd name="T24" fmla="*/ 8 w 18"/>
                <a:gd name="T25" fmla="*/ 16 h 36"/>
                <a:gd name="T26" fmla="*/ 5 w 18"/>
                <a:gd name="T27" fmla="*/ 12 h 36"/>
                <a:gd name="T28" fmla="*/ 4 w 18"/>
                <a:gd name="T29" fmla="*/ 7 h 36"/>
                <a:gd name="T30" fmla="*/ 3 w 18"/>
                <a:gd name="T31" fmla="*/ 3 h 36"/>
                <a:gd name="T32" fmla="*/ 3 w 18"/>
                <a:gd name="T33" fmla="*/ 0 h 36"/>
                <a:gd name="T34" fmla="*/ 0 w 18"/>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36"/>
                <a:gd name="T56" fmla="*/ 18 w 1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36">
                  <a:moveTo>
                    <a:pt x="0" y="0"/>
                  </a:moveTo>
                  <a:lnTo>
                    <a:pt x="1" y="4"/>
                  </a:lnTo>
                  <a:lnTo>
                    <a:pt x="3" y="7"/>
                  </a:lnTo>
                  <a:lnTo>
                    <a:pt x="4" y="13"/>
                  </a:lnTo>
                  <a:lnTo>
                    <a:pt x="6" y="17"/>
                  </a:lnTo>
                  <a:lnTo>
                    <a:pt x="9" y="23"/>
                  </a:lnTo>
                  <a:lnTo>
                    <a:pt x="12" y="28"/>
                  </a:lnTo>
                  <a:lnTo>
                    <a:pt x="14" y="31"/>
                  </a:lnTo>
                  <a:lnTo>
                    <a:pt x="17" y="35"/>
                  </a:lnTo>
                  <a:lnTo>
                    <a:pt x="14" y="31"/>
                  </a:lnTo>
                  <a:lnTo>
                    <a:pt x="13" y="27"/>
                  </a:lnTo>
                  <a:lnTo>
                    <a:pt x="10" y="22"/>
                  </a:lnTo>
                  <a:lnTo>
                    <a:pt x="8" y="16"/>
                  </a:lnTo>
                  <a:lnTo>
                    <a:pt x="5" y="12"/>
                  </a:lnTo>
                  <a:lnTo>
                    <a:pt x="4" y="7"/>
                  </a:lnTo>
                  <a:lnTo>
                    <a:pt x="3" y="3"/>
                  </a:lnTo>
                  <a:lnTo>
                    <a:pt x="3" y="0"/>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3" name="Freeform 857"/>
            <p:cNvSpPr>
              <a:spLocks/>
            </p:cNvSpPr>
            <p:nvPr/>
          </p:nvSpPr>
          <p:spPr bwMode="auto">
            <a:xfrm>
              <a:off x="770" y="2203"/>
              <a:ext cx="3" cy="15"/>
            </a:xfrm>
            <a:custGeom>
              <a:avLst/>
              <a:gdLst>
                <a:gd name="T0" fmla="*/ 2 w 3"/>
                <a:gd name="T1" fmla="*/ 14 h 15"/>
                <a:gd name="T2" fmla="*/ 1 w 3"/>
                <a:gd name="T3" fmla="*/ 9 h 15"/>
                <a:gd name="T4" fmla="*/ 1 w 3"/>
                <a:gd name="T5" fmla="*/ 5 h 15"/>
                <a:gd name="T6" fmla="*/ 1 w 3"/>
                <a:gd name="T7" fmla="*/ 1 h 15"/>
                <a:gd name="T8" fmla="*/ 1 w 3"/>
                <a:gd name="T9" fmla="*/ 0 h 15"/>
                <a:gd name="T10" fmla="*/ 0 w 3"/>
                <a:gd name="T11" fmla="*/ 0 h 15"/>
                <a:gd name="T12" fmla="*/ 0 w 3"/>
                <a:gd name="T13" fmla="*/ 4 h 15"/>
                <a:gd name="T14" fmla="*/ 0 w 3"/>
                <a:gd name="T15" fmla="*/ 7 h 15"/>
                <a:gd name="T16" fmla="*/ 0 w 3"/>
                <a:gd name="T17" fmla="*/ 11 h 15"/>
                <a:gd name="T18" fmla="*/ 0 w 3"/>
                <a:gd name="T19" fmla="*/ 14 h 15"/>
                <a:gd name="T20" fmla="*/ 1 w 3"/>
                <a:gd name="T21" fmla="*/ 14 h 15"/>
                <a:gd name="T22" fmla="*/ 2 w 3"/>
                <a:gd name="T23" fmla="*/ 14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15"/>
                <a:gd name="T38" fmla="*/ 3 w 3"/>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15">
                  <a:moveTo>
                    <a:pt x="2" y="14"/>
                  </a:moveTo>
                  <a:lnTo>
                    <a:pt x="1" y="9"/>
                  </a:lnTo>
                  <a:lnTo>
                    <a:pt x="1" y="5"/>
                  </a:lnTo>
                  <a:lnTo>
                    <a:pt x="1" y="1"/>
                  </a:lnTo>
                  <a:lnTo>
                    <a:pt x="1" y="0"/>
                  </a:lnTo>
                  <a:lnTo>
                    <a:pt x="0" y="0"/>
                  </a:lnTo>
                  <a:lnTo>
                    <a:pt x="0" y="4"/>
                  </a:lnTo>
                  <a:lnTo>
                    <a:pt x="0" y="7"/>
                  </a:lnTo>
                  <a:lnTo>
                    <a:pt x="0" y="11"/>
                  </a:lnTo>
                  <a:lnTo>
                    <a:pt x="0" y="14"/>
                  </a:lnTo>
                  <a:lnTo>
                    <a:pt x="1" y="14"/>
                  </a:lnTo>
                  <a:lnTo>
                    <a:pt x="2" y="14"/>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4" name="Freeform 858"/>
            <p:cNvSpPr>
              <a:spLocks/>
            </p:cNvSpPr>
            <p:nvPr/>
          </p:nvSpPr>
          <p:spPr bwMode="auto">
            <a:xfrm>
              <a:off x="767" y="2163"/>
              <a:ext cx="9" cy="32"/>
            </a:xfrm>
            <a:custGeom>
              <a:avLst/>
              <a:gdLst>
                <a:gd name="T0" fmla="*/ 2 w 9"/>
                <a:gd name="T1" fmla="*/ 2 h 32"/>
                <a:gd name="T2" fmla="*/ 2 w 9"/>
                <a:gd name="T3" fmla="*/ 5 h 32"/>
                <a:gd name="T4" fmla="*/ 4 w 9"/>
                <a:gd name="T5" fmla="*/ 13 h 32"/>
                <a:gd name="T6" fmla="*/ 5 w 9"/>
                <a:gd name="T7" fmla="*/ 22 h 32"/>
                <a:gd name="T8" fmla="*/ 8 w 9"/>
                <a:gd name="T9" fmla="*/ 31 h 32"/>
                <a:gd name="T10" fmla="*/ 5 w 9"/>
                <a:gd name="T11" fmla="*/ 25 h 32"/>
                <a:gd name="T12" fmla="*/ 3 w 9"/>
                <a:gd name="T13" fmla="*/ 16 h 32"/>
                <a:gd name="T14" fmla="*/ 1 w 9"/>
                <a:gd name="T15" fmla="*/ 8 h 32"/>
                <a:gd name="T16" fmla="*/ 0 w 9"/>
                <a:gd name="T17" fmla="*/ 2 h 32"/>
                <a:gd name="T18" fmla="*/ 0 w 9"/>
                <a:gd name="T19" fmla="*/ 1 h 32"/>
                <a:gd name="T20" fmla="*/ 1 w 9"/>
                <a:gd name="T21" fmla="*/ 0 h 32"/>
                <a:gd name="T22" fmla="*/ 2 w 9"/>
                <a:gd name="T23" fmla="*/ 2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32"/>
                <a:gd name="T38" fmla="*/ 9 w 9"/>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32">
                  <a:moveTo>
                    <a:pt x="2" y="2"/>
                  </a:moveTo>
                  <a:lnTo>
                    <a:pt x="2" y="5"/>
                  </a:lnTo>
                  <a:lnTo>
                    <a:pt x="4" y="13"/>
                  </a:lnTo>
                  <a:lnTo>
                    <a:pt x="5" y="22"/>
                  </a:lnTo>
                  <a:lnTo>
                    <a:pt x="8" y="31"/>
                  </a:lnTo>
                  <a:lnTo>
                    <a:pt x="5" y="25"/>
                  </a:lnTo>
                  <a:lnTo>
                    <a:pt x="3" y="16"/>
                  </a:lnTo>
                  <a:lnTo>
                    <a:pt x="1" y="8"/>
                  </a:lnTo>
                  <a:lnTo>
                    <a:pt x="0" y="2"/>
                  </a:lnTo>
                  <a:lnTo>
                    <a:pt x="0" y="1"/>
                  </a:lnTo>
                  <a:lnTo>
                    <a:pt x="1" y="0"/>
                  </a:lnTo>
                  <a:lnTo>
                    <a:pt x="2" y="2"/>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5" name="Freeform 859"/>
            <p:cNvSpPr>
              <a:spLocks/>
            </p:cNvSpPr>
            <p:nvPr/>
          </p:nvSpPr>
          <p:spPr bwMode="auto">
            <a:xfrm>
              <a:off x="776" y="2202"/>
              <a:ext cx="1" cy="16"/>
            </a:xfrm>
            <a:custGeom>
              <a:avLst/>
              <a:gdLst>
                <a:gd name="T0" fmla="*/ 0 w 1"/>
                <a:gd name="T1" fmla="*/ 0 h 16"/>
                <a:gd name="T2" fmla="*/ 0 w 1"/>
                <a:gd name="T3" fmla="*/ 3 h 16"/>
                <a:gd name="T4" fmla="*/ 0 w 1"/>
                <a:gd name="T5" fmla="*/ 8 h 16"/>
                <a:gd name="T6" fmla="*/ 0 w 1"/>
                <a:gd name="T7" fmla="*/ 13 h 16"/>
                <a:gd name="T8" fmla="*/ 0 w 1"/>
                <a:gd name="T9" fmla="*/ 15 h 16"/>
                <a:gd name="T10" fmla="*/ 0 w 1"/>
                <a:gd name="T11" fmla="*/ 11 h 16"/>
                <a:gd name="T12" fmla="*/ 0 w 1"/>
                <a:gd name="T13" fmla="*/ 7 h 16"/>
                <a:gd name="T14" fmla="*/ 0 w 1"/>
                <a:gd name="T15" fmla="*/ 3 h 16"/>
                <a:gd name="T16" fmla="*/ 0 w 1"/>
                <a:gd name="T17" fmla="*/ 0 h 16"/>
                <a:gd name="T18" fmla="*/ 0 w 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6"/>
                <a:gd name="T32" fmla="*/ 1 w 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6">
                  <a:moveTo>
                    <a:pt x="0" y="0"/>
                  </a:moveTo>
                  <a:lnTo>
                    <a:pt x="0" y="3"/>
                  </a:lnTo>
                  <a:lnTo>
                    <a:pt x="0" y="8"/>
                  </a:lnTo>
                  <a:lnTo>
                    <a:pt x="0" y="13"/>
                  </a:lnTo>
                  <a:lnTo>
                    <a:pt x="0" y="15"/>
                  </a:lnTo>
                  <a:lnTo>
                    <a:pt x="0" y="11"/>
                  </a:lnTo>
                  <a:lnTo>
                    <a:pt x="0" y="7"/>
                  </a:lnTo>
                  <a:lnTo>
                    <a:pt x="0" y="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6" name="Freeform 860"/>
            <p:cNvSpPr>
              <a:spLocks/>
            </p:cNvSpPr>
            <p:nvPr/>
          </p:nvSpPr>
          <p:spPr bwMode="auto">
            <a:xfrm>
              <a:off x="760" y="2195"/>
              <a:ext cx="9" cy="4"/>
            </a:xfrm>
            <a:custGeom>
              <a:avLst/>
              <a:gdLst>
                <a:gd name="T0" fmla="*/ 1 w 9"/>
                <a:gd name="T1" fmla="*/ 0 h 4"/>
                <a:gd name="T2" fmla="*/ 3 w 9"/>
                <a:gd name="T3" fmla="*/ 1 h 4"/>
                <a:gd name="T4" fmla="*/ 4 w 9"/>
                <a:gd name="T5" fmla="*/ 1 h 4"/>
                <a:gd name="T6" fmla="*/ 6 w 9"/>
                <a:gd name="T7" fmla="*/ 1 h 4"/>
                <a:gd name="T8" fmla="*/ 8 w 9"/>
                <a:gd name="T9" fmla="*/ 1 h 4"/>
                <a:gd name="T10" fmla="*/ 7 w 9"/>
                <a:gd name="T11" fmla="*/ 2 h 4"/>
                <a:gd name="T12" fmla="*/ 4 w 9"/>
                <a:gd name="T13" fmla="*/ 2 h 4"/>
                <a:gd name="T14" fmla="*/ 3 w 9"/>
                <a:gd name="T15" fmla="*/ 3 h 4"/>
                <a:gd name="T16" fmla="*/ 1 w 9"/>
                <a:gd name="T17" fmla="*/ 3 h 4"/>
                <a:gd name="T18" fmla="*/ 1 w 9"/>
                <a:gd name="T19" fmla="*/ 2 h 4"/>
                <a:gd name="T20" fmla="*/ 0 w 9"/>
                <a:gd name="T21" fmla="*/ 1 h 4"/>
                <a:gd name="T22" fmla="*/ 1 w 9"/>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4"/>
                <a:gd name="T38" fmla="*/ 9 w 9"/>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4">
                  <a:moveTo>
                    <a:pt x="1" y="0"/>
                  </a:moveTo>
                  <a:lnTo>
                    <a:pt x="3" y="1"/>
                  </a:lnTo>
                  <a:lnTo>
                    <a:pt x="4" y="1"/>
                  </a:lnTo>
                  <a:lnTo>
                    <a:pt x="6" y="1"/>
                  </a:lnTo>
                  <a:lnTo>
                    <a:pt x="8" y="1"/>
                  </a:lnTo>
                  <a:lnTo>
                    <a:pt x="7" y="2"/>
                  </a:lnTo>
                  <a:lnTo>
                    <a:pt x="4" y="2"/>
                  </a:lnTo>
                  <a:lnTo>
                    <a:pt x="3" y="3"/>
                  </a:lnTo>
                  <a:lnTo>
                    <a:pt x="1" y="3"/>
                  </a:lnTo>
                  <a:lnTo>
                    <a:pt x="1" y="2"/>
                  </a:lnTo>
                  <a:lnTo>
                    <a:pt x="0" y="1"/>
                  </a:lnTo>
                  <a:lnTo>
                    <a:pt x="1"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7" name="Freeform 861"/>
            <p:cNvSpPr>
              <a:spLocks/>
            </p:cNvSpPr>
            <p:nvPr/>
          </p:nvSpPr>
          <p:spPr bwMode="auto">
            <a:xfrm>
              <a:off x="691" y="2205"/>
              <a:ext cx="5" cy="8"/>
            </a:xfrm>
            <a:custGeom>
              <a:avLst/>
              <a:gdLst>
                <a:gd name="T0" fmla="*/ 1 w 5"/>
                <a:gd name="T1" fmla="*/ 0 h 8"/>
                <a:gd name="T2" fmla="*/ 2 w 5"/>
                <a:gd name="T3" fmla="*/ 1 h 8"/>
                <a:gd name="T4" fmla="*/ 3 w 5"/>
                <a:gd name="T5" fmla="*/ 4 h 8"/>
                <a:gd name="T6" fmla="*/ 4 w 5"/>
                <a:gd name="T7" fmla="*/ 5 h 8"/>
                <a:gd name="T8" fmla="*/ 4 w 5"/>
                <a:gd name="T9" fmla="*/ 7 h 8"/>
                <a:gd name="T10" fmla="*/ 3 w 5"/>
                <a:gd name="T11" fmla="*/ 5 h 8"/>
                <a:gd name="T12" fmla="*/ 2 w 5"/>
                <a:gd name="T13" fmla="*/ 3 h 8"/>
                <a:gd name="T14" fmla="*/ 1 w 5"/>
                <a:gd name="T15" fmla="*/ 1 h 8"/>
                <a:gd name="T16" fmla="*/ 0 w 5"/>
                <a:gd name="T17" fmla="*/ 0 h 8"/>
                <a:gd name="T18" fmla="*/ 1 w 5"/>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8"/>
                <a:gd name="T32" fmla="*/ 5 w 5"/>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8">
                  <a:moveTo>
                    <a:pt x="1" y="0"/>
                  </a:moveTo>
                  <a:lnTo>
                    <a:pt x="2" y="1"/>
                  </a:lnTo>
                  <a:lnTo>
                    <a:pt x="3" y="4"/>
                  </a:lnTo>
                  <a:lnTo>
                    <a:pt x="4" y="5"/>
                  </a:lnTo>
                  <a:lnTo>
                    <a:pt x="4" y="7"/>
                  </a:lnTo>
                  <a:lnTo>
                    <a:pt x="3" y="5"/>
                  </a:lnTo>
                  <a:lnTo>
                    <a:pt x="2" y="3"/>
                  </a:lnTo>
                  <a:lnTo>
                    <a:pt x="1" y="1"/>
                  </a:lnTo>
                  <a:lnTo>
                    <a:pt x="0" y="0"/>
                  </a:lnTo>
                  <a:lnTo>
                    <a:pt x="1"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338" name="Freeform 862"/>
            <p:cNvSpPr>
              <a:spLocks/>
            </p:cNvSpPr>
            <p:nvPr/>
          </p:nvSpPr>
          <p:spPr bwMode="auto">
            <a:xfrm>
              <a:off x="721" y="2177"/>
              <a:ext cx="14" cy="32"/>
            </a:xfrm>
            <a:custGeom>
              <a:avLst/>
              <a:gdLst>
                <a:gd name="T0" fmla="*/ 0 w 14"/>
                <a:gd name="T1" fmla="*/ 28 h 32"/>
                <a:gd name="T2" fmla="*/ 2 w 14"/>
                <a:gd name="T3" fmla="*/ 23 h 32"/>
                <a:gd name="T4" fmla="*/ 5 w 14"/>
                <a:gd name="T5" fmla="*/ 16 h 32"/>
                <a:gd name="T6" fmla="*/ 8 w 14"/>
                <a:gd name="T7" fmla="*/ 8 h 32"/>
                <a:gd name="T8" fmla="*/ 10 w 14"/>
                <a:gd name="T9" fmla="*/ 4 h 32"/>
                <a:gd name="T10" fmla="*/ 10 w 14"/>
                <a:gd name="T11" fmla="*/ 1 h 32"/>
                <a:gd name="T12" fmla="*/ 11 w 14"/>
                <a:gd name="T13" fmla="*/ 0 h 32"/>
                <a:gd name="T14" fmla="*/ 12 w 14"/>
                <a:gd name="T15" fmla="*/ 0 h 32"/>
                <a:gd name="T16" fmla="*/ 11 w 14"/>
                <a:gd name="T17" fmla="*/ 4 h 32"/>
                <a:gd name="T18" fmla="*/ 10 w 14"/>
                <a:gd name="T19" fmla="*/ 5 h 32"/>
                <a:gd name="T20" fmla="*/ 10 w 14"/>
                <a:gd name="T21" fmla="*/ 7 h 32"/>
                <a:gd name="T22" fmla="*/ 10 w 14"/>
                <a:gd name="T23" fmla="*/ 9 h 32"/>
                <a:gd name="T24" fmla="*/ 9 w 14"/>
                <a:gd name="T25" fmla="*/ 11 h 32"/>
                <a:gd name="T26" fmla="*/ 10 w 14"/>
                <a:gd name="T27" fmla="*/ 11 h 32"/>
                <a:gd name="T28" fmla="*/ 12 w 14"/>
                <a:gd name="T29" fmla="*/ 7 h 32"/>
                <a:gd name="T30" fmla="*/ 13 w 14"/>
                <a:gd name="T31" fmla="*/ 6 h 32"/>
                <a:gd name="T32" fmla="*/ 13 w 14"/>
                <a:gd name="T33" fmla="*/ 7 h 32"/>
                <a:gd name="T34" fmla="*/ 12 w 14"/>
                <a:gd name="T35" fmla="*/ 9 h 32"/>
                <a:gd name="T36" fmla="*/ 10 w 14"/>
                <a:gd name="T37" fmla="*/ 11 h 32"/>
                <a:gd name="T38" fmla="*/ 10 w 14"/>
                <a:gd name="T39" fmla="*/ 13 h 32"/>
                <a:gd name="T40" fmla="*/ 10 w 14"/>
                <a:gd name="T41" fmla="*/ 14 h 32"/>
                <a:gd name="T42" fmla="*/ 8 w 14"/>
                <a:gd name="T43" fmla="*/ 16 h 32"/>
                <a:gd name="T44" fmla="*/ 6 w 14"/>
                <a:gd name="T45" fmla="*/ 18 h 32"/>
                <a:gd name="T46" fmla="*/ 4 w 14"/>
                <a:gd name="T47" fmla="*/ 22 h 32"/>
                <a:gd name="T48" fmla="*/ 3 w 14"/>
                <a:gd name="T49" fmla="*/ 26 h 32"/>
                <a:gd name="T50" fmla="*/ 2 w 14"/>
                <a:gd name="T51" fmla="*/ 27 h 32"/>
                <a:gd name="T52" fmla="*/ 1 w 14"/>
                <a:gd name="T53" fmla="*/ 29 h 32"/>
                <a:gd name="T54" fmla="*/ 0 w 14"/>
                <a:gd name="T55" fmla="*/ 31 h 32"/>
                <a:gd name="T56" fmla="*/ 0 w 14"/>
                <a:gd name="T57" fmla="*/ 28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32"/>
                <a:gd name="T89" fmla="*/ 14 w 14"/>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32">
                  <a:moveTo>
                    <a:pt x="0" y="28"/>
                  </a:moveTo>
                  <a:lnTo>
                    <a:pt x="2" y="23"/>
                  </a:lnTo>
                  <a:lnTo>
                    <a:pt x="5" y="16"/>
                  </a:lnTo>
                  <a:lnTo>
                    <a:pt x="8" y="8"/>
                  </a:lnTo>
                  <a:lnTo>
                    <a:pt x="10" y="4"/>
                  </a:lnTo>
                  <a:lnTo>
                    <a:pt x="10" y="1"/>
                  </a:lnTo>
                  <a:lnTo>
                    <a:pt x="11" y="0"/>
                  </a:lnTo>
                  <a:lnTo>
                    <a:pt x="12" y="0"/>
                  </a:lnTo>
                  <a:lnTo>
                    <a:pt x="11" y="4"/>
                  </a:lnTo>
                  <a:lnTo>
                    <a:pt x="10" y="5"/>
                  </a:lnTo>
                  <a:lnTo>
                    <a:pt x="10" y="7"/>
                  </a:lnTo>
                  <a:lnTo>
                    <a:pt x="10" y="9"/>
                  </a:lnTo>
                  <a:lnTo>
                    <a:pt x="9" y="11"/>
                  </a:lnTo>
                  <a:lnTo>
                    <a:pt x="10" y="11"/>
                  </a:lnTo>
                  <a:lnTo>
                    <a:pt x="12" y="7"/>
                  </a:lnTo>
                  <a:lnTo>
                    <a:pt x="13" y="6"/>
                  </a:lnTo>
                  <a:lnTo>
                    <a:pt x="13" y="7"/>
                  </a:lnTo>
                  <a:lnTo>
                    <a:pt x="12" y="9"/>
                  </a:lnTo>
                  <a:lnTo>
                    <a:pt x="10" y="11"/>
                  </a:lnTo>
                  <a:lnTo>
                    <a:pt x="10" y="13"/>
                  </a:lnTo>
                  <a:lnTo>
                    <a:pt x="10" y="14"/>
                  </a:lnTo>
                  <a:lnTo>
                    <a:pt x="8" y="16"/>
                  </a:lnTo>
                  <a:lnTo>
                    <a:pt x="6" y="18"/>
                  </a:lnTo>
                  <a:lnTo>
                    <a:pt x="4" y="22"/>
                  </a:lnTo>
                  <a:lnTo>
                    <a:pt x="3" y="26"/>
                  </a:lnTo>
                  <a:lnTo>
                    <a:pt x="2" y="27"/>
                  </a:lnTo>
                  <a:lnTo>
                    <a:pt x="1" y="29"/>
                  </a:lnTo>
                  <a:lnTo>
                    <a:pt x="0" y="31"/>
                  </a:lnTo>
                  <a:lnTo>
                    <a:pt x="0" y="28"/>
                  </a:lnTo>
                </a:path>
              </a:pathLst>
            </a:custGeom>
            <a:solidFill>
              <a:srgbClr val="7F7F7F"/>
            </a:solidFill>
            <a:ln w="12700" cap="rnd">
              <a:noFill/>
              <a:round/>
              <a:headEnd/>
              <a:tailEnd/>
            </a:ln>
          </p:spPr>
          <p:txBody>
            <a:bodyPr wrap="none" lIns="75094" tIns="36888" rIns="75094" bIns="36888">
              <a:spAutoFit/>
            </a:bodyPr>
            <a:lstStyle/>
            <a:p>
              <a:endParaRPr lang="pt-PT"/>
            </a:p>
          </p:txBody>
        </p:sp>
        <p:sp>
          <p:nvSpPr>
            <p:cNvPr id="339" name="Freeform 863"/>
            <p:cNvSpPr>
              <a:spLocks/>
            </p:cNvSpPr>
            <p:nvPr/>
          </p:nvSpPr>
          <p:spPr bwMode="auto">
            <a:xfrm>
              <a:off x="727" y="2190"/>
              <a:ext cx="14" cy="21"/>
            </a:xfrm>
            <a:custGeom>
              <a:avLst/>
              <a:gdLst>
                <a:gd name="T0" fmla="*/ 0 w 14"/>
                <a:gd name="T1" fmla="*/ 18 h 21"/>
                <a:gd name="T2" fmla="*/ 3 w 14"/>
                <a:gd name="T3" fmla="*/ 14 h 21"/>
                <a:gd name="T4" fmla="*/ 5 w 14"/>
                <a:gd name="T5" fmla="*/ 9 h 21"/>
                <a:gd name="T6" fmla="*/ 8 w 14"/>
                <a:gd name="T7" fmla="*/ 5 h 21"/>
                <a:gd name="T8" fmla="*/ 10 w 14"/>
                <a:gd name="T9" fmla="*/ 4 h 21"/>
                <a:gd name="T10" fmla="*/ 12 w 14"/>
                <a:gd name="T11" fmla="*/ 1 h 21"/>
                <a:gd name="T12" fmla="*/ 13 w 14"/>
                <a:gd name="T13" fmla="*/ 0 h 21"/>
                <a:gd name="T14" fmla="*/ 12 w 14"/>
                <a:gd name="T15" fmla="*/ 1 h 21"/>
                <a:gd name="T16" fmla="*/ 10 w 14"/>
                <a:gd name="T17" fmla="*/ 4 h 21"/>
                <a:gd name="T18" fmla="*/ 9 w 14"/>
                <a:gd name="T19" fmla="*/ 5 h 21"/>
                <a:gd name="T20" fmla="*/ 8 w 14"/>
                <a:gd name="T21" fmla="*/ 6 h 21"/>
                <a:gd name="T22" fmla="*/ 8 w 14"/>
                <a:gd name="T23" fmla="*/ 8 h 21"/>
                <a:gd name="T24" fmla="*/ 7 w 14"/>
                <a:gd name="T25" fmla="*/ 9 h 21"/>
                <a:gd name="T26" fmla="*/ 7 w 14"/>
                <a:gd name="T27" fmla="*/ 10 h 21"/>
                <a:gd name="T28" fmla="*/ 4 w 14"/>
                <a:gd name="T29" fmla="*/ 13 h 21"/>
                <a:gd name="T30" fmla="*/ 2 w 14"/>
                <a:gd name="T31" fmla="*/ 17 h 21"/>
                <a:gd name="T32" fmla="*/ 0 w 14"/>
                <a:gd name="T33" fmla="*/ 20 h 21"/>
                <a:gd name="T34" fmla="*/ 0 w 14"/>
                <a:gd name="T35" fmla="*/ 18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21"/>
                <a:gd name="T56" fmla="*/ 14 w 14"/>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21">
                  <a:moveTo>
                    <a:pt x="0" y="18"/>
                  </a:moveTo>
                  <a:lnTo>
                    <a:pt x="3" y="14"/>
                  </a:lnTo>
                  <a:lnTo>
                    <a:pt x="5" y="9"/>
                  </a:lnTo>
                  <a:lnTo>
                    <a:pt x="8" y="5"/>
                  </a:lnTo>
                  <a:lnTo>
                    <a:pt x="10" y="4"/>
                  </a:lnTo>
                  <a:lnTo>
                    <a:pt x="12" y="1"/>
                  </a:lnTo>
                  <a:lnTo>
                    <a:pt x="13" y="0"/>
                  </a:lnTo>
                  <a:lnTo>
                    <a:pt x="12" y="1"/>
                  </a:lnTo>
                  <a:lnTo>
                    <a:pt x="10" y="4"/>
                  </a:lnTo>
                  <a:lnTo>
                    <a:pt x="9" y="5"/>
                  </a:lnTo>
                  <a:lnTo>
                    <a:pt x="8" y="6"/>
                  </a:lnTo>
                  <a:lnTo>
                    <a:pt x="8" y="8"/>
                  </a:lnTo>
                  <a:lnTo>
                    <a:pt x="7" y="9"/>
                  </a:lnTo>
                  <a:lnTo>
                    <a:pt x="7" y="10"/>
                  </a:lnTo>
                  <a:lnTo>
                    <a:pt x="4" y="13"/>
                  </a:lnTo>
                  <a:lnTo>
                    <a:pt x="2" y="17"/>
                  </a:lnTo>
                  <a:lnTo>
                    <a:pt x="0" y="20"/>
                  </a:lnTo>
                  <a:lnTo>
                    <a:pt x="0" y="18"/>
                  </a:lnTo>
                </a:path>
              </a:pathLst>
            </a:custGeom>
            <a:solidFill>
              <a:srgbClr val="7F7F7F"/>
            </a:solidFill>
            <a:ln w="12700" cap="rnd">
              <a:noFill/>
              <a:round/>
              <a:headEnd/>
              <a:tailEnd/>
            </a:ln>
          </p:spPr>
          <p:txBody>
            <a:bodyPr wrap="none" lIns="75094" tIns="36888" rIns="75094" bIns="36888">
              <a:spAutoFit/>
            </a:bodyPr>
            <a:lstStyle/>
            <a:p>
              <a:endParaRPr lang="pt-PT"/>
            </a:p>
          </p:txBody>
        </p:sp>
        <p:sp>
          <p:nvSpPr>
            <p:cNvPr id="340" name="Rectangle 864"/>
            <p:cNvSpPr>
              <a:spLocks noChangeArrowheads="1"/>
            </p:cNvSpPr>
            <p:nvPr/>
          </p:nvSpPr>
          <p:spPr bwMode="auto">
            <a:xfrm>
              <a:off x="978" y="1891"/>
              <a:ext cx="40" cy="6"/>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grpSp>
      <p:grpSp>
        <p:nvGrpSpPr>
          <p:cNvPr id="3" name="Group 865"/>
          <p:cNvGrpSpPr>
            <a:grpSpLocks/>
          </p:cNvGrpSpPr>
          <p:nvPr/>
        </p:nvGrpSpPr>
        <p:grpSpPr bwMode="auto">
          <a:xfrm>
            <a:off x="2339752" y="4869160"/>
            <a:ext cx="562429" cy="750361"/>
            <a:chOff x="1561" y="2531"/>
            <a:chExt cx="403" cy="598"/>
          </a:xfrm>
        </p:grpSpPr>
        <p:sp>
          <p:nvSpPr>
            <p:cNvPr id="41" name="Rectangle 866"/>
            <p:cNvSpPr>
              <a:spLocks noChangeArrowheads="1"/>
            </p:cNvSpPr>
            <p:nvPr/>
          </p:nvSpPr>
          <p:spPr bwMode="auto">
            <a:xfrm>
              <a:off x="1561" y="2531"/>
              <a:ext cx="403" cy="598"/>
            </a:xfrm>
            <a:prstGeom prst="rect">
              <a:avLst/>
            </a:prstGeom>
            <a:noFill/>
            <a:ln w="12700">
              <a:noFill/>
              <a:miter lim="800000"/>
              <a:headEnd/>
              <a:tailEnd/>
            </a:ln>
          </p:spPr>
          <p:txBody>
            <a:bodyPr wrap="none" lIns="75094" tIns="36888" rIns="75094" bIns="36888">
              <a:spAutoFit/>
            </a:bodyPr>
            <a:lstStyle/>
            <a:p>
              <a:endParaRPr lang="en-GB" u="none"/>
            </a:p>
          </p:txBody>
        </p:sp>
        <p:grpSp>
          <p:nvGrpSpPr>
            <p:cNvPr id="4" name="Group 873"/>
            <p:cNvGrpSpPr>
              <a:grpSpLocks/>
            </p:cNvGrpSpPr>
            <p:nvPr/>
          </p:nvGrpSpPr>
          <p:grpSpPr bwMode="auto">
            <a:xfrm>
              <a:off x="1563" y="2531"/>
              <a:ext cx="399" cy="596"/>
              <a:chOff x="1563" y="2531"/>
              <a:chExt cx="399" cy="596"/>
            </a:xfrm>
          </p:grpSpPr>
          <p:grpSp>
            <p:nvGrpSpPr>
              <p:cNvPr id="5" name="Group 874"/>
              <p:cNvGrpSpPr>
                <a:grpSpLocks/>
              </p:cNvGrpSpPr>
              <p:nvPr/>
            </p:nvGrpSpPr>
            <p:grpSpPr bwMode="auto">
              <a:xfrm>
                <a:off x="1586" y="2531"/>
                <a:ext cx="355" cy="592"/>
                <a:chOff x="1586" y="2531"/>
                <a:chExt cx="355" cy="592"/>
              </a:xfrm>
            </p:grpSpPr>
            <p:grpSp>
              <p:nvGrpSpPr>
                <p:cNvPr id="6" name="Group 869"/>
                <p:cNvGrpSpPr>
                  <a:grpSpLocks/>
                </p:cNvGrpSpPr>
                <p:nvPr/>
              </p:nvGrpSpPr>
              <p:grpSpPr bwMode="auto">
                <a:xfrm>
                  <a:off x="1737" y="2531"/>
                  <a:ext cx="204" cy="592"/>
                  <a:chOff x="1737" y="2531"/>
                  <a:chExt cx="204" cy="592"/>
                </a:xfrm>
              </p:grpSpPr>
              <p:grpSp>
                <p:nvGrpSpPr>
                  <p:cNvPr id="9" name="Group 870"/>
                  <p:cNvGrpSpPr>
                    <a:grpSpLocks/>
                  </p:cNvGrpSpPr>
                  <p:nvPr/>
                </p:nvGrpSpPr>
                <p:grpSpPr bwMode="auto">
                  <a:xfrm>
                    <a:off x="1742" y="2531"/>
                    <a:ext cx="199" cy="592"/>
                    <a:chOff x="1742" y="2531"/>
                    <a:chExt cx="199" cy="592"/>
                  </a:xfrm>
                </p:grpSpPr>
                <p:grpSp>
                  <p:nvGrpSpPr>
                    <p:cNvPr id="14" name="Group 871"/>
                    <p:cNvGrpSpPr>
                      <a:grpSpLocks/>
                    </p:cNvGrpSpPr>
                    <p:nvPr/>
                  </p:nvGrpSpPr>
                  <p:grpSpPr bwMode="auto">
                    <a:xfrm>
                      <a:off x="1798" y="2531"/>
                      <a:ext cx="79" cy="33"/>
                      <a:chOff x="1798" y="2531"/>
                      <a:chExt cx="79" cy="33"/>
                    </a:xfrm>
                  </p:grpSpPr>
                  <p:sp>
                    <p:nvSpPr>
                      <p:cNvPr id="144" name="Freeform 872"/>
                      <p:cNvSpPr>
                        <a:spLocks/>
                      </p:cNvSpPr>
                      <p:nvPr/>
                    </p:nvSpPr>
                    <p:spPr bwMode="auto">
                      <a:xfrm>
                        <a:off x="1818" y="2531"/>
                        <a:ext cx="59" cy="30"/>
                      </a:xfrm>
                      <a:custGeom>
                        <a:avLst/>
                        <a:gdLst>
                          <a:gd name="T0" fmla="*/ 0 w 59"/>
                          <a:gd name="T1" fmla="*/ 0 h 30"/>
                          <a:gd name="T2" fmla="*/ 58 w 59"/>
                          <a:gd name="T3" fmla="*/ 10 h 30"/>
                          <a:gd name="T4" fmla="*/ 58 w 59"/>
                          <a:gd name="T5" fmla="*/ 29 h 30"/>
                          <a:gd name="T6" fmla="*/ 0 w 59"/>
                          <a:gd name="T7" fmla="*/ 19 h 30"/>
                          <a:gd name="T8" fmla="*/ 0 w 59"/>
                          <a:gd name="T9" fmla="*/ 0 h 30"/>
                          <a:gd name="T10" fmla="*/ 0 60000 65536"/>
                          <a:gd name="T11" fmla="*/ 0 60000 65536"/>
                          <a:gd name="T12" fmla="*/ 0 60000 65536"/>
                          <a:gd name="T13" fmla="*/ 0 60000 65536"/>
                          <a:gd name="T14" fmla="*/ 0 60000 65536"/>
                          <a:gd name="T15" fmla="*/ 0 w 59"/>
                          <a:gd name="T16" fmla="*/ 0 h 30"/>
                          <a:gd name="T17" fmla="*/ 59 w 59"/>
                          <a:gd name="T18" fmla="*/ 30 h 30"/>
                        </a:gdLst>
                        <a:ahLst/>
                        <a:cxnLst>
                          <a:cxn ang="T10">
                            <a:pos x="T0" y="T1"/>
                          </a:cxn>
                          <a:cxn ang="T11">
                            <a:pos x="T2" y="T3"/>
                          </a:cxn>
                          <a:cxn ang="T12">
                            <a:pos x="T4" y="T5"/>
                          </a:cxn>
                          <a:cxn ang="T13">
                            <a:pos x="T6" y="T7"/>
                          </a:cxn>
                          <a:cxn ang="T14">
                            <a:pos x="T8" y="T9"/>
                          </a:cxn>
                        </a:cxnLst>
                        <a:rect l="T15" t="T16" r="T17" b="T18"/>
                        <a:pathLst>
                          <a:path w="59" h="30">
                            <a:moveTo>
                              <a:pt x="0" y="0"/>
                            </a:moveTo>
                            <a:lnTo>
                              <a:pt x="58" y="10"/>
                            </a:lnTo>
                            <a:lnTo>
                              <a:pt x="58" y="29"/>
                            </a:lnTo>
                            <a:lnTo>
                              <a:pt x="0" y="19"/>
                            </a:lnTo>
                            <a:lnTo>
                              <a:pt x="0" y="0"/>
                            </a:lnTo>
                          </a:path>
                        </a:pathLst>
                      </a:custGeom>
                      <a:solidFill>
                        <a:srgbClr val="9F9F9F"/>
                      </a:solidFill>
                      <a:ln w="12700" cap="rnd">
                        <a:noFill/>
                        <a:round/>
                        <a:headEnd/>
                        <a:tailEnd/>
                      </a:ln>
                    </p:spPr>
                    <p:txBody>
                      <a:bodyPr wrap="none" lIns="75094" tIns="36888" rIns="75094" bIns="36888">
                        <a:spAutoFit/>
                      </a:bodyPr>
                      <a:lstStyle/>
                      <a:p>
                        <a:endParaRPr lang="pt-PT"/>
                      </a:p>
                    </p:txBody>
                  </p:sp>
                  <p:sp>
                    <p:nvSpPr>
                      <p:cNvPr id="145" name="Freeform 873"/>
                      <p:cNvSpPr>
                        <a:spLocks/>
                      </p:cNvSpPr>
                      <p:nvPr/>
                    </p:nvSpPr>
                    <p:spPr bwMode="auto">
                      <a:xfrm>
                        <a:off x="1798" y="2531"/>
                        <a:ext cx="21" cy="33"/>
                      </a:xfrm>
                      <a:custGeom>
                        <a:avLst/>
                        <a:gdLst>
                          <a:gd name="T0" fmla="*/ 20 w 21"/>
                          <a:gd name="T1" fmla="*/ 0 h 33"/>
                          <a:gd name="T2" fmla="*/ 20 w 21"/>
                          <a:gd name="T3" fmla="*/ 19 h 33"/>
                          <a:gd name="T4" fmla="*/ 0 w 21"/>
                          <a:gd name="T5" fmla="*/ 32 h 33"/>
                          <a:gd name="T6" fmla="*/ 0 w 21"/>
                          <a:gd name="T7" fmla="*/ 14 h 33"/>
                          <a:gd name="T8" fmla="*/ 20 w 21"/>
                          <a:gd name="T9" fmla="*/ 0 h 33"/>
                          <a:gd name="T10" fmla="*/ 0 60000 65536"/>
                          <a:gd name="T11" fmla="*/ 0 60000 65536"/>
                          <a:gd name="T12" fmla="*/ 0 60000 65536"/>
                          <a:gd name="T13" fmla="*/ 0 60000 65536"/>
                          <a:gd name="T14" fmla="*/ 0 60000 65536"/>
                          <a:gd name="T15" fmla="*/ 0 w 21"/>
                          <a:gd name="T16" fmla="*/ 0 h 33"/>
                          <a:gd name="T17" fmla="*/ 21 w 21"/>
                          <a:gd name="T18" fmla="*/ 33 h 33"/>
                        </a:gdLst>
                        <a:ahLst/>
                        <a:cxnLst>
                          <a:cxn ang="T10">
                            <a:pos x="T0" y="T1"/>
                          </a:cxn>
                          <a:cxn ang="T11">
                            <a:pos x="T2" y="T3"/>
                          </a:cxn>
                          <a:cxn ang="T12">
                            <a:pos x="T4" y="T5"/>
                          </a:cxn>
                          <a:cxn ang="T13">
                            <a:pos x="T6" y="T7"/>
                          </a:cxn>
                          <a:cxn ang="T14">
                            <a:pos x="T8" y="T9"/>
                          </a:cxn>
                        </a:cxnLst>
                        <a:rect l="T15" t="T16" r="T17" b="T18"/>
                        <a:pathLst>
                          <a:path w="21" h="33">
                            <a:moveTo>
                              <a:pt x="20" y="0"/>
                            </a:moveTo>
                            <a:lnTo>
                              <a:pt x="20" y="19"/>
                            </a:lnTo>
                            <a:lnTo>
                              <a:pt x="0" y="32"/>
                            </a:lnTo>
                            <a:lnTo>
                              <a:pt x="0" y="14"/>
                            </a:lnTo>
                            <a:lnTo>
                              <a:pt x="20" y="0"/>
                            </a:lnTo>
                          </a:path>
                        </a:pathLst>
                      </a:custGeom>
                      <a:solidFill>
                        <a:srgbClr val="808080"/>
                      </a:solidFill>
                      <a:ln w="12700" cap="rnd">
                        <a:noFill/>
                        <a:round/>
                        <a:headEnd/>
                        <a:tailEnd/>
                      </a:ln>
                    </p:spPr>
                    <p:txBody>
                      <a:bodyPr wrap="none" lIns="75094" tIns="36888" rIns="75094" bIns="36888">
                        <a:spAutoFit/>
                      </a:bodyPr>
                      <a:lstStyle/>
                      <a:p>
                        <a:endParaRPr lang="pt-PT"/>
                      </a:p>
                    </p:txBody>
                  </p:sp>
                  <p:sp>
                    <p:nvSpPr>
                      <p:cNvPr id="146" name="Freeform 874"/>
                      <p:cNvSpPr>
                        <a:spLocks/>
                      </p:cNvSpPr>
                      <p:nvPr/>
                    </p:nvSpPr>
                    <p:spPr bwMode="auto">
                      <a:xfrm>
                        <a:off x="1801" y="2536"/>
                        <a:ext cx="14" cy="24"/>
                      </a:xfrm>
                      <a:custGeom>
                        <a:avLst/>
                        <a:gdLst>
                          <a:gd name="T0" fmla="*/ 0 w 14"/>
                          <a:gd name="T1" fmla="*/ 23 h 24"/>
                          <a:gd name="T2" fmla="*/ 0 w 14"/>
                          <a:gd name="T3" fmla="*/ 10 h 24"/>
                          <a:gd name="T4" fmla="*/ 13 w 14"/>
                          <a:gd name="T5" fmla="*/ 0 h 24"/>
                          <a:gd name="T6" fmla="*/ 13 w 14"/>
                          <a:gd name="T7" fmla="*/ 13 h 24"/>
                          <a:gd name="T8" fmla="*/ 0 w 14"/>
                          <a:gd name="T9" fmla="*/ 23 h 24"/>
                          <a:gd name="T10" fmla="*/ 0 60000 65536"/>
                          <a:gd name="T11" fmla="*/ 0 60000 65536"/>
                          <a:gd name="T12" fmla="*/ 0 60000 65536"/>
                          <a:gd name="T13" fmla="*/ 0 60000 65536"/>
                          <a:gd name="T14" fmla="*/ 0 60000 65536"/>
                          <a:gd name="T15" fmla="*/ 0 w 14"/>
                          <a:gd name="T16" fmla="*/ 0 h 24"/>
                          <a:gd name="T17" fmla="*/ 14 w 14"/>
                          <a:gd name="T18" fmla="*/ 24 h 24"/>
                        </a:gdLst>
                        <a:ahLst/>
                        <a:cxnLst>
                          <a:cxn ang="T10">
                            <a:pos x="T0" y="T1"/>
                          </a:cxn>
                          <a:cxn ang="T11">
                            <a:pos x="T2" y="T3"/>
                          </a:cxn>
                          <a:cxn ang="T12">
                            <a:pos x="T4" y="T5"/>
                          </a:cxn>
                          <a:cxn ang="T13">
                            <a:pos x="T6" y="T7"/>
                          </a:cxn>
                          <a:cxn ang="T14">
                            <a:pos x="T8" y="T9"/>
                          </a:cxn>
                        </a:cxnLst>
                        <a:rect l="T15" t="T16" r="T17" b="T18"/>
                        <a:pathLst>
                          <a:path w="14" h="24">
                            <a:moveTo>
                              <a:pt x="0" y="23"/>
                            </a:moveTo>
                            <a:lnTo>
                              <a:pt x="0" y="10"/>
                            </a:lnTo>
                            <a:lnTo>
                              <a:pt x="13" y="0"/>
                            </a:lnTo>
                            <a:lnTo>
                              <a:pt x="13" y="13"/>
                            </a:lnTo>
                            <a:lnTo>
                              <a:pt x="0" y="23"/>
                            </a:lnTo>
                          </a:path>
                        </a:pathLst>
                      </a:custGeom>
                      <a:solidFill>
                        <a:srgbClr val="3F3F3F"/>
                      </a:solidFill>
                      <a:ln w="12700" cap="rnd">
                        <a:noFill/>
                        <a:round/>
                        <a:headEnd/>
                        <a:tailEnd/>
                      </a:ln>
                    </p:spPr>
                    <p:txBody>
                      <a:bodyPr wrap="none" lIns="75094" tIns="36888" rIns="75094" bIns="36888">
                        <a:spAutoFit/>
                      </a:bodyPr>
                      <a:lstStyle/>
                      <a:p>
                        <a:endParaRPr lang="pt-PT"/>
                      </a:p>
                    </p:txBody>
                  </p:sp>
                </p:grpSp>
                <p:grpSp>
                  <p:nvGrpSpPr>
                    <p:cNvPr id="15" name="Group 875"/>
                    <p:cNvGrpSpPr>
                      <a:grpSpLocks/>
                    </p:cNvGrpSpPr>
                    <p:nvPr/>
                  </p:nvGrpSpPr>
                  <p:grpSpPr bwMode="auto">
                    <a:xfrm>
                      <a:off x="1742" y="2543"/>
                      <a:ext cx="199" cy="580"/>
                      <a:chOff x="1742" y="2543"/>
                      <a:chExt cx="199" cy="580"/>
                    </a:xfrm>
                  </p:grpSpPr>
                  <p:sp>
                    <p:nvSpPr>
                      <p:cNvPr id="141" name="Freeform 876"/>
                      <p:cNvSpPr>
                        <a:spLocks/>
                      </p:cNvSpPr>
                      <p:nvPr/>
                    </p:nvSpPr>
                    <p:spPr bwMode="auto">
                      <a:xfrm>
                        <a:off x="1742" y="2544"/>
                        <a:ext cx="77" cy="579"/>
                      </a:xfrm>
                      <a:custGeom>
                        <a:avLst/>
                        <a:gdLst>
                          <a:gd name="T0" fmla="*/ 0 w 77"/>
                          <a:gd name="T1" fmla="*/ 58 h 579"/>
                          <a:gd name="T2" fmla="*/ 76 w 77"/>
                          <a:gd name="T3" fmla="*/ 0 h 579"/>
                          <a:gd name="T4" fmla="*/ 75 w 77"/>
                          <a:gd name="T5" fmla="*/ 578 h 579"/>
                          <a:gd name="T6" fmla="*/ 0 w 77"/>
                          <a:gd name="T7" fmla="*/ 575 h 579"/>
                          <a:gd name="T8" fmla="*/ 0 w 77"/>
                          <a:gd name="T9" fmla="*/ 58 h 579"/>
                          <a:gd name="T10" fmla="*/ 0 60000 65536"/>
                          <a:gd name="T11" fmla="*/ 0 60000 65536"/>
                          <a:gd name="T12" fmla="*/ 0 60000 65536"/>
                          <a:gd name="T13" fmla="*/ 0 60000 65536"/>
                          <a:gd name="T14" fmla="*/ 0 60000 65536"/>
                          <a:gd name="T15" fmla="*/ 0 w 77"/>
                          <a:gd name="T16" fmla="*/ 0 h 579"/>
                          <a:gd name="T17" fmla="*/ 77 w 77"/>
                          <a:gd name="T18" fmla="*/ 579 h 579"/>
                        </a:gdLst>
                        <a:ahLst/>
                        <a:cxnLst>
                          <a:cxn ang="T10">
                            <a:pos x="T0" y="T1"/>
                          </a:cxn>
                          <a:cxn ang="T11">
                            <a:pos x="T2" y="T3"/>
                          </a:cxn>
                          <a:cxn ang="T12">
                            <a:pos x="T4" y="T5"/>
                          </a:cxn>
                          <a:cxn ang="T13">
                            <a:pos x="T6" y="T7"/>
                          </a:cxn>
                          <a:cxn ang="T14">
                            <a:pos x="T8" y="T9"/>
                          </a:cxn>
                        </a:cxnLst>
                        <a:rect l="T15" t="T16" r="T17" b="T18"/>
                        <a:pathLst>
                          <a:path w="77" h="579">
                            <a:moveTo>
                              <a:pt x="0" y="58"/>
                            </a:moveTo>
                            <a:lnTo>
                              <a:pt x="76" y="0"/>
                            </a:lnTo>
                            <a:lnTo>
                              <a:pt x="75" y="578"/>
                            </a:lnTo>
                            <a:lnTo>
                              <a:pt x="0" y="575"/>
                            </a:lnTo>
                            <a:lnTo>
                              <a:pt x="0" y="58"/>
                            </a:lnTo>
                          </a:path>
                        </a:pathLst>
                      </a:custGeom>
                      <a:solidFill>
                        <a:srgbClr val="9F9F9F"/>
                      </a:solidFill>
                      <a:ln w="12700" cap="rnd">
                        <a:noFill/>
                        <a:round/>
                        <a:headEnd/>
                        <a:tailEnd/>
                      </a:ln>
                    </p:spPr>
                    <p:txBody>
                      <a:bodyPr wrap="none" lIns="75094" tIns="36888" rIns="75094" bIns="36888">
                        <a:spAutoFit/>
                      </a:bodyPr>
                      <a:lstStyle/>
                      <a:p>
                        <a:endParaRPr lang="pt-PT"/>
                      </a:p>
                    </p:txBody>
                  </p:sp>
                  <p:sp>
                    <p:nvSpPr>
                      <p:cNvPr id="142" name="Freeform 877"/>
                      <p:cNvSpPr>
                        <a:spLocks/>
                      </p:cNvSpPr>
                      <p:nvPr/>
                    </p:nvSpPr>
                    <p:spPr bwMode="auto">
                      <a:xfrm>
                        <a:off x="1819" y="2543"/>
                        <a:ext cx="122" cy="579"/>
                      </a:xfrm>
                      <a:custGeom>
                        <a:avLst/>
                        <a:gdLst>
                          <a:gd name="T0" fmla="*/ 0 w 122"/>
                          <a:gd name="T1" fmla="*/ 0 h 579"/>
                          <a:gd name="T2" fmla="*/ 99 w 122"/>
                          <a:gd name="T3" fmla="*/ 20 h 579"/>
                          <a:gd name="T4" fmla="*/ 99 w 122"/>
                          <a:gd name="T5" fmla="*/ 552 h 579"/>
                          <a:gd name="T6" fmla="*/ 107 w 122"/>
                          <a:gd name="T7" fmla="*/ 557 h 579"/>
                          <a:gd name="T8" fmla="*/ 111 w 122"/>
                          <a:gd name="T9" fmla="*/ 568 h 579"/>
                          <a:gd name="T10" fmla="*/ 121 w 122"/>
                          <a:gd name="T11" fmla="*/ 578 h 579"/>
                          <a:gd name="T12" fmla="*/ 0 w 122"/>
                          <a:gd name="T13" fmla="*/ 578 h 579"/>
                          <a:gd name="T14" fmla="*/ 0 w 122"/>
                          <a:gd name="T15" fmla="*/ 0 h 579"/>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579"/>
                          <a:gd name="T26" fmla="*/ 122 w 122"/>
                          <a:gd name="T27" fmla="*/ 579 h 5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579">
                            <a:moveTo>
                              <a:pt x="0" y="0"/>
                            </a:moveTo>
                            <a:lnTo>
                              <a:pt x="99" y="20"/>
                            </a:lnTo>
                            <a:lnTo>
                              <a:pt x="99" y="552"/>
                            </a:lnTo>
                            <a:lnTo>
                              <a:pt x="107" y="557"/>
                            </a:lnTo>
                            <a:lnTo>
                              <a:pt x="111" y="568"/>
                            </a:lnTo>
                            <a:lnTo>
                              <a:pt x="121" y="578"/>
                            </a:lnTo>
                            <a:lnTo>
                              <a:pt x="0" y="578"/>
                            </a:lnTo>
                            <a:lnTo>
                              <a:pt x="0" y="0"/>
                            </a:lnTo>
                          </a:path>
                        </a:pathLst>
                      </a:custGeom>
                      <a:solidFill>
                        <a:srgbClr val="C0C0C0"/>
                      </a:solidFill>
                      <a:ln w="12700" cap="rnd">
                        <a:noFill/>
                        <a:round/>
                        <a:headEnd/>
                        <a:tailEnd/>
                      </a:ln>
                    </p:spPr>
                    <p:txBody>
                      <a:bodyPr wrap="none" lIns="75094" tIns="36888" rIns="75094" bIns="36888">
                        <a:spAutoFit/>
                      </a:bodyPr>
                      <a:lstStyle/>
                      <a:p>
                        <a:endParaRPr lang="pt-PT"/>
                      </a:p>
                    </p:txBody>
                  </p:sp>
                  <p:sp>
                    <p:nvSpPr>
                      <p:cNvPr id="143" name="Freeform 878"/>
                      <p:cNvSpPr>
                        <a:spLocks/>
                      </p:cNvSpPr>
                      <p:nvPr/>
                    </p:nvSpPr>
                    <p:spPr bwMode="auto">
                      <a:xfrm>
                        <a:off x="1819" y="2544"/>
                        <a:ext cx="122" cy="579"/>
                      </a:xfrm>
                      <a:custGeom>
                        <a:avLst/>
                        <a:gdLst>
                          <a:gd name="T0" fmla="*/ 0 w 122"/>
                          <a:gd name="T1" fmla="*/ 0 h 579"/>
                          <a:gd name="T2" fmla="*/ 99 w 122"/>
                          <a:gd name="T3" fmla="*/ 19 h 579"/>
                          <a:gd name="T4" fmla="*/ 99 w 122"/>
                          <a:gd name="T5" fmla="*/ 553 h 579"/>
                          <a:gd name="T6" fmla="*/ 107 w 122"/>
                          <a:gd name="T7" fmla="*/ 557 h 579"/>
                          <a:gd name="T8" fmla="*/ 111 w 122"/>
                          <a:gd name="T9" fmla="*/ 568 h 579"/>
                          <a:gd name="T10" fmla="*/ 121 w 122"/>
                          <a:gd name="T11" fmla="*/ 578 h 579"/>
                          <a:gd name="T12" fmla="*/ 0 w 122"/>
                          <a:gd name="T13" fmla="*/ 578 h 579"/>
                          <a:gd name="T14" fmla="*/ 0 w 122"/>
                          <a:gd name="T15" fmla="*/ 0 h 579"/>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579"/>
                          <a:gd name="T26" fmla="*/ 122 w 122"/>
                          <a:gd name="T27" fmla="*/ 579 h 5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579">
                            <a:moveTo>
                              <a:pt x="0" y="0"/>
                            </a:moveTo>
                            <a:lnTo>
                              <a:pt x="99" y="19"/>
                            </a:lnTo>
                            <a:lnTo>
                              <a:pt x="99" y="553"/>
                            </a:lnTo>
                            <a:lnTo>
                              <a:pt x="107" y="557"/>
                            </a:lnTo>
                            <a:lnTo>
                              <a:pt x="111" y="568"/>
                            </a:lnTo>
                            <a:lnTo>
                              <a:pt x="121" y="578"/>
                            </a:lnTo>
                            <a:lnTo>
                              <a:pt x="0" y="578"/>
                            </a:lnTo>
                            <a:lnTo>
                              <a:pt x="0" y="0"/>
                            </a:lnTo>
                          </a:path>
                        </a:pathLst>
                      </a:custGeom>
                      <a:noFill/>
                      <a:ln w="12700" cap="rnd">
                        <a:solidFill>
                          <a:srgbClr val="000000"/>
                        </a:solidFill>
                        <a:round/>
                        <a:headEnd/>
                        <a:tailEnd/>
                      </a:ln>
                    </p:spPr>
                    <p:txBody>
                      <a:bodyPr wrap="none" lIns="75094" tIns="36888" rIns="75094" bIns="36888">
                        <a:spAutoFit/>
                      </a:bodyPr>
                      <a:lstStyle/>
                      <a:p>
                        <a:endParaRPr lang="pt-PT"/>
                      </a:p>
                    </p:txBody>
                  </p:sp>
                </p:grpSp>
              </p:grpSp>
              <p:grpSp>
                <p:nvGrpSpPr>
                  <p:cNvPr id="16" name="Group 879"/>
                  <p:cNvGrpSpPr>
                    <a:grpSpLocks/>
                  </p:cNvGrpSpPr>
                  <p:nvPr/>
                </p:nvGrpSpPr>
                <p:grpSpPr bwMode="auto">
                  <a:xfrm>
                    <a:off x="1737" y="2544"/>
                    <a:ext cx="182" cy="562"/>
                    <a:chOff x="1737" y="2544"/>
                    <a:chExt cx="182" cy="562"/>
                  </a:xfrm>
                </p:grpSpPr>
                <p:grpSp>
                  <p:nvGrpSpPr>
                    <p:cNvPr id="20" name="Group 880"/>
                    <p:cNvGrpSpPr>
                      <a:grpSpLocks/>
                    </p:cNvGrpSpPr>
                    <p:nvPr/>
                  </p:nvGrpSpPr>
                  <p:grpSpPr bwMode="auto">
                    <a:xfrm>
                      <a:off x="1818" y="2544"/>
                      <a:ext cx="101" cy="559"/>
                      <a:chOff x="1818" y="2544"/>
                      <a:chExt cx="101" cy="559"/>
                    </a:xfrm>
                  </p:grpSpPr>
                  <p:sp>
                    <p:nvSpPr>
                      <p:cNvPr id="122" name="Freeform 881"/>
                      <p:cNvSpPr>
                        <a:spLocks/>
                      </p:cNvSpPr>
                      <p:nvPr/>
                    </p:nvSpPr>
                    <p:spPr bwMode="auto">
                      <a:xfrm>
                        <a:off x="1819" y="2978"/>
                        <a:ext cx="100" cy="28"/>
                      </a:xfrm>
                      <a:custGeom>
                        <a:avLst/>
                        <a:gdLst>
                          <a:gd name="T0" fmla="*/ 0 w 100"/>
                          <a:gd name="T1" fmla="*/ 0 h 28"/>
                          <a:gd name="T2" fmla="*/ 99 w 100"/>
                          <a:gd name="T3" fmla="*/ 3 h 28"/>
                          <a:gd name="T4" fmla="*/ 99 w 100"/>
                          <a:gd name="T5" fmla="*/ 27 h 28"/>
                          <a:gd name="T6" fmla="*/ 0 w 100"/>
                          <a:gd name="T7" fmla="*/ 23 h 28"/>
                          <a:gd name="T8" fmla="*/ 0 w 100"/>
                          <a:gd name="T9" fmla="*/ 0 h 28"/>
                          <a:gd name="T10" fmla="*/ 0 60000 65536"/>
                          <a:gd name="T11" fmla="*/ 0 60000 65536"/>
                          <a:gd name="T12" fmla="*/ 0 60000 65536"/>
                          <a:gd name="T13" fmla="*/ 0 60000 65536"/>
                          <a:gd name="T14" fmla="*/ 0 60000 65536"/>
                          <a:gd name="T15" fmla="*/ 0 w 100"/>
                          <a:gd name="T16" fmla="*/ 0 h 28"/>
                          <a:gd name="T17" fmla="*/ 100 w 100"/>
                          <a:gd name="T18" fmla="*/ 28 h 28"/>
                        </a:gdLst>
                        <a:ahLst/>
                        <a:cxnLst>
                          <a:cxn ang="T10">
                            <a:pos x="T0" y="T1"/>
                          </a:cxn>
                          <a:cxn ang="T11">
                            <a:pos x="T2" y="T3"/>
                          </a:cxn>
                          <a:cxn ang="T12">
                            <a:pos x="T4" y="T5"/>
                          </a:cxn>
                          <a:cxn ang="T13">
                            <a:pos x="T6" y="T7"/>
                          </a:cxn>
                          <a:cxn ang="T14">
                            <a:pos x="T8" y="T9"/>
                          </a:cxn>
                        </a:cxnLst>
                        <a:rect l="T15" t="T16" r="T17" b="T18"/>
                        <a:pathLst>
                          <a:path w="100" h="28">
                            <a:moveTo>
                              <a:pt x="0" y="0"/>
                            </a:moveTo>
                            <a:lnTo>
                              <a:pt x="99" y="3"/>
                            </a:lnTo>
                            <a:lnTo>
                              <a:pt x="99" y="27"/>
                            </a:lnTo>
                            <a:lnTo>
                              <a:pt x="0" y="2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23" name="Rectangle 882"/>
                      <p:cNvSpPr>
                        <a:spLocks noChangeArrowheads="1"/>
                      </p:cNvSpPr>
                      <p:nvPr/>
                    </p:nvSpPr>
                    <p:spPr bwMode="auto">
                      <a:xfrm>
                        <a:off x="1818" y="3080"/>
                        <a:ext cx="100" cy="23"/>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124" name="Rectangle 883"/>
                      <p:cNvSpPr>
                        <a:spLocks noChangeArrowheads="1"/>
                      </p:cNvSpPr>
                      <p:nvPr/>
                    </p:nvSpPr>
                    <p:spPr bwMode="auto">
                      <a:xfrm>
                        <a:off x="1818" y="3045"/>
                        <a:ext cx="100" cy="24"/>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125" name="Rectangle 884"/>
                      <p:cNvSpPr>
                        <a:spLocks noChangeArrowheads="1"/>
                      </p:cNvSpPr>
                      <p:nvPr/>
                    </p:nvSpPr>
                    <p:spPr bwMode="auto">
                      <a:xfrm>
                        <a:off x="1819" y="3013"/>
                        <a:ext cx="99" cy="23"/>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126" name="Freeform 885"/>
                      <p:cNvSpPr>
                        <a:spLocks/>
                      </p:cNvSpPr>
                      <p:nvPr/>
                    </p:nvSpPr>
                    <p:spPr bwMode="auto">
                      <a:xfrm>
                        <a:off x="1819" y="2944"/>
                        <a:ext cx="100" cy="27"/>
                      </a:xfrm>
                      <a:custGeom>
                        <a:avLst/>
                        <a:gdLst>
                          <a:gd name="T0" fmla="*/ 0 w 100"/>
                          <a:gd name="T1" fmla="*/ 0 h 27"/>
                          <a:gd name="T2" fmla="*/ 99 w 100"/>
                          <a:gd name="T3" fmla="*/ 4 h 27"/>
                          <a:gd name="T4" fmla="*/ 99 w 100"/>
                          <a:gd name="T5" fmla="*/ 26 h 27"/>
                          <a:gd name="T6" fmla="*/ 0 w 100"/>
                          <a:gd name="T7" fmla="*/ 23 h 27"/>
                          <a:gd name="T8" fmla="*/ 0 w 100"/>
                          <a:gd name="T9" fmla="*/ 0 h 27"/>
                          <a:gd name="T10" fmla="*/ 0 60000 65536"/>
                          <a:gd name="T11" fmla="*/ 0 60000 65536"/>
                          <a:gd name="T12" fmla="*/ 0 60000 65536"/>
                          <a:gd name="T13" fmla="*/ 0 60000 65536"/>
                          <a:gd name="T14" fmla="*/ 0 60000 65536"/>
                          <a:gd name="T15" fmla="*/ 0 w 100"/>
                          <a:gd name="T16" fmla="*/ 0 h 27"/>
                          <a:gd name="T17" fmla="*/ 100 w 100"/>
                          <a:gd name="T18" fmla="*/ 27 h 27"/>
                        </a:gdLst>
                        <a:ahLst/>
                        <a:cxnLst>
                          <a:cxn ang="T10">
                            <a:pos x="T0" y="T1"/>
                          </a:cxn>
                          <a:cxn ang="T11">
                            <a:pos x="T2" y="T3"/>
                          </a:cxn>
                          <a:cxn ang="T12">
                            <a:pos x="T4" y="T5"/>
                          </a:cxn>
                          <a:cxn ang="T13">
                            <a:pos x="T6" y="T7"/>
                          </a:cxn>
                          <a:cxn ang="T14">
                            <a:pos x="T8" y="T9"/>
                          </a:cxn>
                        </a:cxnLst>
                        <a:rect l="T15" t="T16" r="T17" b="T18"/>
                        <a:pathLst>
                          <a:path w="100" h="27">
                            <a:moveTo>
                              <a:pt x="0" y="0"/>
                            </a:moveTo>
                            <a:lnTo>
                              <a:pt x="99" y="4"/>
                            </a:lnTo>
                            <a:lnTo>
                              <a:pt x="99" y="26"/>
                            </a:lnTo>
                            <a:lnTo>
                              <a:pt x="0" y="2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27" name="Freeform 886"/>
                      <p:cNvSpPr>
                        <a:spLocks/>
                      </p:cNvSpPr>
                      <p:nvPr/>
                    </p:nvSpPr>
                    <p:spPr bwMode="auto">
                      <a:xfrm>
                        <a:off x="1818" y="2911"/>
                        <a:ext cx="101" cy="30"/>
                      </a:xfrm>
                      <a:custGeom>
                        <a:avLst/>
                        <a:gdLst>
                          <a:gd name="T0" fmla="*/ 0 w 101"/>
                          <a:gd name="T1" fmla="*/ 0 h 30"/>
                          <a:gd name="T2" fmla="*/ 100 w 101"/>
                          <a:gd name="T3" fmla="*/ 7 h 30"/>
                          <a:gd name="T4" fmla="*/ 100 w 101"/>
                          <a:gd name="T5" fmla="*/ 29 h 30"/>
                          <a:gd name="T6" fmla="*/ 0 w 101"/>
                          <a:gd name="T7" fmla="*/ 24 h 30"/>
                          <a:gd name="T8" fmla="*/ 0 w 101"/>
                          <a:gd name="T9" fmla="*/ 0 h 30"/>
                          <a:gd name="T10" fmla="*/ 0 60000 65536"/>
                          <a:gd name="T11" fmla="*/ 0 60000 65536"/>
                          <a:gd name="T12" fmla="*/ 0 60000 65536"/>
                          <a:gd name="T13" fmla="*/ 0 60000 65536"/>
                          <a:gd name="T14" fmla="*/ 0 60000 65536"/>
                          <a:gd name="T15" fmla="*/ 0 w 101"/>
                          <a:gd name="T16" fmla="*/ 0 h 30"/>
                          <a:gd name="T17" fmla="*/ 101 w 101"/>
                          <a:gd name="T18" fmla="*/ 30 h 30"/>
                        </a:gdLst>
                        <a:ahLst/>
                        <a:cxnLst>
                          <a:cxn ang="T10">
                            <a:pos x="T0" y="T1"/>
                          </a:cxn>
                          <a:cxn ang="T11">
                            <a:pos x="T2" y="T3"/>
                          </a:cxn>
                          <a:cxn ang="T12">
                            <a:pos x="T4" y="T5"/>
                          </a:cxn>
                          <a:cxn ang="T13">
                            <a:pos x="T6" y="T7"/>
                          </a:cxn>
                          <a:cxn ang="T14">
                            <a:pos x="T8" y="T9"/>
                          </a:cxn>
                        </a:cxnLst>
                        <a:rect l="T15" t="T16" r="T17" b="T18"/>
                        <a:pathLst>
                          <a:path w="101" h="30">
                            <a:moveTo>
                              <a:pt x="0" y="0"/>
                            </a:moveTo>
                            <a:lnTo>
                              <a:pt x="100" y="7"/>
                            </a:lnTo>
                            <a:lnTo>
                              <a:pt x="100" y="29"/>
                            </a:lnTo>
                            <a:lnTo>
                              <a:pt x="0" y="2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28" name="Freeform 887"/>
                      <p:cNvSpPr>
                        <a:spLocks/>
                      </p:cNvSpPr>
                      <p:nvPr/>
                    </p:nvSpPr>
                    <p:spPr bwMode="auto">
                      <a:xfrm>
                        <a:off x="1818" y="2877"/>
                        <a:ext cx="101" cy="32"/>
                      </a:xfrm>
                      <a:custGeom>
                        <a:avLst/>
                        <a:gdLst>
                          <a:gd name="T0" fmla="*/ 0 w 101"/>
                          <a:gd name="T1" fmla="*/ 0 h 32"/>
                          <a:gd name="T2" fmla="*/ 100 w 101"/>
                          <a:gd name="T3" fmla="*/ 10 h 32"/>
                          <a:gd name="T4" fmla="*/ 100 w 101"/>
                          <a:gd name="T5" fmla="*/ 31 h 32"/>
                          <a:gd name="T6" fmla="*/ 0 w 101"/>
                          <a:gd name="T7" fmla="*/ 23 h 32"/>
                          <a:gd name="T8" fmla="*/ 0 w 101"/>
                          <a:gd name="T9" fmla="*/ 0 h 32"/>
                          <a:gd name="T10" fmla="*/ 0 60000 65536"/>
                          <a:gd name="T11" fmla="*/ 0 60000 65536"/>
                          <a:gd name="T12" fmla="*/ 0 60000 65536"/>
                          <a:gd name="T13" fmla="*/ 0 60000 65536"/>
                          <a:gd name="T14" fmla="*/ 0 60000 65536"/>
                          <a:gd name="T15" fmla="*/ 0 w 101"/>
                          <a:gd name="T16" fmla="*/ 0 h 32"/>
                          <a:gd name="T17" fmla="*/ 101 w 101"/>
                          <a:gd name="T18" fmla="*/ 32 h 32"/>
                        </a:gdLst>
                        <a:ahLst/>
                        <a:cxnLst>
                          <a:cxn ang="T10">
                            <a:pos x="T0" y="T1"/>
                          </a:cxn>
                          <a:cxn ang="T11">
                            <a:pos x="T2" y="T3"/>
                          </a:cxn>
                          <a:cxn ang="T12">
                            <a:pos x="T4" y="T5"/>
                          </a:cxn>
                          <a:cxn ang="T13">
                            <a:pos x="T6" y="T7"/>
                          </a:cxn>
                          <a:cxn ang="T14">
                            <a:pos x="T8" y="T9"/>
                          </a:cxn>
                        </a:cxnLst>
                        <a:rect l="T15" t="T16" r="T17" b="T18"/>
                        <a:pathLst>
                          <a:path w="101" h="32">
                            <a:moveTo>
                              <a:pt x="0" y="0"/>
                            </a:moveTo>
                            <a:lnTo>
                              <a:pt x="100" y="10"/>
                            </a:lnTo>
                            <a:lnTo>
                              <a:pt x="100" y="31"/>
                            </a:lnTo>
                            <a:lnTo>
                              <a:pt x="0" y="2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29" name="Freeform 888"/>
                      <p:cNvSpPr>
                        <a:spLocks/>
                      </p:cNvSpPr>
                      <p:nvPr/>
                    </p:nvSpPr>
                    <p:spPr bwMode="auto">
                      <a:xfrm>
                        <a:off x="1818" y="2842"/>
                        <a:ext cx="101" cy="37"/>
                      </a:xfrm>
                      <a:custGeom>
                        <a:avLst/>
                        <a:gdLst>
                          <a:gd name="T0" fmla="*/ 0 w 101"/>
                          <a:gd name="T1" fmla="*/ 0 h 37"/>
                          <a:gd name="T2" fmla="*/ 100 w 101"/>
                          <a:gd name="T3" fmla="*/ 14 h 37"/>
                          <a:gd name="T4" fmla="*/ 100 w 101"/>
                          <a:gd name="T5" fmla="*/ 36 h 37"/>
                          <a:gd name="T6" fmla="*/ 0 w 101"/>
                          <a:gd name="T7" fmla="*/ 23 h 37"/>
                          <a:gd name="T8" fmla="*/ 0 w 101"/>
                          <a:gd name="T9" fmla="*/ 0 h 37"/>
                          <a:gd name="T10" fmla="*/ 0 60000 65536"/>
                          <a:gd name="T11" fmla="*/ 0 60000 65536"/>
                          <a:gd name="T12" fmla="*/ 0 60000 65536"/>
                          <a:gd name="T13" fmla="*/ 0 60000 65536"/>
                          <a:gd name="T14" fmla="*/ 0 60000 65536"/>
                          <a:gd name="T15" fmla="*/ 0 w 101"/>
                          <a:gd name="T16" fmla="*/ 0 h 37"/>
                          <a:gd name="T17" fmla="*/ 101 w 101"/>
                          <a:gd name="T18" fmla="*/ 37 h 37"/>
                        </a:gdLst>
                        <a:ahLst/>
                        <a:cxnLst>
                          <a:cxn ang="T10">
                            <a:pos x="T0" y="T1"/>
                          </a:cxn>
                          <a:cxn ang="T11">
                            <a:pos x="T2" y="T3"/>
                          </a:cxn>
                          <a:cxn ang="T12">
                            <a:pos x="T4" y="T5"/>
                          </a:cxn>
                          <a:cxn ang="T13">
                            <a:pos x="T6" y="T7"/>
                          </a:cxn>
                          <a:cxn ang="T14">
                            <a:pos x="T8" y="T9"/>
                          </a:cxn>
                        </a:cxnLst>
                        <a:rect l="T15" t="T16" r="T17" b="T18"/>
                        <a:pathLst>
                          <a:path w="101" h="37">
                            <a:moveTo>
                              <a:pt x="0" y="0"/>
                            </a:moveTo>
                            <a:lnTo>
                              <a:pt x="100" y="14"/>
                            </a:lnTo>
                            <a:lnTo>
                              <a:pt x="100" y="36"/>
                            </a:lnTo>
                            <a:lnTo>
                              <a:pt x="0" y="2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0" name="Freeform 889"/>
                      <p:cNvSpPr>
                        <a:spLocks/>
                      </p:cNvSpPr>
                      <p:nvPr/>
                    </p:nvSpPr>
                    <p:spPr bwMode="auto">
                      <a:xfrm>
                        <a:off x="1818" y="2809"/>
                        <a:ext cx="101" cy="38"/>
                      </a:xfrm>
                      <a:custGeom>
                        <a:avLst/>
                        <a:gdLst>
                          <a:gd name="T0" fmla="*/ 0 w 101"/>
                          <a:gd name="T1" fmla="*/ 0 h 38"/>
                          <a:gd name="T2" fmla="*/ 100 w 101"/>
                          <a:gd name="T3" fmla="*/ 14 h 38"/>
                          <a:gd name="T4" fmla="*/ 100 w 101"/>
                          <a:gd name="T5" fmla="*/ 37 h 38"/>
                          <a:gd name="T6" fmla="*/ 0 w 101"/>
                          <a:gd name="T7" fmla="*/ 24 h 38"/>
                          <a:gd name="T8" fmla="*/ 0 w 101"/>
                          <a:gd name="T9" fmla="*/ 0 h 38"/>
                          <a:gd name="T10" fmla="*/ 0 60000 65536"/>
                          <a:gd name="T11" fmla="*/ 0 60000 65536"/>
                          <a:gd name="T12" fmla="*/ 0 60000 65536"/>
                          <a:gd name="T13" fmla="*/ 0 60000 65536"/>
                          <a:gd name="T14" fmla="*/ 0 60000 65536"/>
                          <a:gd name="T15" fmla="*/ 0 w 101"/>
                          <a:gd name="T16" fmla="*/ 0 h 38"/>
                          <a:gd name="T17" fmla="*/ 101 w 101"/>
                          <a:gd name="T18" fmla="*/ 38 h 38"/>
                        </a:gdLst>
                        <a:ahLst/>
                        <a:cxnLst>
                          <a:cxn ang="T10">
                            <a:pos x="T0" y="T1"/>
                          </a:cxn>
                          <a:cxn ang="T11">
                            <a:pos x="T2" y="T3"/>
                          </a:cxn>
                          <a:cxn ang="T12">
                            <a:pos x="T4" y="T5"/>
                          </a:cxn>
                          <a:cxn ang="T13">
                            <a:pos x="T6" y="T7"/>
                          </a:cxn>
                          <a:cxn ang="T14">
                            <a:pos x="T8" y="T9"/>
                          </a:cxn>
                        </a:cxnLst>
                        <a:rect l="T15" t="T16" r="T17" b="T18"/>
                        <a:pathLst>
                          <a:path w="101" h="38">
                            <a:moveTo>
                              <a:pt x="0" y="0"/>
                            </a:moveTo>
                            <a:lnTo>
                              <a:pt x="100" y="14"/>
                            </a:lnTo>
                            <a:lnTo>
                              <a:pt x="100" y="37"/>
                            </a:lnTo>
                            <a:lnTo>
                              <a:pt x="0" y="2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1" name="Freeform 890"/>
                      <p:cNvSpPr>
                        <a:spLocks/>
                      </p:cNvSpPr>
                      <p:nvPr/>
                    </p:nvSpPr>
                    <p:spPr bwMode="auto">
                      <a:xfrm>
                        <a:off x="1818" y="2775"/>
                        <a:ext cx="101" cy="40"/>
                      </a:xfrm>
                      <a:custGeom>
                        <a:avLst/>
                        <a:gdLst>
                          <a:gd name="T0" fmla="*/ 0 w 101"/>
                          <a:gd name="T1" fmla="*/ 0 h 40"/>
                          <a:gd name="T2" fmla="*/ 100 w 101"/>
                          <a:gd name="T3" fmla="*/ 18 h 40"/>
                          <a:gd name="T4" fmla="*/ 100 w 101"/>
                          <a:gd name="T5" fmla="*/ 39 h 40"/>
                          <a:gd name="T6" fmla="*/ 0 w 101"/>
                          <a:gd name="T7" fmla="*/ 23 h 40"/>
                          <a:gd name="T8" fmla="*/ 0 w 101"/>
                          <a:gd name="T9" fmla="*/ 0 h 40"/>
                          <a:gd name="T10" fmla="*/ 0 60000 65536"/>
                          <a:gd name="T11" fmla="*/ 0 60000 65536"/>
                          <a:gd name="T12" fmla="*/ 0 60000 65536"/>
                          <a:gd name="T13" fmla="*/ 0 60000 65536"/>
                          <a:gd name="T14" fmla="*/ 0 60000 65536"/>
                          <a:gd name="T15" fmla="*/ 0 w 101"/>
                          <a:gd name="T16" fmla="*/ 0 h 40"/>
                          <a:gd name="T17" fmla="*/ 101 w 101"/>
                          <a:gd name="T18" fmla="*/ 40 h 40"/>
                        </a:gdLst>
                        <a:ahLst/>
                        <a:cxnLst>
                          <a:cxn ang="T10">
                            <a:pos x="T0" y="T1"/>
                          </a:cxn>
                          <a:cxn ang="T11">
                            <a:pos x="T2" y="T3"/>
                          </a:cxn>
                          <a:cxn ang="T12">
                            <a:pos x="T4" y="T5"/>
                          </a:cxn>
                          <a:cxn ang="T13">
                            <a:pos x="T6" y="T7"/>
                          </a:cxn>
                          <a:cxn ang="T14">
                            <a:pos x="T8" y="T9"/>
                          </a:cxn>
                        </a:cxnLst>
                        <a:rect l="T15" t="T16" r="T17" b="T18"/>
                        <a:pathLst>
                          <a:path w="101" h="40">
                            <a:moveTo>
                              <a:pt x="0" y="0"/>
                            </a:moveTo>
                            <a:lnTo>
                              <a:pt x="100" y="18"/>
                            </a:lnTo>
                            <a:lnTo>
                              <a:pt x="100" y="39"/>
                            </a:lnTo>
                            <a:lnTo>
                              <a:pt x="0" y="2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2" name="Freeform 891"/>
                      <p:cNvSpPr>
                        <a:spLocks/>
                      </p:cNvSpPr>
                      <p:nvPr/>
                    </p:nvSpPr>
                    <p:spPr bwMode="auto">
                      <a:xfrm>
                        <a:off x="1818" y="2741"/>
                        <a:ext cx="101" cy="44"/>
                      </a:xfrm>
                      <a:custGeom>
                        <a:avLst/>
                        <a:gdLst>
                          <a:gd name="T0" fmla="*/ 0 w 101"/>
                          <a:gd name="T1" fmla="*/ 0 h 44"/>
                          <a:gd name="T2" fmla="*/ 100 w 101"/>
                          <a:gd name="T3" fmla="*/ 18 h 44"/>
                          <a:gd name="T4" fmla="*/ 100 w 101"/>
                          <a:gd name="T5" fmla="*/ 43 h 44"/>
                          <a:gd name="T6" fmla="*/ 0 w 101"/>
                          <a:gd name="T7" fmla="*/ 24 h 44"/>
                          <a:gd name="T8" fmla="*/ 0 w 101"/>
                          <a:gd name="T9" fmla="*/ 0 h 44"/>
                          <a:gd name="T10" fmla="*/ 0 60000 65536"/>
                          <a:gd name="T11" fmla="*/ 0 60000 65536"/>
                          <a:gd name="T12" fmla="*/ 0 60000 65536"/>
                          <a:gd name="T13" fmla="*/ 0 60000 65536"/>
                          <a:gd name="T14" fmla="*/ 0 60000 65536"/>
                          <a:gd name="T15" fmla="*/ 0 w 101"/>
                          <a:gd name="T16" fmla="*/ 0 h 44"/>
                          <a:gd name="T17" fmla="*/ 101 w 101"/>
                          <a:gd name="T18" fmla="*/ 44 h 44"/>
                        </a:gdLst>
                        <a:ahLst/>
                        <a:cxnLst>
                          <a:cxn ang="T10">
                            <a:pos x="T0" y="T1"/>
                          </a:cxn>
                          <a:cxn ang="T11">
                            <a:pos x="T2" y="T3"/>
                          </a:cxn>
                          <a:cxn ang="T12">
                            <a:pos x="T4" y="T5"/>
                          </a:cxn>
                          <a:cxn ang="T13">
                            <a:pos x="T6" y="T7"/>
                          </a:cxn>
                          <a:cxn ang="T14">
                            <a:pos x="T8" y="T9"/>
                          </a:cxn>
                        </a:cxnLst>
                        <a:rect l="T15" t="T16" r="T17" b="T18"/>
                        <a:pathLst>
                          <a:path w="101" h="44">
                            <a:moveTo>
                              <a:pt x="0" y="0"/>
                            </a:moveTo>
                            <a:lnTo>
                              <a:pt x="100" y="18"/>
                            </a:lnTo>
                            <a:lnTo>
                              <a:pt x="100" y="43"/>
                            </a:lnTo>
                            <a:lnTo>
                              <a:pt x="0" y="2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3" name="Freeform 892"/>
                      <p:cNvSpPr>
                        <a:spLocks/>
                      </p:cNvSpPr>
                      <p:nvPr/>
                    </p:nvSpPr>
                    <p:spPr bwMode="auto">
                      <a:xfrm>
                        <a:off x="1819" y="2708"/>
                        <a:ext cx="100" cy="42"/>
                      </a:xfrm>
                      <a:custGeom>
                        <a:avLst/>
                        <a:gdLst>
                          <a:gd name="T0" fmla="*/ 0 w 100"/>
                          <a:gd name="T1" fmla="*/ 0 h 42"/>
                          <a:gd name="T2" fmla="*/ 99 w 100"/>
                          <a:gd name="T3" fmla="*/ 19 h 42"/>
                          <a:gd name="T4" fmla="*/ 99 w 100"/>
                          <a:gd name="T5" fmla="*/ 41 h 42"/>
                          <a:gd name="T6" fmla="*/ 1 w 100"/>
                          <a:gd name="T7" fmla="*/ 22 h 42"/>
                          <a:gd name="T8" fmla="*/ 0 w 100"/>
                          <a:gd name="T9" fmla="*/ 0 h 42"/>
                          <a:gd name="T10" fmla="*/ 0 60000 65536"/>
                          <a:gd name="T11" fmla="*/ 0 60000 65536"/>
                          <a:gd name="T12" fmla="*/ 0 60000 65536"/>
                          <a:gd name="T13" fmla="*/ 0 60000 65536"/>
                          <a:gd name="T14" fmla="*/ 0 60000 65536"/>
                          <a:gd name="T15" fmla="*/ 0 w 100"/>
                          <a:gd name="T16" fmla="*/ 0 h 42"/>
                          <a:gd name="T17" fmla="*/ 100 w 100"/>
                          <a:gd name="T18" fmla="*/ 42 h 42"/>
                        </a:gdLst>
                        <a:ahLst/>
                        <a:cxnLst>
                          <a:cxn ang="T10">
                            <a:pos x="T0" y="T1"/>
                          </a:cxn>
                          <a:cxn ang="T11">
                            <a:pos x="T2" y="T3"/>
                          </a:cxn>
                          <a:cxn ang="T12">
                            <a:pos x="T4" y="T5"/>
                          </a:cxn>
                          <a:cxn ang="T13">
                            <a:pos x="T6" y="T7"/>
                          </a:cxn>
                          <a:cxn ang="T14">
                            <a:pos x="T8" y="T9"/>
                          </a:cxn>
                        </a:cxnLst>
                        <a:rect l="T15" t="T16" r="T17" b="T18"/>
                        <a:pathLst>
                          <a:path w="100" h="42">
                            <a:moveTo>
                              <a:pt x="0" y="0"/>
                            </a:moveTo>
                            <a:lnTo>
                              <a:pt x="99" y="19"/>
                            </a:lnTo>
                            <a:lnTo>
                              <a:pt x="99" y="41"/>
                            </a:lnTo>
                            <a:lnTo>
                              <a:pt x="1" y="22"/>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4" name="Freeform 893"/>
                      <p:cNvSpPr>
                        <a:spLocks/>
                      </p:cNvSpPr>
                      <p:nvPr/>
                    </p:nvSpPr>
                    <p:spPr bwMode="auto">
                      <a:xfrm>
                        <a:off x="1818" y="2673"/>
                        <a:ext cx="101" cy="46"/>
                      </a:xfrm>
                      <a:custGeom>
                        <a:avLst/>
                        <a:gdLst>
                          <a:gd name="T0" fmla="*/ 0 w 101"/>
                          <a:gd name="T1" fmla="*/ 0 h 46"/>
                          <a:gd name="T2" fmla="*/ 100 w 101"/>
                          <a:gd name="T3" fmla="*/ 22 h 46"/>
                          <a:gd name="T4" fmla="*/ 100 w 101"/>
                          <a:gd name="T5" fmla="*/ 45 h 46"/>
                          <a:gd name="T6" fmla="*/ 0 w 101"/>
                          <a:gd name="T7" fmla="*/ 24 h 46"/>
                          <a:gd name="T8" fmla="*/ 0 w 101"/>
                          <a:gd name="T9" fmla="*/ 0 h 46"/>
                          <a:gd name="T10" fmla="*/ 0 60000 65536"/>
                          <a:gd name="T11" fmla="*/ 0 60000 65536"/>
                          <a:gd name="T12" fmla="*/ 0 60000 65536"/>
                          <a:gd name="T13" fmla="*/ 0 60000 65536"/>
                          <a:gd name="T14" fmla="*/ 0 60000 65536"/>
                          <a:gd name="T15" fmla="*/ 0 w 101"/>
                          <a:gd name="T16" fmla="*/ 0 h 46"/>
                          <a:gd name="T17" fmla="*/ 101 w 101"/>
                          <a:gd name="T18" fmla="*/ 46 h 46"/>
                        </a:gdLst>
                        <a:ahLst/>
                        <a:cxnLst>
                          <a:cxn ang="T10">
                            <a:pos x="T0" y="T1"/>
                          </a:cxn>
                          <a:cxn ang="T11">
                            <a:pos x="T2" y="T3"/>
                          </a:cxn>
                          <a:cxn ang="T12">
                            <a:pos x="T4" y="T5"/>
                          </a:cxn>
                          <a:cxn ang="T13">
                            <a:pos x="T6" y="T7"/>
                          </a:cxn>
                          <a:cxn ang="T14">
                            <a:pos x="T8" y="T9"/>
                          </a:cxn>
                        </a:cxnLst>
                        <a:rect l="T15" t="T16" r="T17" b="T18"/>
                        <a:pathLst>
                          <a:path w="101" h="46">
                            <a:moveTo>
                              <a:pt x="0" y="0"/>
                            </a:moveTo>
                            <a:lnTo>
                              <a:pt x="100" y="22"/>
                            </a:lnTo>
                            <a:lnTo>
                              <a:pt x="100" y="45"/>
                            </a:lnTo>
                            <a:lnTo>
                              <a:pt x="0" y="2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5" name="Freeform 894"/>
                      <p:cNvSpPr>
                        <a:spLocks/>
                      </p:cNvSpPr>
                      <p:nvPr/>
                    </p:nvSpPr>
                    <p:spPr bwMode="auto">
                      <a:xfrm>
                        <a:off x="1818" y="2635"/>
                        <a:ext cx="101" cy="50"/>
                      </a:xfrm>
                      <a:custGeom>
                        <a:avLst/>
                        <a:gdLst>
                          <a:gd name="T0" fmla="*/ 0 w 101"/>
                          <a:gd name="T1" fmla="*/ 0 h 50"/>
                          <a:gd name="T2" fmla="*/ 100 w 101"/>
                          <a:gd name="T3" fmla="*/ 24 h 50"/>
                          <a:gd name="T4" fmla="*/ 100 w 101"/>
                          <a:gd name="T5" fmla="*/ 49 h 50"/>
                          <a:gd name="T6" fmla="*/ 0 w 101"/>
                          <a:gd name="T7" fmla="*/ 26 h 50"/>
                          <a:gd name="T8" fmla="*/ 0 w 101"/>
                          <a:gd name="T9" fmla="*/ 0 h 50"/>
                          <a:gd name="T10" fmla="*/ 0 60000 65536"/>
                          <a:gd name="T11" fmla="*/ 0 60000 65536"/>
                          <a:gd name="T12" fmla="*/ 0 60000 65536"/>
                          <a:gd name="T13" fmla="*/ 0 60000 65536"/>
                          <a:gd name="T14" fmla="*/ 0 60000 65536"/>
                          <a:gd name="T15" fmla="*/ 0 w 101"/>
                          <a:gd name="T16" fmla="*/ 0 h 50"/>
                          <a:gd name="T17" fmla="*/ 101 w 101"/>
                          <a:gd name="T18" fmla="*/ 50 h 50"/>
                        </a:gdLst>
                        <a:ahLst/>
                        <a:cxnLst>
                          <a:cxn ang="T10">
                            <a:pos x="T0" y="T1"/>
                          </a:cxn>
                          <a:cxn ang="T11">
                            <a:pos x="T2" y="T3"/>
                          </a:cxn>
                          <a:cxn ang="T12">
                            <a:pos x="T4" y="T5"/>
                          </a:cxn>
                          <a:cxn ang="T13">
                            <a:pos x="T6" y="T7"/>
                          </a:cxn>
                          <a:cxn ang="T14">
                            <a:pos x="T8" y="T9"/>
                          </a:cxn>
                        </a:cxnLst>
                        <a:rect l="T15" t="T16" r="T17" b="T18"/>
                        <a:pathLst>
                          <a:path w="101" h="50">
                            <a:moveTo>
                              <a:pt x="0" y="0"/>
                            </a:moveTo>
                            <a:lnTo>
                              <a:pt x="100" y="24"/>
                            </a:lnTo>
                            <a:lnTo>
                              <a:pt x="100" y="49"/>
                            </a:lnTo>
                            <a:lnTo>
                              <a:pt x="0" y="26"/>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6" name="Freeform 895"/>
                      <p:cNvSpPr>
                        <a:spLocks/>
                      </p:cNvSpPr>
                      <p:nvPr/>
                    </p:nvSpPr>
                    <p:spPr bwMode="auto">
                      <a:xfrm>
                        <a:off x="1818" y="2605"/>
                        <a:ext cx="101" cy="42"/>
                      </a:xfrm>
                      <a:custGeom>
                        <a:avLst/>
                        <a:gdLst>
                          <a:gd name="T0" fmla="*/ 0 w 101"/>
                          <a:gd name="T1" fmla="*/ 0 h 42"/>
                          <a:gd name="T2" fmla="*/ 100 w 101"/>
                          <a:gd name="T3" fmla="*/ 21 h 42"/>
                          <a:gd name="T4" fmla="*/ 100 w 101"/>
                          <a:gd name="T5" fmla="*/ 41 h 42"/>
                          <a:gd name="T6" fmla="*/ 0 w 101"/>
                          <a:gd name="T7" fmla="*/ 20 h 42"/>
                          <a:gd name="T8" fmla="*/ 0 w 101"/>
                          <a:gd name="T9" fmla="*/ 0 h 42"/>
                          <a:gd name="T10" fmla="*/ 0 60000 65536"/>
                          <a:gd name="T11" fmla="*/ 0 60000 65536"/>
                          <a:gd name="T12" fmla="*/ 0 60000 65536"/>
                          <a:gd name="T13" fmla="*/ 0 60000 65536"/>
                          <a:gd name="T14" fmla="*/ 0 60000 65536"/>
                          <a:gd name="T15" fmla="*/ 0 w 101"/>
                          <a:gd name="T16" fmla="*/ 0 h 42"/>
                          <a:gd name="T17" fmla="*/ 101 w 101"/>
                          <a:gd name="T18" fmla="*/ 42 h 42"/>
                        </a:gdLst>
                        <a:ahLst/>
                        <a:cxnLst>
                          <a:cxn ang="T10">
                            <a:pos x="T0" y="T1"/>
                          </a:cxn>
                          <a:cxn ang="T11">
                            <a:pos x="T2" y="T3"/>
                          </a:cxn>
                          <a:cxn ang="T12">
                            <a:pos x="T4" y="T5"/>
                          </a:cxn>
                          <a:cxn ang="T13">
                            <a:pos x="T6" y="T7"/>
                          </a:cxn>
                          <a:cxn ang="T14">
                            <a:pos x="T8" y="T9"/>
                          </a:cxn>
                        </a:cxnLst>
                        <a:rect l="T15" t="T16" r="T17" b="T18"/>
                        <a:pathLst>
                          <a:path w="101" h="42">
                            <a:moveTo>
                              <a:pt x="0" y="0"/>
                            </a:moveTo>
                            <a:lnTo>
                              <a:pt x="100" y="21"/>
                            </a:lnTo>
                            <a:lnTo>
                              <a:pt x="100" y="41"/>
                            </a:lnTo>
                            <a:lnTo>
                              <a:pt x="0" y="20"/>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7" name="Freeform 896"/>
                      <p:cNvSpPr>
                        <a:spLocks/>
                      </p:cNvSpPr>
                      <p:nvPr/>
                    </p:nvSpPr>
                    <p:spPr bwMode="auto">
                      <a:xfrm>
                        <a:off x="1818" y="2573"/>
                        <a:ext cx="101" cy="43"/>
                      </a:xfrm>
                      <a:custGeom>
                        <a:avLst/>
                        <a:gdLst>
                          <a:gd name="T0" fmla="*/ 0 w 101"/>
                          <a:gd name="T1" fmla="*/ 0 h 43"/>
                          <a:gd name="T2" fmla="*/ 100 w 101"/>
                          <a:gd name="T3" fmla="*/ 19 h 43"/>
                          <a:gd name="T4" fmla="*/ 100 w 101"/>
                          <a:gd name="T5" fmla="*/ 42 h 43"/>
                          <a:gd name="T6" fmla="*/ 0 w 101"/>
                          <a:gd name="T7" fmla="*/ 22 h 43"/>
                          <a:gd name="T8" fmla="*/ 0 w 101"/>
                          <a:gd name="T9" fmla="*/ 0 h 43"/>
                          <a:gd name="T10" fmla="*/ 0 60000 65536"/>
                          <a:gd name="T11" fmla="*/ 0 60000 65536"/>
                          <a:gd name="T12" fmla="*/ 0 60000 65536"/>
                          <a:gd name="T13" fmla="*/ 0 60000 65536"/>
                          <a:gd name="T14" fmla="*/ 0 60000 65536"/>
                          <a:gd name="T15" fmla="*/ 0 w 101"/>
                          <a:gd name="T16" fmla="*/ 0 h 43"/>
                          <a:gd name="T17" fmla="*/ 101 w 101"/>
                          <a:gd name="T18" fmla="*/ 43 h 43"/>
                        </a:gdLst>
                        <a:ahLst/>
                        <a:cxnLst>
                          <a:cxn ang="T10">
                            <a:pos x="T0" y="T1"/>
                          </a:cxn>
                          <a:cxn ang="T11">
                            <a:pos x="T2" y="T3"/>
                          </a:cxn>
                          <a:cxn ang="T12">
                            <a:pos x="T4" y="T5"/>
                          </a:cxn>
                          <a:cxn ang="T13">
                            <a:pos x="T6" y="T7"/>
                          </a:cxn>
                          <a:cxn ang="T14">
                            <a:pos x="T8" y="T9"/>
                          </a:cxn>
                        </a:cxnLst>
                        <a:rect l="T15" t="T16" r="T17" b="T18"/>
                        <a:pathLst>
                          <a:path w="101" h="43">
                            <a:moveTo>
                              <a:pt x="0" y="0"/>
                            </a:moveTo>
                            <a:lnTo>
                              <a:pt x="100" y="19"/>
                            </a:lnTo>
                            <a:lnTo>
                              <a:pt x="100" y="42"/>
                            </a:lnTo>
                            <a:lnTo>
                              <a:pt x="0" y="22"/>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138" name="Freeform 897"/>
                      <p:cNvSpPr>
                        <a:spLocks/>
                      </p:cNvSpPr>
                      <p:nvPr/>
                    </p:nvSpPr>
                    <p:spPr bwMode="auto">
                      <a:xfrm>
                        <a:off x="1818" y="2544"/>
                        <a:ext cx="101" cy="41"/>
                      </a:xfrm>
                      <a:custGeom>
                        <a:avLst/>
                        <a:gdLst>
                          <a:gd name="T0" fmla="*/ 0 w 101"/>
                          <a:gd name="T1" fmla="*/ 0 h 41"/>
                          <a:gd name="T2" fmla="*/ 100 w 101"/>
                          <a:gd name="T3" fmla="*/ 19 h 41"/>
                          <a:gd name="T4" fmla="*/ 100 w 101"/>
                          <a:gd name="T5" fmla="*/ 40 h 41"/>
                          <a:gd name="T6" fmla="*/ 0 w 101"/>
                          <a:gd name="T7" fmla="*/ 20 h 41"/>
                          <a:gd name="T8" fmla="*/ 0 w 101"/>
                          <a:gd name="T9" fmla="*/ 0 h 41"/>
                          <a:gd name="T10" fmla="*/ 0 60000 65536"/>
                          <a:gd name="T11" fmla="*/ 0 60000 65536"/>
                          <a:gd name="T12" fmla="*/ 0 60000 65536"/>
                          <a:gd name="T13" fmla="*/ 0 60000 65536"/>
                          <a:gd name="T14" fmla="*/ 0 60000 65536"/>
                          <a:gd name="T15" fmla="*/ 0 w 101"/>
                          <a:gd name="T16" fmla="*/ 0 h 41"/>
                          <a:gd name="T17" fmla="*/ 101 w 101"/>
                          <a:gd name="T18" fmla="*/ 41 h 41"/>
                        </a:gdLst>
                        <a:ahLst/>
                        <a:cxnLst>
                          <a:cxn ang="T10">
                            <a:pos x="T0" y="T1"/>
                          </a:cxn>
                          <a:cxn ang="T11">
                            <a:pos x="T2" y="T3"/>
                          </a:cxn>
                          <a:cxn ang="T12">
                            <a:pos x="T4" y="T5"/>
                          </a:cxn>
                          <a:cxn ang="T13">
                            <a:pos x="T6" y="T7"/>
                          </a:cxn>
                          <a:cxn ang="T14">
                            <a:pos x="T8" y="T9"/>
                          </a:cxn>
                        </a:cxnLst>
                        <a:rect l="T15" t="T16" r="T17" b="T18"/>
                        <a:pathLst>
                          <a:path w="101" h="41">
                            <a:moveTo>
                              <a:pt x="0" y="0"/>
                            </a:moveTo>
                            <a:lnTo>
                              <a:pt x="100" y="19"/>
                            </a:lnTo>
                            <a:lnTo>
                              <a:pt x="100" y="40"/>
                            </a:lnTo>
                            <a:lnTo>
                              <a:pt x="0" y="20"/>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grpSp>
                <p:grpSp>
                  <p:nvGrpSpPr>
                    <p:cNvPr id="21" name="Group 898"/>
                    <p:cNvGrpSpPr>
                      <a:grpSpLocks/>
                    </p:cNvGrpSpPr>
                    <p:nvPr/>
                  </p:nvGrpSpPr>
                  <p:grpSpPr bwMode="auto">
                    <a:xfrm>
                      <a:off x="1830" y="2556"/>
                      <a:ext cx="78" cy="550"/>
                      <a:chOff x="1830" y="2556"/>
                      <a:chExt cx="78" cy="550"/>
                    </a:xfrm>
                  </p:grpSpPr>
                  <p:sp>
                    <p:nvSpPr>
                      <p:cNvPr id="114" name="Line 899"/>
                      <p:cNvSpPr>
                        <a:spLocks noChangeShapeType="1"/>
                      </p:cNvSpPr>
                      <p:nvPr/>
                    </p:nvSpPr>
                    <p:spPr bwMode="auto">
                      <a:xfrm>
                        <a:off x="1907" y="2570"/>
                        <a:ext cx="1" cy="529"/>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115" name="Line 900"/>
                      <p:cNvSpPr>
                        <a:spLocks noChangeShapeType="1"/>
                      </p:cNvSpPr>
                      <p:nvPr/>
                    </p:nvSpPr>
                    <p:spPr bwMode="auto">
                      <a:xfrm>
                        <a:off x="1895" y="2569"/>
                        <a:ext cx="1" cy="532"/>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116" name="Line 901"/>
                      <p:cNvSpPr>
                        <a:spLocks noChangeShapeType="1"/>
                      </p:cNvSpPr>
                      <p:nvPr/>
                    </p:nvSpPr>
                    <p:spPr bwMode="auto">
                      <a:xfrm>
                        <a:off x="1885" y="2566"/>
                        <a:ext cx="1" cy="535"/>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117" name="Line 902"/>
                      <p:cNvSpPr>
                        <a:spLocks noChangeShapeType="1"/>
                      </p:cNvSpPr>
                      <p:nvPr/>
                    </p:nvSpPr>
                    <p:spPr bwMode="auto">
                      <a:xfrm>
                        <a:off x="1874" y="2563"/>
                        <a:ext cx="1" cy="542"/>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118" name="Line 903"/>
                      <p:cNvSpPr>
                        <a:spLocks noChangeShapeType="1"/>
                      </p:cNvSpPr>
                      <p:nvPr/>
                    </p:nvSpPr>
                    <p:spPr bwMode="auto">
                      <a:xfrm>
                        <a:off x="1861" y="2561"/>
                        <a:ext cx="1" cy="544"/>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119" name="Line 904"/>
                      <p:cNvSpPr>
                        <a:spLocks noChangeShapeType="1"/>
                      </p:cNvSpPr>
                      <p:nvPr/>
                    </p:nvSpPr>
                    <p:spPr bwMode="auto">
                      <a:xfrm>
                        <a:off x="1852" y="2559"/>
                        <a:ext cx="0" cy="539"/>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120" name="Line 905"/>
                      <p:cNvSpPr>
                        <a:spLocks noChangeShapeType="1"/>
                      </p:cNvSpPr>
                      <p:nvPr/>
                    </p:nvSpPr>
                    <p:spPr bwMode="auto">
                      <a:xfrm>
                        <a:off x="1841" y="2559"/>
                        <a:ext cx="1" cy="541"/>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121" name="Line 906"/>
                      <p:cNvSpPr>
                        <a:spLocks noChangeShapeType="1"/>
                      </p:cNvSpPr>
                      <p:nvPr/>
                    </p:nvSpPr>
                    <p:spPr bwMode="auto">
                      <a:xfrm>
                        <a:off x="1830" y="2556"/>
                        <a:ext cx="1" cy="550"/>
                      </a:xfrm>
                      <a:prstGeom prst="line">
                        <a:avLst/>
                      </a:prstGeom>
                      <a:noFill/>
                      <a:ln w="12700">
                        <a:solidFill>
                          <a:srgbClr val="C0C0C0"/>
                        </a:solidFill>
                        <a:round/>
                        <a:headEnd/>
                        <a:tailEnd/>
                      </a:ln>
                    </p:spPr>
                    <p:txBody>
                      <a:bodyPr wrap="none" lIns="75094" tIns="36888" rIns="75094" bIns="36888">
                        <a:spAutoFit/>
                      </a:bodyPr>
                      <a:lstStyle/>
                      <a:p>
                        <a:endParaRPr lang="pt-PT"/>
                      </a:p>
                    </p:txBody>
                  </p:sp>
                </p:grpSp>
                <p:grpSp>
                  <p:nvGrpSpPr>
                    <p:cNvPr id="26" name="Group 907"/>
                    <p:cNvGrpSpPr>
                      <a:grpSpLocks/>
                    </p:cNvGrpSpPr>
                    <p:nvPr/>
                  </p:nvGrpSpPr>
                  <p:grpSpPr bwMode="auto">
                    <a:xfrm>
                      <a:off x="1737" y="2582"/>
                      <a:ext cx="89" cy="499"/>
                      <a:chOff x="1737" y="2582"/>
                      <a:chExt cx="89" cy="499"/>
                    </a:xfrm>
                  </p:grpSpPr>
                  <p:sp>
                    <p:nvSpPr>
                      <p:cNvPr id="98" name="Line 908"/>
                      <p:cNvSpPr>
                        <a:spLocks noChangeShapeType="1"/>
                      </p:cNvSpPr>
                      <p:nvPr/>
                    </p:nvSpPr>
                    <p:spPr bwMode="auto">
                      <a:xfrm flipH="1">
                        <a:off x="1738" y="2582"/>
                        <a:ext cx="88" cy="37"/>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99" name="Line 909"/>
                      <p:cNvSpPr>
                        <a:spLocks noChangeShapeType="1"/>
                      </p:cNvSpPr>
                      <p:nvPr/>
                    </p:nvSpPr>
                    <p:spPr bwMode="auto">
                      <a:xfrm flipH="1">
                        <a:off x="1739" y="2615"/>
                        <a:ext cx="86" cy="32"/>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0" name="Freeform 910"/>
                      <p:cNvSpPr>
                        <a:spLocks/>
                      </p:cNvSpPr>
                      <p:nvPr/>
                    </p:nvSpPr>
                    <p:spPr bwMode="auto">
                      <a:xfrm>
                        <a:off x="1744" y="2636"/>
                        <a:ext cx="74" cy="49"/>
                      </a:xfrm>
                      <a:custGeom>
                        <a:avLst/>
                        <a:gdLst>
                          <a:gd name="T0" fmla="*/ 73 w 74"/>
                          <a:gd name="T1" fmla="*/ 0 h 49"/>
                          <a:gd name="T2" fmla="*/ 0 w 74"/>
                          <a:gd name="T3" fmla="*/ 48 h 49"/>
                          <a:gd name="T4" fmla="*/ 0 60000 65536"/>
                          <a:gd name="T5" fmla="*/ 0 60000 65536"/>
                          <a:gd name="T6" fmla="*/ 0 w 74"/>
                          <a:gd name="T7" fmla="*/ 0 h 49"/>
                          <a:gd name="T8" fmla="*/ 74 w 74"/>
                          <a:gd name="T9" fmla="*/ 49 h 49"/>
                        </a:gdLst>
                        <a:ahLst/>
                        <a:cxnLst>
                          <a:cxn ang="T4">
                            <a:pos x="T0" y="T1"/>
                          </a:cxn>
                          <a:cxn ang="T5">
                            <a:pos x="T2" y="T3"/>
                          </a:cxn>
                        </a:cxnLst>
                        <a:rect l="T6" t="T7" r="T8" b="T9"/>
                        <a:pathLst>
                          <a:path w="74" h="49">
                            <a:moveTo>
                              <a:pt x="73" y="0"/>
                            </a:moveTo>
                            <a:lnTo>
                              <a:pt x="0" y="48"/>
                            </a:lnTo>
                          </a:path>
                        </a:pathLst>
                      </a:custGeom>
                      <a:noFill/>
                      <a:ln w="12700" cap="rnd">
                        <a:solidFill>
                          <a:srgbClr val="000000"/>
                        </a:solidFill>
                        <a:round/>
                        <a:headEnd/>
                        <a:tailEnd/>
                      </a:ln>
                    </p:spPr>
                    <p:txBody>
                      <a:bodyPr wrap="none" lIns="75094" tIns="36888" rIns="75094" bIns="36888">
                        <a:spAutoFit/>
                      </a:bodyPr>
                      <a:lstStyle/>
                      <a:p>
                        <a:endParaRPr lang="pt-PT"/>
                      </a:p>
                    </p:txBody>
                  </p:sp>
                  <p:sp>
                    <p:nvSpPr>
                      <p:cNvPr id="101" name="Line 911"/>
                      <p:cNvSpPr>
                        <a:spLocks noChangeShapeType="1"/>
                      </p:cNvSpPr>
                      <p:nvPr/>
                    </p:nvSpPr>
                    <p:spPr bwMode="auto">
                      <a:xfrm flipH="1">
                        <a:off x="1738" y="2682"/>
                        <a:ext cx="87" cy="28"/>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2" name="Line 912"/>
                      <p:cNvSpPr>
                        <a:spLocks noChangeShapeType="1"/>
                      </p:cNvSpPr>
                      <p:nvPr/>
                    </p:nvSpPr>
                    <p:spPr bwMode="auto">
                      <a:xfrm flipH="1">
                        <a:off x="1738" y="2717"/>
                        <a:ext cx="87" cy="23"/>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3" name="Line 913"/>
                      <p:cNvSpPr>
                        <a:spLocks noChangeShapeType="1"/>
                      </p:cNvSpPr>
                      <p:nvPr/>
                    </p:nvSpPr>
                    <p:spPr bwMode="auto">
                      <a:xfrm flipH="1">
                        <a:off x="1738" y="2751"/>
                        <a:ext cx="87" cy="19"/>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4" name="Line 914"/>
                      <p:cNvSpPr>
                        <a:spLocks noChangeShapeType="1"/>
                      </p:cNvSpPr>
                      <p:nvPr/>
                    </p:nvSpPr>
                    <p:spPr bwMode="auto">
                      <a:xfrm flipH="1">
                        <a:off x="1738" y="2785"/>
                        <a:ext cx="87" cy="15"/>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5" name="Line 915"/>
                      <p:cNvSpPr>
                        <a:spLocks noChangeShapeType="1"/>
                      </p:cNvSpPr>
                      <p:nvPr/>
                    </p:nvSpPr>
                    <p:spPr bwMode="auto">
                      <a:xfrm flipH="1">
                        <a:off x="1737" y="2819"/>
                        <a:ext cx="89" cy="14"/>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6" name="Line 916"/>
                      <p:cNvSpPr>
                        <a:spLocks noChangeShapeType="1"/>
                      </p:cNvSpPr>
                      <p:nvPr/>
                    </p:nvSpPr>
                    <p:spPr bwMode="auto">
                      <a:xfrm flipH="1">
                        <a:off x="1738" y="2852"/>
                        <a:ext cx="87" cy="9"/>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7" name="Line 917"/>
                      <p:cNvSpPr>
                        <a:spLocks noChangeShapeType="1"/>
                      </p:cNvSpPr>
                      <p:nvPr/>
                    </p:nvSpPr>
                    <p:spPr bwMode="auto">
                      <a:xfrm flipH="1">
                        <a:off x="1737" y="2887"/>
                        <a:ext cx="89" cy="6"/>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8" name="Line 918"/>
                      <p:cNvSpPr>
                        <a:spLocks noChangeShapeType="1"/>
                      </p:cNvSpPr>
                      <p:nvPr/>
                    </p:nvSpPr>
                    <p:spPr bwMode="auto">
                      <a:xfrm flipH="1">
                        <a:off x="1737" y="2921"/>
                        <a:ext cx="89" cy="2"/>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09" name="Line 919"/>
                      <p:cNvSpPr>
                        <a:spLocks noChangeShapeType="1"/>
                      </p:cNvSpPr>
                      <p:nvPr/>
                    </p:nvSpPr>
                    <p:spPr bwMode="auto">
                      <a:xfrm flipH="1">
                        <a:off x="1738" y="2953"/>
                        <a:ext cx="88" cy="0"/>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10" name="Line 920"/>
                      <p:cNvSpPr>
                        <a:spLocks noChangeShapeType="1"/>
                      </p:cNvSpPr>
                      <p:nvPr/>
                    </p:nvSpPr>
                    <p:spPr bwMode="auto">
                      <a:xfrm flipH="1">
                        <a:off x="1737" y="2984"/>
                        <a:ext cx="89" cy="4"/>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11" name="Line 921"/>
                      <p:cNvSpPr>
                        <a:spLocks noChangeShapeType="1"/>
                      </p:cNvSpPr>
                      <p:nvPr/>
                    </p:nvSpPr>
                    <p:spPr bwMode="auto">
                      <a:xfrm flipH="1">
                        <a:off x="1741" y="3015"/>
                        <a:ext cx="84" cy="6"/>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12" name="Line 922"/>
                      <p:cNvSpPr>
                        <a:spLocks noChangeShapeType="1"/>
                      </p:cNvSpPr>
                      <p:nvPr/>
                    </p:nvSpPr>
                    <p:spPr bwMode="auto">
                      <a:xfrm flipH="1">
                        <a:off x="1740" y="3049"/>
                        <a:ext cx="86" cy="2"/>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113" name="Line 923"/>
                      <p:cNvSpPr>
                        <a:spLocks noChangeShapeType="1"/>
                      </p:cNvSpPr>
                      <p:nvPr/>
                    </p:nvSpPr>
                    <p:spPr bwMode="auto">
                      <a:xfrm flipH="1">
                        <a:off x="1740" y="3080"/>
                        <a:ext cx="86" cy="1"/>
                      </a:xfrm>
                      <a:prstGeom prst="line">
                        <a:avLst/>
                      </a:prstGeom>
                      <a:noFill/>
                      <a:ln w="12700">
                        <a:solidFill>
                          <a:srgbClr val="000000"/>
                        </a:solidFill>
                        <a:round/>
                        <a:headEnd/>
                        <a:tailEnd/>
                      </a:ln>
                    </p:spPr>
                    <p:txBody>
                      <a:bodyPr wrap="none" lIns="75094" tIns="36888" rIns="75094" bIns="36888">
                        <a:spAutoFit/>
                      </a:bodyPr>
                      <a:lstStyle/>
                      <a:p>
                        <a:endParaRPr lang="pt-PT"/>
                      </a:p>
                    </p:txBody>
                  </p:sp>
                </p:grpSp>
              </p:grpSp>
            </p:grpSp>
            <p:grpSp>
              <p:nvGrpSpPr>
                <p:cNvPr id="31" name="Group 924"/>
                <p:cNvGrpSpPr>
                  <a:grpSpLocks/>
                </p:cNvGrpSpPr>
                <p:nvPr/>
              </p:nvGrpSpPr>
              <p:grpSpPr bwMode="auto">
                <a:xfrm>
                  <a:off x="1586" y="2661"/>
                  <a:ext cx="138" cy="460"/>
                  <a:chOff x="1586" y="2661"/>
                  <a:chExt cx="138" cy="460"/>
                </a:xfrm>
              </p:grpSpPr>
              <p:sp>
                <p:nvSpPr>
                  <p:cNvPr id="53" name="Freeform 925"/>
                  <p:cNvSpPr>
                    <a:spLocks/>
                  </p:cNvSpPr>
                  <p:nvPr/>
                </p:nvSpPr>
                <p:spPr bwMode="auto">
                  <a:xfrm>
                    <a:off x="1636" y="2661"/>
                    <a:ext cx="88" cy="459"/>
                  </a:xfrm>
                  <a:custGeom>
                    <a:avLst/>
                    <a:gdLst>
                      <a:gd name="T0" fmla="*/ 0 w 88"/>
                      <a:gd name="T1" fmla="*/ 0 h 459"/>
                      <a:gd name="T2" fmla="*/ 87 w 88"/>
                      <a:gd name="T3" fmla="*/ 14 h 459"/>
                      <a:gd name="T4" fmla="*/ 87 w 88"/>
                      <a:gd name="T5" fmla="*/ 458 h 459"/>
                      <a:gd name="T6" fmla="*/ 0 w 88"/>
                      <a:gd name="T7" fmla="*/ 458 h 459"/>
                      <a:gd name="T8" fmla="*/ 0 w 88"/>
                      <a:gd name="T9" fmla="*/ 0 h 459"/>
                      <a:gd name="T10" fmla="*/ 0 60000 65536"/>
                      <a:gd name="T11" fmla="*/ 0 60000 65536"/>
                      <a:gd name="T12" fmla="*/ 0 60000 65536"/>
                      <a:gd name="T13" fmla="*/ 0 60000 65536"/>
                      <a:gd name="T14" fmla="*/ 0 60000 65536"/>
                      <a:gd name="T15" fmla="*/ 0 w 88"/>
                      <a:gd name="T16" fmla="*/ 0 h 459"/>
                      <a:gd name="T17" fmla="*/ 88 w 88"/>
                      <a:gd name="T18" fmla="*/ 459 h 459"/>
                    </a:gdLst>
                    <a:ahLst/>
                    <a:cxnLst>
                      <a:cxn ang="T10">
                        <a:pos x="T0" y="T1"/>
                      </a:cxn>
                      <a:cxn ang="T11">
                        <a:pos x="T2" y="T3"/>
                      </a:cxn>
                      <a:cxn ang="T12">
                        <a:pos x="T4" y="T5"/>
                      </a:cxn>
                      <a:cxn ang="T13">
                        <a:pos x="T6" y="T7"/>
                      </a:cxn>
                      <a:cxn ang="T14">
                        <a:pos x="T8" y="T9"/>
                      </a:cxn>
                    </a:cxnLst>
                    <a:rect l="T15" t="T16" r="T17" b="T18"/>
                    <a:pathLst>
                      <a:path w="88" h="459">
                        <a:moveTo>
                          <a:pt x="0" y="0"/>
                        </a:moveTo>
                        <a:lnTo>
                          <a:pt x="87" y="14"/>
                        </a:lnTo>
                        <a:lnTo>
                          <a:pt x="87" y="458"/>
                        </a:lnTo>
                        <a:lnTo>
                          <a:pt x="0" y="458"/>
                        </a:lnTo>
                        <a:lnTo>
                          <a:pt x="0" y="0"/>
                        </a:lnTo>
                      </a:path>
                    </a:pathLst>
                  </a:custGeom>
                  <a:solidFill>
                    <a:srgbClr val="C0C0C0"/>
                  </a:solidFill>
                  <a:ln w="12700" cap="rnd">
                    <a:noFill/>
                    <a:round/>
                    <a:headEnd/>
                    <a:tailEnd/>
                  </a:ln>
                </p:spPr>
                <p:txBody>
                  <a:bodyPr wrap="none" lIns="75094" tIns="36888" rIns="75094" bIns="36888">
                    <a:spAutoFit/>
                  </a:bodyPr>
                  <a:lstStyle/>
                  <a:p>
                    <a:endParaRPr lang="pt-PT"/>
                  </a:p>
                </p:txBody>
              </p:sp>
              <p:sp>
                <p:nvSpPr>
                  <p:cNvPr id="54" name="Freeform 926"/>
                  <p:cNvSpPr>
                    <a:spLocks/>
                  </p:cNvSpPr>
                  <p:nvPr/>
                </p:nvSpPr>
                <p:spPr bwMode="auto">
                  <a:xfrm>
                    <a:off x="1636" y="2661"/>
                    <a:ext cx="88" cy="459"/>
                  </a:xfrm>
                  <a:custGeom>
                    <a:avLst/>
                    <a:gdLst>
                      <a:gd name="T0" fmla="*/ 0 w 88"/>
                      <a:gd name="T1" fmla="*/ 0 h 459"/>
                      <a:gd name="T2" fmla="*/ 87 w 88"/>
                      <a:gd name="T3" fmla="*/ 14 h 459"/>
                      <a:gd name="T4" fmla="*/ 87 w 88"/>
                      <a:gd name="T5" fmla="*/ 458 h 459"/>
                      <a:gd name="T6" fmla="*/ 0 w 88"/>
                      <a:gd name="T7" fmla="*/ 458 h 459"/>
                      <a:gd name="T8" fmla="*/ 0 w 88"/>
                      <a:gd name="T9" fmla="*/ 0 h 459"/>
                      <a:gd name="T10" fmla="*/ 0 60000 65536"/>
                      <a:gd name="T11" fmla="*/ 0 60000 65536"/>
                      <a:gd name="T12" fmla="*/ 0 60000 65536"/>
                      <a:gd name="T13" fmla="*/ 0 60000 65536"/>
                      <a:gd name="T14" fmla="*/ 0 60000 65536"/>
                      <a:gd name="T15" fmla="*/ 0 w 88"/>
                      <a:gd name="T16" fmla="*/ 0 h 459"/>
                      <a:gd name="T17" fmla="*/ 88 w 88"/>
                      <a:gd name="T18" fmla="*/ 459 h 459"/>
                    </a:gdLst>
                    <a:ahLst/>
                    <a:cxnLst>
                      <a:cxn ang="T10">
                        <a:pos x="T0" y="T1"/>
                      </a:cxn>
                      <a:cxn ang="T11">
                        <a:pos x="T2" y="T3"/>
                      </a:cxn>
                      <a:cxn ang="T12">
                        <a:pos x="T4" y="T5"/>
                      </a:cxn>
                      <a:cxn ang="T13">
                        <a:pos x="T6" y="T7"/>
                      </a:cxn>
                      <a:cxn ang="T14">
                        <a:pos x="T8" y="T9"/>
                      </a:cxn>
                    </a:cxnLst>
                    <a:rect l="T15" t="T16" r="T17" b="T18"/>
                    <a:pathLst>
                      <a:path w="88" h="459">
                        <a:moveTo>
                          <a:pt x="0" y="0"/>
                        </a:moveTo>
                        <a:lnTo>
                          <a:pt x="87" y="14"/>
                        </a:lnTo>
                        <a:lnTo>
                          <a:pt x="87" y="458"/>
                        </a:lnTo>
                        <a:lnTo>
                          <a:pt x="0" y="458"/>
                        </a:lnTo>
                        <a:lnTo>
                          <a:pt x="0" y="0"/>
                        </a:lnTo>
                      </a:path>
                    </a:pathLst>
                  </a:custGeom>
                  <a:noFill/>
                  <a:ln w="12700" cap="rnd">
                    <a:solidFill>
                      <a:srgbClr val="000000"/>
                    </a:solidFill>
                    <a:round/>
                    <a:headEnd/>
                    <a:tailEnd/>
                  </a:ln>
                </p:spPr>
                <p:txBody>
                  <a:bodyPr wrap="none" lIns="75094" tIns="36888" rIns="75094" bIns="36888">
                    <a:spAutoFit/>
                  </a:bodyPr>
                  <a:lstStyle/>
                  <a:p>
                    <a:endParaRPr lang="pt-PT"/>
                  </a:p>
                </p:txBody>
              </p:sp>
              <p:grpSp>
                <p:nvGrpSpPr>
                  <p:cNvPr id="36" name="Group 927"/>
                  <p:cNvGrpSpPr>
                    <a:grpSpLocks/>
                  </p:cNvGrpSpPr>
                  <p:nvPr/>
                </p:nvGrpSpPr>
                <p:grpSpPr bwMode="auto">
                  <a:xfrm>
                    <a:off x="1586" y="2661"/>
                    <a:ext cx="134" cy="460"/>
                    <a:chOff x="1586" y="2661"/>
                    <a:chExt cx="134" cy="460"/>
                  </a:xfrm>
                </p:grpSpPr>
                <p:grpSp>
                  <p:nvGrpSpPr>
                    <p:cNvPr id="37" name="Group 928"/>
                    <p:cNvGrpSpPr>
                      <a:grpSpLocks/>
                    </p:cNvGrpSpPr>
                    <p:nvPr/>
                  </p:nvGrpSpPr>
                  <p:grpSpPr bwMode="auto">
                    <a:xfrm>
                      <a:off x="1586" y="2661"/>
                      <a:ext cx="50" cy="460"/>
                      <a:chOff x="1586" y="2661"/>
                      <a:chExt cx="50" cy="460"/>
                    </a:xfrm>
                  </p:grpSpPr>
                  <p:sp>
                    <p:nvSpPr>
                      <p:cNvPr id="88" name="Freeform 929"/>
                      <p:cNvSpPr>
                        <a:spLocks/>
                      </p:cNvSpPr>
                      <p:nvPr/>
                    </p:nvSpPr>
                    <p:spPr bwMode="auto">
                      <a:xfrm>
                        <a:off x="1586" y="2661"/>
                        <a:ext cx="50" cy="460"/>
                      </a:xfrm>
                      <a:custGeom>
                        <a:avLst/>
                        <a:gdLst>
                          <a:gd name="T0" fmla="*/ 0 w 50"/>
                          <a:gd name="T1" fmla="*/ 36 h 460"/>
                          <a:gd name="T2" fmla="*/ 49 w 50"/>
                          <a:gd name="T3" fmla="*/ 0 h 460"/>
                          <a:gd name="T4" fmla="*/ 49 w 50"/>
                          <a:gd name="T5" fmla="*/ 459 h 460"/>
                          <a:gd name="T6" fmla="*/ 0 w 50"/>
                          <a:gd name="T7" fmla="*/ 459 h 460"/>
                          <a:gd name="T8" fmla="*/ 0 w 50"/>
                          <a:gd name="T9" fmla="*/ 36 h 460"/>
                          <a:gd name="T10" fmla="*/ 0 60000 65536"/>
                          <a:gd name="T11" fmla="*/ 0 60000 65536"/>
                          <a:gd name="T12" fmla="*/ 0 60000 65536"/>
                          <a:gd name="T13" fmla="*/ 0 60000 65536"/>
                          <a:gd name="T14" fmla="*/ 0 60000 65536"/>
                          <a:gd name="T15" fmla="*/ 0 w 50"/>
                          <a:gd name="T16" fmla="*/ 0 h 460"/>
                          <a:gd name="T17" fmla="*/ 50 w 50"/>
                          <a:gd name="T18" fmla="*/ 460 h 460"/>
                        </a:gdLst>
                        <a:ahLst/>
                        <a:cxnLst>
                          <a:cxn ang="T10">
                            <a:pos x="T0" y="T1"/>
                          </a:cxn>
                          <a:cxn ang="T11">
                            <a:pos x="T2" y="T3"/>
                          </a:cxn>
                          <a:cxn ang="T12">
                            <a:pos x="T4" y="T5"/>
                          </a:cxn>
                          <a:cxn ang="T13">
                            <a:pos x="T6" y="T7"/>
                          </a:cxn>
                          <a:cxn ang="T14">
                            <a:pos x="T8" y="T9"/>
                          </a:cxn>
                        </a:cxnLst>
                        <a:rect l="T15" t="T16" r="T17" b="T18"/>
                        <a:pathLst>
                          <a:path w="50" h="460">
                            <a:moveTo>
                              <a:pt x="0" y="36"/>
                            </a:moveTo>
                            <a:lnTo>
                              <a:pt x="49" y="0"/>
                            </a:lnTo>
                            <a:lnTo>
                              <a:pt x="49" y="459"/>
                            </a:lnTo>
                            <a:lnTo>
                              <a:pt x="0" y="459"/>
                            </a:lnTo>
                            <a:lnTo>
                              <a:pt x="0" y="36"/>
                            </a:lnTo>
                          </a:path>
                        </a:pathLst>
                      </a:custGeom>
                      <a:solidFill>
                        <a:srgbClr val="9F9F9F"/>
                      </a:solidFill>
                      <a:ln w="12700" cap="rnd">
                        <a:noFill/>
                        <a:round/>
                        <a:headEnd/>
                        <a:tailEnd/>
                      </a:ln>
                    </p:spPr>
                    <p:txBody>
                      <a:bodyPr wrap="none" lIns="75094" tIns="36888" rIns="75094" bIns="36888">
                        <a:spAutoFit/>
                      </a:bodyPr>
                      <a:lstStyle/>
                      <a:p>
                        <a:endParaRPr lang="pt-PT"/>
                      </a:p>
                    </p:txBody>
                  </p:sp>
                  <p:sp>
                    <p:nvSpPr>
                      <p:cNvPr id="89" name="Line 930"/>
                      <p:cNvSpPr>
                        <a:spLocks noChangeShapeType="1"/>
                      </p:cNvSpPr>
                      <p:nvPr/>
                    </p:nvSpPr>
                    <p:spPr bwMode="auto">
                      <a:xfrm flipH="1">
                        <a:off x="1613" y="2681"/>
                        <a:ext cx="15" cy="422"/>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90" name="Line 931"/>
                      <p:cNvSpPr>
                        <a:spLocks noChangeShapeType="1"/>
                      </p:cNvSpPr>
                      <p:nvPr/>
                    </p:nvSpPr>
                    <p:spPr bwMode="auto">
                      <a:xfrm>
                        <a:off x="1605" y="2693"/>
                        <a:ext cx="1" cy="411"/>
                      </a:xfrm>
                      <a:prstGeom prst="line">
                        <a:avLst/>
                      </a:prstGeom>
                      <a:noFill/>
                      <a:ln w="12700">
                        <a:solidFill>
                          <a:srgbClr val="000000"/>
                        </a:solidFill>
                        <a:round/>
                        <a:headEnd/>
                        <a:tailEnd/>
                      </a:ln>
                    </p:spPr>
                    <p:txBody>
                      <a:bodyPr wrap="none" lIns="75094" tIns="36888" rIns="75094" bIns="36888">
                        <a:spAutoFit/>
                      </a:bodyPr>
                      <a:lstStyle/>
                      <a:p>
                        <a:endParaRPr lang="pt-PT"/>
                      </a:p>
                    </p:txBody>
                  </p:sp>
                  <p:sp>
                    <p:nvSpPr>
                      <p:cNvPr id="91" name="Rectangle 932"/>
                      <p:cNvSpPr>
                        <a:spLocks noChangeArrowheads="1"/>
                      </p:cNvSpPr>
                      <p:nvPr/>
                    </p:nvSpPr>
                    <p:spPr bwMode="auto">
                      <a:xfrm>
                        <a:off x="1617" y="3090"/>
                        <a:ext cx="8" cy="26"/>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92" name="Rectangle 933"/>
                      <p:cNvSpPr>
                        <a:spLocks noChangeArrowheads="1"/>
                      </p:cNvSpPr>
                      <p:nvPr/>
                    </p:nvSpPr>
                    <p:spPr bwMode="auto">
                      <a:xfrm>
                        <a:off x="1600" y="3090"/>
                        <a:ext cx="9" cy="26"/>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grpSp>
                <p:grpSp>
                  <p:nvGrpSpPr>
                    <p:cNvPr id="39" name="Group 934"/>
                    <p:cNvGrpSpPr>
                      <a:grpSpLocks/>
                    </p:cNvGrpSpPr>
                    <p:nvPr/>
                  </p:nvGrpSpPr>
                  <p:grpSpPr bwMode="auto">
                    <a:xfrm>
                      <a:off x="1640" y="2684"/>
                      <a:ext cx="80" cy="432"/>
                      <a:chOff x="1640" y="2684"/>
                      <a:chExt cx="80" cy="432"/>
                    </a:xfrm>
                  </p:grpSpPr>
                  <p:grpSp>
                    <p:nvGrpSpPr>
                      <p:cNvPr id="40" name="Group 935"/>
                      <p:cNvGrpSpPr>
                        <a:grpSpLocks/>
                      </p:cNvGrpSpPr>
                      <p:nvPr/>
                    </p:nvGrpSpPr>
                    <p:grpSpPr bwMode="auto">
                      <a:xfrm>
                        <a:off x="1649" y="3085"/>
                        <a:ext cx="61" cy="31"/>
                        <a:chOff x="1649" y="3085"/>
                        <a:chExt cx="61" cy="31"/>
                      </a:xfrm>
                    </p:grpSpPr>
                    <p:sp>
                      <p:nvSpPr>
                        <p:cNvPr id="84" name="Rectangle 936"/>
                        <p:cNvSpPr>
                          <a:spLocks noChangeArrowheads="1"/>
                        </p:cNvSpPr>
                        <p:nvPr/>
                      </p:nvSpPr>
                      <p:spPr bwMode="auto">
                        <a:xfrm>
                          <a:off x="1688" y="3085"/>
                          <a:ext cx="9" cy="31"/>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85" name="Rectangle 937"/>
                        <p:cNvSpPr>
                          <a:spLocks noChangeArrowheads="1"/>
                        </p:cNvSpPr>
                        <p:nvPr/>
                      </p:nvSpPr>
                      <p:spPr bwMode="auto">
                        <a:xfrm>
                          <a:off x="1702" y="3085"/>
                          <a:ext cx="8" cy="30"/>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86" name="Rectangle 938"/>
                        <p:cNvSpPr>
                          <a:spLocks noChangeArrowheads="1"/>
                        </p:cNvSpPr>
                        <p:nvPr/>
                      </p:nvSpPr>
                      <p:spPr bwMode="auto">
                        <a:xfrm>
                          <a:off x="1649" y="3085"/>
                          <a:ext cx="9" cy="30"/>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sp>
                      <p:nvSpPr>
                        <p:cNvPr id="87" name="Rectangle 939"/>
                        <p:cNvSpPr>
                          <a:spLocks noChangeArrowheads="1"/>
                        </p:cNvSpPr>
                        <p:nvPr/>
                      </p:nvSpPr>
                      <p:spPr bwMode="auto">
                        <a:xfrm>
                          <a:off x="1664" y="3085"/>
                          <a:ext cx="9" cy="30"/>
                        </a:xfrm>
                        <a:prstGeom prst="rect">
                          <a:avLst/>
                        </a:prstGeom>
                        <a:solidFill>
                          <a:srgbClr val="000000"/>
                        </a:solidFill>
                        <a:ln w="12700">
                          <a:noFill/>
                          <a:miter lim="800000"/>
                          <a:headEnd/>
                          <a:tailEnd/>
                        </a:ln>
                      </p:spPr>
                      <p:txBody>
                        <a:bodyPr wrap="none" lIns="75094" tIns="36888" rIns="75094" bIns="36888">
                          <a:spAutoFit/>
                        </a:bodyPr>
                        <a:lstStyle/>
                        <a:p>
                          <a:endParaRPr lang="en-GB" u="none"/>
                        </a:p>
                      </p:txBody>
                    </p:sp>
                  </p:grpSp>
                  <p:grpSp>
                    <p:nvGrpSpPr>
                      <p:cNvPr id="42" name="Group 940"/>
                      <p:cNvGrpSpPr>
                        <a:grpSpLocks/>
                      </p:cNvGrpSpPr>
                      <p:nvPr/>
                    </p:nvGrpSpPr>
                    <p:grpSpPr bwMode="auto">
                      <a:xfrm>
                        <a:off x="1640" y="2696"/>
                        <a:ext cx="80" cy="371"/>
                        <a:chOff x="1640" y="2696"/>
                        <a:chExt cx="80" cy="371"/>
                      </a:xfrm>
                    </p:grpSpPr>
                    <p:sp>
                      <p:nvSpPr>
                        <p:cNvPr id="67" name="Freeform 941"/>
                        <p:cNvSpPr>
                          <a:spLocks/>
                        </p:cNvSpPr>
                        <p:nvPr/>
                      </p:nvSpPr>
                      <p:spPr bwMode="auto">
                        <a:xfrm>
                          <a:off x="1641" y="2696"/>
                          <a:ext cx="79" cy="26"/>
                        </a:xfrm>
                        <a:custGeom>
                          <a:avLst/>
                          <a:gdLst>
                            <a:gd name="T0" fmla="*/ 0 w 79"/>
                            <a:gd name="T1" fmla="*/ 0 h 26"/>
                            <a:gd name="T2" fmla="*/ 78 w 79"/>
                            <a:gd name="T3" fmla="*/ 13 h 26"/>
                            <a:gd name="T4" fmla="*/ 78 w 79"/>
                            <a:gd name="T5" fmla="*/ 25 h 26"/>
                            <a:gd name="T6" fmla="*/ 0 w 79"/>
                            <a:gd name="T7" fmla="*/ 13 h 26"/>
                            <a:gd name="T8" fmla="*/ 0 w 79"/>
                            <a:gd name="T9" fmla="*/ 0 h 26"/>
                            <a:gd name="T10" fmla="*/ 0 60000 65536"/>
                            <a:gd name="T11" fmla="*/ 0 60000 65536"/>
                            <a:gd name="T12" fmla="*/ 0 60000 65536"/>
                            <a:gd name="T13" fmla="*/ 0 60000 65536"/>
                            <a:gd name="T14" fmla="*/ 0 60000 65536"/>
                            <a:gd name="T15" fmla="*/ 0 w 79"/>
                            <a:gd name="T16" fmla="*/ 0 h 26"/>
                            <a:gd name="T17" fmla="*/ 79 w 79"/>
                            <a:gd name="T18" fmla="*/ 26 h 26"/>
                          </a:gdLst>
                          <a:ahLst/>
                          <a:cxnLst>
                            <a:cxn ang="T10">
                              <a:pos x="T0" y="T1"/>
                            </a:cxn>
                            <a:cxn ang="T11">
                              <a:pos x="T2" y="T3"/>
                            </a:cxn>
                            <a:cxn ang="T12">
                              <a:pos x="T4" y="T5"/>
                            </a:cxn>
                            <a:cxn ang="T13">
                              <a:pos x="T6" y="T7"/>
                            </a:cxn>
                            <a:cxn ang="T14">
                              <a:pos x="T8" y="T9"/>
                            </a:cxn>
                          </a:cxnLst>
                          <a:rect l="T15" t="T16" r="T17" b="T18"/>
                          <a:pathLst>
                            <a:path w="79" h="26">
                              <a:moveTo>
                                <a:pt x="0" y="0"/>
                              </a:moveTo>
                              <a:lnTo>
                                <a:pt x="78" y="13"/>
                              </a:lnTo>
                              <a:lnTo>
                                <a:pt x="78" y="25"/>
                              </a:lnTo>
                              <a:lnTo>
                                <a:pt x="0" y="1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68" name="Freeform 942"/>
                        <p:cNvSpPr>
                          <a:spLocks/>
                        </p:cNvSpPr>
                        <p:nvPr/>
                      </p:nvSpPr>
                      <p:spPr bwMode="auto">
                        <a:xfrm>
                          <a:off x="1641" y="2717"/>
                          <a:ext cx="79" cy="27"/>
                        </a:xfrm>
                        <a:custGeom>
                          <a:avLst/>
                          <a:gdLst>
                            <a:gd name="T0" fmla="*/ 0 w 79"/>
                            <a:gd name="T1" fmla="*/ 0 h 27"/>
                            <a:gd name="T2" fmla="*/ 78 w 79"/>
                            <a:gd name="T3" fmla="*/ 13 h 27"/>
                            <a:gd name="T4" fmla="*/ 78 w 79"/>
                            <a:gd name="T5" fmla="*/ 26 h 27"/>
                            <a:gd name="T6" fmla="*/ 0 w 79"/>
                            <a:gd name="T7" fmla="*/ 13 h 27"/>
                            <a:gd name="T8" fmla="*/ 0 w 79"/>
                            <a:gd name="T9" fmla="*/ 0 h 27"/>
                            <a:gd name="T10" fmla="*/ 0 60000 65536"/>
                            <a:gd name="T11" fmla="*/ 0 60000 65536"/>
                            <a:gd name="T12" fmla="*/ 0 60000 65536"/>
                            <a:gd name="T13" fmla="*/ 0 60000 65536"/>
                            <a:gd name="T14" fmla="*/ 0 60000 65536"/>
                            <a:gd name="T15" fmla="*/ 0 w 79"/>
                            <a:gd name="T16" fmla="*/ 0 h 27"/>
                            <a:gd name="T17" fmla="*/ 79 w 79"/>
                            <a:gd name="T18" fmla="*/ 27 h 27"/>
                          </a:gdLst>
                          <a:ahLst/>
                          <a:cxnLst>
                            <a:cxn ang="T10">
                              <a:pos x="T0" y="T1"/>
                            </a:cxn>
                            <a:cxn ang="T11">
                              <a:pos x="T2" y="T3"/>
                            </a:cxn>
                            <a:cxn ang="T12">
                              <a:pos x="T4" y="T5"/>
                            </a:cxn>
                            <a:cxn ang="T13">
                              <a:pos x="T6" y="T7"/>
                            </a:cxn>
                            <a:cxn ang="T14">
                              <a:pos x="T8" y="T9"/>
                            </a:cxn>
                          </a:cxnLst>
                          <a:rect l="T15" t="T16" r="T17" b="T18"/>
                          <a:pathLst>
                            <a:path w="79" h="27">
                              <a:moveTo>
                                <a:pt x="0" y="0"/>
                              </a:moveTo>
                              <a:lnTo>
                                <a:pt x="78" y="13"/>
                              </a:lnTo>
                              <a:lnTo>
                                <a:pt x="78" y="26"/>
                              </a:lnTo>
                              <a:lnTo>
                                <a:pt x="0" y="1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69" name="Freeform 943"/>
                        <p:cNvSpPr>
                          <a:spLocks/>
                        </p:cNvSpPr>
                        <p:nvPr/>
                      </p:nvSpPr>
                      <p:spPr bwMode="auto">
                        <a:xfrm>
                          <a:off x="1641" y="2739"/>
                          <a:ext cx="79" cy="26"/>
                        </a:xfrm>
                        <a:custGeom>
                          <a:avLst/>
                          <a:gdLst>
                            <a:gd name="T0" fmla="*/ 0 w 79"/>
                            <a:gd name="T1" fmla="*/ 0 h 26"/>
                            <a:gd name="T2" fmla="*/ 78 w 79"/>
                            <a:gd name="T3" fmla="*/ 13 h 26"/>
                            <a:gd name="T4" fmla="*/ 78 w 79"/>
                            <a:gd name="T5" fmla="*/ 25 h 26"/>
                            <a:gd name="T6" fmla="*/ 0 w 79"/>
                            <a:gd name="T7" fmla="*/ 13 h 26"/>
                            <a:gd name="T8" fmla="*/ 0 w 79"/>
                            <a:gd name="T9" fmla="*/ 0 h 26"/>
                            <a:gd name="T10" fmla="*/ 0 60000 65536"/>
                            <a:gd name="T11" fmla="*/ 0 60000 65536"/>
                            <a:gd name="T12" fmla="*/ 0 60000 65536"/>
                            <a:gd name="T13" fmla="*/ 0 60000 65536"/>
                            <a:gd name="T14" fmla="*/ 0 60000 65536"/>
                            <a:gd name="T15" fmla="*/ 0 w 79"/>
                            <a:gd name="T16" fmla="*/ 0 h 26"/>
                            <a:gd name="T17" fmla="*/ 79 w 79"/>
                            <a:gd name="T18" fmla="*/ 26 h 26"/>
                          </a:gdLst>
                          <a:ahLst/>
                          <a:cxnLst>
                            <a:cxn ang="T10">
                              <a:pos x="T0" y="T1"/>
                            </a:cxn>
                            <a:cxn ang="T11">
                              <a:pos x="T2" y="T3"/>
                            </a:cxn>
                            <a:cxn ang="T12">
                              <a:pos x="T4" y="T5"/>
                            </a:cxn>
                            <a:cxn ang="T13">
                              <a:pos x="T6" y="T7"/>
                            </a:cxn>
                            <a:cxn ang="T14">
                              <a:pos x="T8" y="T9"/>
                            </a:cxn>
                          </a:cxnLst>
                          <a:rect l="T15" t="T16" r="T17" b="T18"/>
                          <a:pathLst>
                            <a:path w="79" h="26">
                              <a:moveTo>
                                <a:pt x="0" y="0"/>
                              </a:moveTo>
                              <a:lnTo>
                                <a:pt x="78" y="13"/>
                              </a:lnTo>
                              <a:lnTo>
                                <a:pt x="78" y="25"/>
                              </a:lnTo>
                              <a:lnTo>
                                <a:pt x="0" y="1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0" name="Freeform 944"/>
                        <p:cNvSpPr>
                          <a:spLocks/>
                        </p:cNvSpPr>
                        <p:nvPr/>
                      </p:nvSpPr>
                      <p:spPr bwMode="auto">
                        <a:xfrm>
                          <a:off x="1641" y="2760"/>
                          <a:ext cx="79" cy="27"/>
                        </a:xfrm>
                        <a:custGeom>
                          <a:avLst/>
                          <a:gdLst>
                            <a:gd name="T0" fmla="*/ 0 w 79"/>
                            <a:gd name="T1" fmla="*/ 0 h 27"/>
                            <a:gd name="T2" fmla="*/ 78 w 79"/>
                            <a:gd name="T3" fmla="*/ 13 h 27"/>
                            <a:gd name="T4" fmla="*/ 78 w 79"/>
                            <a:gd name="T5" fmla="*/ 26 h 27"/>
                            <a:gd name="T6" fmla="*/ 0 w 79"/>
                            <a:gd name="T7" fmla="*/ 13 h 27"/>
                            <a:gd name="T8" fmla="*/ 0 w 79"/>
                            <a:gd name="T9" fmla="*/ 0 h 27"/>
                            <a:gd name="T10" fmla="*/ 0 60000 65536"/>
                            <a:gd name="T11" fmla="*/ 0 60000 65536"/>
                            <a:gd name="T12" fmla="*/ 0 60000 65536"/>
                            <a:gd name="T13" fmla="*/ 0 60000 65536"/>
                            <a:gd name="T14" fmla="*/ 0 60000 65536"/>
                            <a:gd name="T15" fmla="*/ 0 w 79"/>
                            <a:gd name="T16" fmla="*/ 0 h 27"/>
                            <a:gd name="T17" fmla="*/ 79 w 79"/>
                            <a:gd name="T18" fmla="*/ 27 h 27"/>
                          </a:gdLst>
                          <a:ahLst/>
                          <a:cxnLst>
                            <a:cxn ang="T10">
                              <a:pos x="T0" y="T1"/>
                            </a:cxn>
                            <a:cxn ang="T11">
                              <a:pos x="T2" y="T3"/>
                            </a:cxn>
                            <a:cxn ang="T12">
                              <a:pos x="T4" y="T5"/>
                            </a:cxn>
                            <a:cxn ang="T13">
                              <a:pos x="T6" y="T7"/>
                            </a:cxn>
                            <a:cxn ang="T14">
                              <a:pos x="T8" y="T9"/>
                            </a:cxn>
                          </a:cxnLst>
                          <a:rect l="T15" t="T16" r="T17" b="T18"/>
                          <a:pathLst>
                            <a:path w="79" h="27">
                              <a:moveTo>
                                <a:pt x="0" y="0"/>
                              </a:moveTo>
                              <a:lnTo>
                                <a:pt x="78" y="13"/>
                              </a:lnTo>
                              <a:lnTo>
                                <a:pt x="78" y="26"/>
                              </a:lnTo>
                              <a:lnTo>
                                <a:pt x="0" y="1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1" name="Freeform 945"/>
                        <p:cNvSpPr>
                          <a:spLocks/>
                        </p:cNvSpPr>
                        <p:nvPr/>
                      </p:nvSpPr>
                      <p:spPr bwMode="auto">
                        <a:xfrm>
                          <a:off x="1641" y="2782"/>
                          <a:ext cx="79" cy="25"/>
                        </a:xfrm>
                        <a:custGeom>
                          <a:avLst/>
                          <a:gdLst>
                            <a:gd name="T0" fmla="*/ 0 w 79"/>
                            <a:gd name="T1" fmla="*/ 0 h 25"/>
                            <a:gd name="T2" fmla="*/ 78 w 79"/>
                            <a:gd name="T3" fmla="*/ 11 h 25"/>
                            <a:gd name="T4" fmla="*/ 78 w 79"/>
                            <a:gd name="T5" fmla="*/ 24 h 25"/>
                            <a:gd name="T6" fmla="*/ 0 w 79"/>
                            <a:gd name="T7" fmla="*/ 13 h 25"/>
                            <a:gd name="T8" fmla="*/ 0 w 79"/>
                            <a:gd name="T9" fmla="*/ 0 h 25"/>
                            <a:gd name="T10" fmla="*/ 0 60000 65536"/>
                            <a:gd name="T11" fmla="*/ 0 60000 65536"/>
                            <a:gd name="T12" fmla="*/ 0 60000 65536"/>
                            <a:gd name="T13" fmla="*/ 0 60000 65536"/>
                            <a:gd name="T14" fmla="*/ 0 60000 65536"/>
                            <a:gd name="T15" fmla="*/ 0 w 79"/>
                            <a:gd name="T16" fmla="*/ 0 h 25"/>
                            <a:gd name="T17" fmla="*/ 79 w 79"/>
                            <a:gd name="T18" fmla="*/ 25 h 25"/>
                          </a:gdLst>
                          <a:ahLst/>
                          <a:cxnLst>
                            <a:cxn ang="T10">
                              <a:pos x="T0" y="T1"/>
                            </a:cxn>
                            <a:cxn ang="T11">
                              <a:pos x="T2" y="T3"/>
                            </a:cxn>
                            <a:cxn ang="T12">
                              <a:pos x="T4" y="T5"/>
                            </a:cxn>
                            <a:cxn ang="T13">
                              <a:pos x="T6" y="T7"/>
                            </a:cxn>
                            <a:cxn ang="T14">
                              <a:pos x="T8" y="T9"/>
                            </a:cxn>
                          </a:cxnLst>
                          <a:rect l="T15" t="T16" r="T17" b="T18"/>
                          <a:pathLst>
                            <a:path w="79" h="25">
                              <a:moveTo>
                                <a:pt x="0" y="0"/>
                              </a:moveTo>
                              <a:lnTo>
                                <a:pt x="78" y="11"/>
                              </a:lnTo>
                              <a:lnTo>
                                <a:pt x="78" y="24"/>
                              </a:lnTo>
                              <a:lnTo>
                                <a:pt x="0" y="1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2" name="Freeform 946"/>
                        <p:cNvSpPr>
                          <a:spLocks/>
                        </p:cNvSpPr>
                        <p:nvPr/>
                      </p:nvSpPr>
                      <p:spPr bwMode="auto">
                        <a:xfrm>
                          <a:off x="1641" y="2802"/>
                          <a:ext cx="79" cy="25"/>
                        </a:xfrm>
                        <a:custGeom>
                          <a:avLst/>
                          <a:gdLst>
                            <a:gd name="T0" fmla="*/ 0 w 79"/>
                            <a:gd name="T1" fmla="*/ 0 h 25"/>
                            <a:gd name="T2" fmla="*/ 78 w 79"/>
                            <a:gd name="T3" fmla="*/ 12 h 25"/>
                            <a:gd name="T4" fmla="*/ 78 w 79"/>
                            <a:gd name="T5" fmla="*/ 24 h 25"/>
                            <a:gd name="T6" fmla="*/ 0 w 79"/>
                            <a:gd name="T7" fmla="*/ 12 h 25"/>
                            <a:gd name="T8" fmla="*/ 0 w 79"/>
                            <a:gd name="T9" fmla="*/ 0 h 25"/>
                            <a:gd name="T10" fmla="*/ 0 60000 65536"/>
                            <a:gd name="T11" fmla="*/ 0 60000 65536"/>
                            <a:gd name="T12" fmla="*/ 0 60000 65536"/>
                            <a:gd name="T13" fmla="*/ 0 60000 65536"/>
                            <a:gd name="T14" fmla="*/ 0 60000 65536"/>
                            <a:gd name="T15" fmla="*/ 0 w 79"/>
                            <a:gd name="T16" fmla="*/ 0 h 25"/>
                            <a:gd name="T17" fmla="*/ 79 w 79"/>
                            <a:gd name="T18" fmla="*/ 25 h 25"/>
                          </a:gdLst>
                          <a:ahLst/>
                          <a:cxnLst>
                            <a:cxn ang="T10">
                              <a:pos x="T0" y="T1"/>
                            </a:cxn>
                            <a:cxn ang="T11">
                              <a:pos x="T2" y="T3"/>
                            </a:cxn>
                            <a:cxn ang="T12">
                              <a:pos x="T4" y="T5"/>
                            </a:cxn>
                            <a:cxn ang="T13">
                              <a:pos x="T6" y="T7"/>
                            </a:cxn>
                            <a:cxn ang="T14">
                              <a:pos x="T8" y="T9"/>
                            </a:cxn>
                          </a:cxnLst>
                          <a:rect l="T15" t="T16" r="T17" b="T18"/>
                          <a:pathLst>
                            <a:path w="79" h="25">
                              <a:moveTo>
                                <a:pt x="0" y="0"/>
                              </a:moveTo>
                              <a:lnTo>
                                <a:pt x="78" y="12"/>
                              </a:lnTo>
                              <a:lnTo>
                                <a:pt x="78" y="24"/>
                              </a:lnTo>
                              <a:lnTo>
                                <a:pt x="0" y="12"/>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3" name="Freeform 947"/>
                        <p:cNvSpPr>
                          <a:spLocks/>
                        </p:cNvSpPr>
                        <p:nvPr/>
                      </p:nvSpPr>
                      <p:spPr bwMode="auto">
                        <a:xfrm>
                          <a:off x="1641" y="2823"/>
                          <a:ext cx="79" cy="25"/>
                        </a:xfrm>
                        <a:custGeom>
                          <a:avLst/>
                          <a:gdLst>
                            <a:gd name="T0" fmla="*/ 0 w 79"/>
                            <a:gd name="T1" fmla="*/ 0 h 25"/>
                            <a:gd name="T2" fmla="*/ 78 w 79"/>
                            <a:gd name="T3" fmla="*/ 12 h 25"/>
                            <a:gd name="T4" fmla="*/ 78 w 79"/>
                            <a:gd name="T5" fmla="*/ 24 h 25"/>
                            <a:gd name="T6" fmla="*/ 0 w 79"/>
                            <a:gd name="T7" fmla="*/ 12 h 25"/>
                            <a:gd name="T8" fmla="*/ 0 w 79"/>
                            <a:gd name="T9" fmla="*/ 0 h 25"/>
                            <a:gd name="T10" fmla="*/ 0 60000 65536"/>
                            <a:gd name="T11" fmla="*/ 0 60000 65536"/>
                            <a:gd name="T12" fmla="*/ 0 60000 65536"/>
                            <a:gd name="T13" fmla="*/ 0 60000 65536"/>
                            <a:gd name="T14" fmla="*/ 0 60000 65536"/>
                            <a:gd name="T15" fmla="*/ 0 w 79"/>
                            <a:gd name="T16" fmla="*/ 0 h 25"/>
                            <a:gd name="T17" fmla="*/ 79 w 79"/>
                            <a:gd name="T18" fmla="*/ 25 h 25"/>
                          </a:gdLst>
                          <a:ahLst/>
                          <a:cxnLst>
                            <a:cxn ang="T10">
                              <a:pos x="T0" y="T1"/>
                            </a:cxn>
                            <a:cxn ang="T11">
                              <a:pos x="T2" y="T3"/>
                            </a:cxn>
                            <a:cxn ang="T12">
                              <a:pos x="T4" y="T5"/>
                            </a:cxn>
                            <a:cxn ang="T13">
                              <a:pos x="T6" y="T7"/>
                            </a:cxn>
                            <a:cxn ang="T14">
                              <a:pos x="T8" y="T9"/>
                            </a:cxn>
                          </a:cxnLst>
                          <a:rect l="T15" t="T16" r="T17" b="T18"/>
                          <a:pathLst>
                            <a:path w="79" h="25">
                              <a:moveTo>
                                <a:pt x="0" y="0"/>
                              </a:moveTo>
                              <a:lnTo>
                                <a:pt x="78" y="12"/>
                              </a:lnTo>
                              <a:lnTo>
                                <a:pt x="78" y="24"/>
                              </a:lnTo>
                              <a:lnTo>
                                <a:pt x="0" y="12"/>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4" name="Freeform 948"/>
                        <p:cNvSpPr>
                          <a:spLocks/>
                        </p:cNvSpPr>
                        <p:nvPr/>
                      </p:nvSpPr>
                      <p:spPr bwMode="auto">
                        <a:xfrm>
                          <a:off x="1641" y="2845"/>
                          <a:ext cx="79" cy="23"/>
                        </a:xfrm>
                        <a:custGeom>
                          <a:avLst/>
                          <a:gdLst>
                            <a:gd name="T0" fmla="*/ 0 w 79"/>
                            <a:gd name="T1" fmla="*/ 0 h 23"/>
                            <a:gd name="T2" fmla="*/ 78 w 79"/>
                            <a:gd name="T3" fmla="*/ 10 h 23"/>
                            <a:gd name="T4" fmla="*/ 78 w 79"/>
                            <a:gd name="T5" fmla="*/ 22 h 23"/>
                            <a:gd name="T6" fmla="*/ 0 w 79"/>
                            <a:gd name="T7" fmla="*/ 12 h 23"/>
                            <a:gd name="T8" fmla="*/ 0 w 79"/>
                            <a:gd name="T9" fmla="*/ 0 h 23"/>
                            <a:gd name="T10" fmla="*/ 0 60000 65536"/>
                            <a:gd name="T11" fmla="*/ 0 60000 65536"/>
                            <a:gd name="T12" fmla="*/ 0 60000 65536"/>
                            <a:gd name="T13" fmla="*/ 0 60000 65536"/>
                            <a:gd name="T14" fmla="*/ 0 60000 65536"/>
                            <a:gd name="T15" fmla="*/ 0 w 79"/>
                            <a:gd name="T16" fmla="*/ 0 h 23"/>
                            <a:gd name="T17" fmla="*/ 79 w 79"/>
                            <a:gd name="T18" fmla="*/ 23 h 23"/>
                          </a:gdLst>
                          <a:ahLst/>
                          <a:cxnLst>
                            <a:cxn ang="T10">
                              <a:pos x="T0" y="T1"/>
                            </a:cxn>
                            <a:cxn ang="T11">
                              <a:pos x="T2" y="T3"/>
                            </a:cxn>
                            <a:cxn ang="T12">
                              <a:pos x="T4" y="T5"/>
                            </a:cxn>
                            <a:cxn ang="T13">
                              <a:pos x="T6" y="T7"/>
                            </a:cxn>
                            <a:cxn ang="T14">
                              <a:pos x="T8" y="T9"/>
                            </a:cxn>
                          </a:cxnLst>
                          <a:rect l="T15" t="T16" r="T17" b="T18"/>
                          <a:pathLst>
                            <a:path w="79" h="23">
                              <a:moveTo>
                                <a:pt x="0" y="0"/>
                              </a:moveTo>
                              <a:lnTo>
                                <a:pt x="78" y="10"/>
                              </a:lnTo>
                              <a:lnTo>
                                <a:pt x="78" y="22"/>
                              </a:lnTo>
                              <a:lnTo>
                                <a:pt x="0" y="12"/>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5" name="Freeform 949"/>
                        <p:cNvSpPr>
                          <a:spLocks/>
                        </p:cNvSpPr>
                        <p:nvPr/>
                      </p:nvSpPr>
                      <p:spPr bwMode="auto">
                        <a:xfrm>
                          <a:off x="1641" y="2865"/>
                          <a:ext cx="79" cy="24"/>
                        </a:xfrm>
                        <a:custGeom>
                          <a:avLst/>
                          <a:gdLst>
                            <a:gd name="T0" fmla="*/ 0 w 79"/>
                            <a:gd name="T1" fmla="*/ 0 h 24"/>
                            <a:gd name="T2" fmla="*/ 78 w 79"/>
                            <a:gd name="T3" fmla="*/ 10 h 24"/>
                            <a:gd name="T4" fmla="*/ 78 w 79"/>
                            <a:gd name="T5" fmla="*/ 23 h 24"/>
                            <a:gd name="T6" fmla="*/ 0 w 79"/>
                            <a:gd name="T7" fmla="*/ 13 h 24"/>
                            <a:gd name="T8" fmla="*/ 0 w 79"/>
                            <a:gd name="T9" fmla="*/ 0 h 24"/>
                            <a:gd name="T10" fmla="*/ 0 60000 65536"/>
                            <a:gd name="T11" fmla="*/ 0 60000 65536"/>
                            <a:gd name="T12" fmla="*/ 0 60000 65536"/>
                            <a:gd name="T13" fmla="*/ 0 60000 65536"/>
                            <a:gd name="T14" fmla="*/ 0 60000 65536"/>
                            <a:gd name="T15" fmla="*/ 0 w 79"/>
                            <a:gd name="T16" fmla="*/ 0 h 24"/>
                            <a:gd name="T17" fmla="*/ 79 w 79"/>
                            <a:gd name="T18" fmla="*/ 24 h 24"/>
                          </a:gdLst>
                          <a:ahLst/>
                          <a:cxnLst>
                            <a:cxn ang="T10">
                              <a:pos x="T0" y="T1"/>
                            </a:cxn>
                            <a:cxn ang="T11">
                              <a:pos x="T2" y="T3"/>
                            </a:cxn>
                            <a:cxn ang="T12">
                              <a:pos x="T4" y="T5"/>
                            </a:cxn>
                            <a:cxn ang="T13">
                              <a:pos x="T6" y="T7"/>
                            </a:cxn>
                            <a:cxn ang="T14">
                              <a:pos x="T8" y="T9"/>
                            </a:cxn>
                          </a:cxnLst>
                          <a:rect l="T15" t="T16" r="T17" b="T18"/>
                          <a:pathLst>
                            <a:path w="79" h="24">
                              <a:moveTo>
                                <a:pt x="0" y="0"/>
                              </a:moveTo>
                              <a:lnTo>
                                <a:pt x="78" y="10"/>
                              </a:lnTo>
                              <a:lnTo>
                                <a:pt x="78" y="23"/>
                              </a:lnTo>
                              <a:lnTo>
                                <a:pt x="0" y="1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6" name="Freeform 950"/>
                        <p:cNvSpPr>
                          <a:spLocks/>
                        </p:cNvSpPr>
                        <p:nvPr/>
                      </p:nvSpPr>
                      <p:spPr bwMode="auto">
                        <a:xfrm>
                          <a:off x="1641" y="2886"/>
                          <a:ext cx="79" cy="23"/>
                        </a:xfrm>
                        <a:custGeom>
                          <a:avLst/>
                          <a:gdLst>
                            <a:gd name="T0" fmla="*/ 0 w 79"/>
                            <a:gd name="T1" fmla="*/ 0 h 23"/>
                            <a:gd name="T2" fmla="*/ 78 w 79"/>
                            <a:gd name="T3" fmla="*/ 9 h 23"/>
                            <a:gd name="T4" fmla="*/ 78 w 79"/>
                            <a:gd name="T5" fmla="*/ 22 h 23"/>
                            <a:gd name="T6" fmla="*/ 0 w 79"/>
                            <a:gd name="T7" fmla="*/ 14 h 23"/>
                            <a:gd name="T8" fmla="*/ 0 w 79"/>
                            <a:gd name="T9" fmla="*/ 0 h 23"/>
                            <a:gd name="T10" fmla="*/ 0 60000 65536"/>
                            <a:gd name="T11" fmla="*/ 0 60000 65536"/>
                            <a:gd name="T12" fmla="*/ 0 60000 65536"/>
                            <a:gd name="T13" fmla="*/ 0 60000 65536"/>
                            <a:gd name="T14" fmla="*/ 0 60000 65536"/>
                            <a:gd name="T15" fmla="*/ 0 w 79"/>
                            <a:gd name="T16" fmla="*/ 0 h 23"/>
                            <a:gd name="T17" fmla="*/ 79 w 79"/>
                            <a:gd name="T18" fmla="*/ 23 h 23"/>
                          </a:gdLst>
                          <a:ahLst/>
                          <a:cxnLst>
                            <a:cxn ang="T10">
                              <a:pos x="T0" y="T1"/>
                            </a:cxn>
                            <a:cxn ang="T11">
                              <a:pos x="T2" y="T3"/>
                            </a:cxn>
                            <a:cxn ang="T12">
                              <a:pos x="T4" y="T5"/>
                            </a:cxn>
                            <a:cxn ang="T13">
                              <a:pos x="T6" y="T7"/>
                            </a:cxn>
                            <a:cxn ang="T14">
                              <a:pos x="T8" y="T9"/>
                            </a:cxn>
                          </a:cxnLst>
                          <a:rect l="T15" t="T16" r="T17" b="T18"/>
                          <a:pathLst>
                            <a:path w="79" h="23">
                              <a:moveTo>
                                <a:pt x="0" y="0"/>
                              </a:moveTo>
                              <a:lnTo>
                                <a:pt x="78" y="9"/>
                              </a:lnTo>
                              <a:lnTo>
                                <a:pt x="78" y="22"/>
                              </a:lnTo>
                              <a:lnTo>
                                <a:pt x="0" y="1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7" name="Freeform 951"/>
                        <p:cNvSpPr>
                          <a:spLocks/>
                        </p:cNvSpPr>
                        <p:nvPr/>
                      </p:nvSpPr>
                      <p:spPr bwMode="auto">
                        <a:xfrm>
                          <a:off x="1641" y="2909"/>
                          <a:ext cx="79" cy="23"/>
                        </a:xfrm>
                        <a:custGeom>
                          <a:avLst/>
                          <a:gdLst>
                            <a:gd name="T0" fmla="*/ 0 w 79"/>
                            <a:gd name="T1" fmla="*/ 0 h 23"/>
                            <a:gd name="T2" fmla="*/ 78 w 79"/>
                            <a:gd name="T3" fmla="*/ 9 h 23"/>
                            <a:gd name="T4" fmla="*/ 78 w 79"/>
                            <a:gd name="T5" fmla="*/ 22 h 23"/>
                            <a:gd name="T6" fmla="*/ 0 w 79"/>
                            <a:gd name="T7" fmla="*/ 14 h 23"/>
                            <a:gd name="T8" fmla="*/ 0 w 79"/>
                            <a:gd name="T9" fmla="*/ 0 h 23"/>
                            <a:gd name="T10" fmla="*/ 0 60000 65536"/>
                            <a:gd name="T11" fmla="*/ 0 60000 65536"/>
                            <a:gd name="T12" fmla="*/ 0 60000 65536"/>
                            <a:gd name="T13" fmla="*/ 0 60000 65536"/>
                            <a:gd name="T14" fmla="*/ 0 60000 65536"/>
                            <a:gd name="T15" fmla="*/ 0 w 79"/>
                            <a:gd name="T16" fmla="*/ 0 h 23"/>
                            <a:gd name="T17" fmla="*/ 79 w 79"/>
                            <a:gd name="T18" fmla="*/ 23 h 23"/>
                          </a:gdLst>
                          <a:ahLst/>
                          <a:cxnLst>
                            <a:cxn ang="T10">
                              <a:pos x="T0" y="T1"/>
                            </a:cxn>
                            <a:cxn ang="T11">
                              <a:pos x="T2" y="T3"/>
                            </a:cxn>
                            <a:cxn ang="T12">
                              <a:pos x="T4" y="T5"/>
                            </a:cxn>
                            <a:cxn ang="T13">
                              <a:pos x="T6" y="T7"/>
                            </a:cxn>
                            <a:cxn ang="T14">
                              <a:pos x="T8" y="T9"/>
                            </a:cxn>
                          </a:cxnLst>
                          <a:rect l="T15" t="T16" r="T17" b="T18"/>
                          <a:pathLst>
                            <a:path w="79" h="23">
                              <a:moveTo>
                                <a:pt x="0" y="0"/>
                              </a:moveTo>
                              <a:lnTo>
                                <a:pt x="78" y="9"/>
                              </a:lnTo>
                              <a:lnTo>
                                <a:pt x="78" y="22"/>
                              </a:lnTo>
                              <a:lnTo>
                                <a:pt x="0" y="1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8" name="Freeform 952"/>
                        <p:cNvSpPr>
                          <a:spLocks/>
                        </p:cNvSpPr>
                        <p:nvPr/>
                      </p:nvSpPr>
                      <p:spPr bwMode="auto">
                        <a:xfrm>
                          <a:off x="1641" y="2932"/>
                          <a:ext cx="79" cy="22"/>
                        </a:xfrm>
                        <a:custGeom>
                          <a:avLst/>
                          <a:gdLst>
                            <a:gd name="T0" fmla="*/ 0 w 79"/>
                            <a:gd name="T1" fmla="*/ 0 h 22"/>
                            <a:gd name="T2" fmla="*/ 78 w 79"/>
                            <a:gd name="T3" fmla="*/ 9 h 22"/>
                            <a:gd name="T4" fmla="*/ 78 w 79"/>
                            <a:gd name="T5" fmla="*/ 21 h 22"/>
                            <a:gd name="T6" fmla="*/ 0 w 79"/>
                            <a:gd name="T7" fmla="*/ 13 h 22"/>
                            <a:gd name="T8" fmla="*/ 0 w 79"/>
                            <a:gd name="T9" fmla="*/ 0 h 22"/>
                            <a:gd name="T10" fmla="*/ 0 60000 65536"/>
                            <a:gd name="T11" fmla="*/ 0 60000 65536"/>
                            <a:gd name="T12" fmla="*/ 0 60000 65536"/>
                            <a:gd name="T13" fmla="*/ 0 60000 65536"/>
                            <a:gd name="T14" fmla="*/ 0 60000 65536"/>
                            <a:gd name="T15" fmla="*/ 0 w 79"/>
                            <a:gd name="T16" fmla="*/ 0 h 22"/>
                            <a:gd name="T17" fmla="*/ 79 w 79"/>
                            <a:gd name="T18" fmla="*/ 22 h 22"/>
                          </a:gdLst>
                          <a:ahLst/>
                          <a:cxnLst>
                            <a:cxn ang="T10">
                              <a:pos x="T0" y="T1"/>
                            </a:cxn>
                            <a:cxn ang="T11">
                              <a:pos x="T2" y="T3"/>
                            </a:cxn>
                            <a:cxn ang="T12">
                              <a:pos x="T4" y="T5"/>
                            </a:cxn>
                            <a:cxn ang="T13">
                              <a:pos x="T6" y="T7"/>
                            </a:cxn>
                            <a:cxn ang="T14">
                              <a:pos x="T8" y="T9"/>
                            </a:cxn>
                          </a:cxnLst>
                          <a:rect l="T15" t="T16" r="T17" b="T18"/>
                          <a:pathLst>
                            <a:path w="79" h="22">
                              <a:moveTo>
                                <a:pt x="0" y="0"/>
                              </a:moveTo>
                              <a:lnTo>
                                <a:pt x="78" y="9"/>
                              </a:lnTo>
                              <a:lnTo>
                                <a:pt x="78" y="21"/>
                              </a:lnTo>
                              <a:lnTo>
                                <a:pt x="0" y="13"/>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79" name="Freeform 953"/>
                        <p:cNvSpPr>
                          <a:spLocks/>
                        </p:cNvSpPr>
                        <p:nvPr/>
                      </p:nvSpPr>
                      <p:spPr bwMode="auto">
                        <a:xfrm>
                          <a:off x="1641" y="2956"/>
                          <a:ext cx="79" cy="21"/>
                        </a:xfrm>
                        <a:custGeom>
                          <a:avLst/>
                          <a:gdLst>
                            <a:gd name="T0" fmla="*/ 0 w 79"/>
                            <a:gd name="T1" fmla="*/ 0 h 21"/>
                            <a:gd name="T2" fmla="*/ 78 w 79"/>
                            <a:gd name="T3" fmla="*/ 7 h 21"/>
                            <a:gd name="T4" fmla="*/ 78 w 79"/>
                            <a:gd name="T5" fmla="*/ 20 h 21"/>
                            <a:gd name="T6" fmla="*/ 0 w 79"/>
                            <a:gd name="T7" fmla="*/ 14 h 21"/>
                            <a:gd name="T8" fmla="*/ 0 w 79"/>
                            <a:gd name="T9" fmla="*/ 0 h 21"/>
                            <a:gd name="T10" fmla="*/ 0 60000 65536"/>
                            <a:gd name="T11" fmla="*/ 0 60000 65536"/>
                            <a:gd name="T12" fmla="*/ 0 60000 65536"/>
                            <a:gd name="T13" fmla="*/ 0 60000 65536"/>
                            <a:gd name="T14" fmla="*/ 0 60000 65536"/>
                            <a:gd name="T15" fmla="*/ 0 w 79"/>
                            <a:gd name="T16" fmla="*/ 0 h 21"/>
                            <a:gd name="T17" fmla="*/ 79 w 79"/>
                            <a:gd name="T18" fmla="*/ 21 h 21"/>
                          </a:gdLst>
                          <a:ahLst/>
                          <a:cxnLst>
                            <a:cxn ang="T10">
                              <a:pos x="T0" y="T1"/>
                            </a:cxn>
                            <a:cxn ang="T11">
                              <a:pos x="T2" y="T3"/>
                            </a:cxn>
                            <a:cxn ang="T12">
                              <a:pos x="T4" y="T5"/>
                            </a:cxn>
                            <a:cxn ang="T13">
                              <a:pos x="T6" y="T7"/>
                            </a:cxn>
                            <a:cxn ang="T14">
                              <a:pos x="T8" y="T9"/>
                            </a:cxn>
                          </a:cxnLst>
                          <a:rect l="T15" t="T16" r="T17" b="T18"/>
                          <a:pathLst>
                            <a:path w="79" h="21">
                              <a:moveTo>
                                <a:pt x="0" y="0"/>
                              </a:moveTo>
                              <a:lnTo>
                                <a:pt x="78" y="7"/>
                              </a:lnTo>
                              <a:lnTo>
                                <a:pt x="78" y="20"/>
                              </a:lnTo>
                              <a:lnTo>
                                <a:pt x="0" y="1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80" name="Freeform 954"/>
                        <p:cNvSpPr>
                          <a:spLocks/>
                        </p:cNvSpPr>
                        <p:nvPr/>
                      </p:nvSpPr>
                      <p:spPr bwMode="auto">
                        <a:xfrm>
                          <a:off x="1641" y="2979"/>
                          <a:ext cx="79" cy="21"/>
                        </a:xfrm>
                        <a:custGeom>
                          <a:avLst/>
                          <a:gdLst>
                            <a:gd name="T0" fmla="*/ 0 w 79"/>
                            <a:gd name="T1" fmla="*/ 0 h 21"/>
                            <a:gd name="T2" fmla="*/ 78 w 79"/>
                            <a:gd name="T3" fmla="*/ 7 h 21"/>
                            <a:gd name="T4" fmla="*/ 78 w 79"/>
                            <a:gd name="T5" fmla="*/ 20 h 21"/>
                            <a:gd name="T6" fmla="*/ 0 w 79"/>
                            <a:gd name="T7" fmla="*/ 14 h 21"/>
                            <a:gd name="T8" fmla="*/ 0 w 79"/>
                            <a:gd name="T9" fmla="*/ 0 h 21"/>
                            <a:gd name="T10" fmla="*/ 0 60000 65536"/>
                            <a:gd name="T11" fmla="*/ 0 60000 65536"/>
                            <a:gd name="T12" fmla="*/ 0 60000 65536"/>
                            <a:gd name="T13" fmla="*/ 0 60000 65536"/>
                            <a:gd name="T14" fmla="*/ 0 60000 65536"/>
                            <a:gd name="T15" fmla="*/ 0 w 79"/>
                            <a:gd name="T16" fmla="*/ 0 h 21"/>
                            <a:gd name="T17" fmla="*/ 79 w 79"/>
                            <a:gd name="T18" fmla="*/ 21 h 21"/>
                          </a:gdLst>
                          <a:ahLst/>
                          <a:cxnLst>
                            <a:cxn ang="T10">
                              <a:pos x="T0" y="T1"/>
                            </a:cxn>
                            <a:cxn ang="T11">
                              <a:pos x="T2" y="T3"/>
                            </a:cxn>
                            <a:cxn ang="T12">
                              <a:pos x="T4" y="T5"/>
                            </a:cxn>
                            <a:cxn ang="T13">
                              <a:pos x="T6" y="T7"/>
                            </a:cxn>
                            <a:cxn ang="T14">
                              <a:pos x="T8" y="T9"/>
                            </a:cxn>
                          </a:cxnLst>
                          <a:rect l="T15" t="T16" r="T17" b="T18"/>
                          <a:pathLst>
                            <a:path w="79" h="21">
                              <a:moveTo>
                                <a:pt x="0" y="0"/>
                              </a:moveTo>
                              <a:lnTo>
                                <a:pt x="78" y="7"/>
                              </a:lnTo>
                              <a:lnTo>
                                <a:pt x="78" y="20"/>
                              </a:lnTo>
                              <a:lnTo>
                                <a:pt x="0" y="1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81" name="Freeform 955"/>
                        <p:cNvSpPr>
                          <a:spLocks/>
                        </p:cNvSpPr>
                        <p:nvPr/>
                      </p:nvSpPr>
                      <p:spPr bwMode="auto">
                        <a:xfrm>
                          <a:off x="1640" y="3003"/>
                          <a:ext cx="80" cy="20"/>
                        </a:xfrm>
                        <a:custGeom>
                          <a:avLst/>
                          <a:gdLst>
                            <a:gd name="T0" fmla="*/ 0 w 80"/>
                            <a:gd name="T1" fmla="*/ 0 h 20"/>
                            <a:gd name="T2" fmla="*/ 79 w 80"/>
                            <a:gd name="T3" fmla="*/ 6 h 20"/>
                            <a:gd name="T4" fmla="*/ 79 w 80"/>
                            <a:gd name="T5" fmla="*/ 19 h 20"/>
                            <a:gd name="T6" fmla="*/ 0 w 80"/>
                            <a:gd name="T7" fmla="*/ 14 h 20"/>
                            <a:gd name="T8" fmla="*/ 0 w 80"/>
                            <a:gd name="T9" fmla="*/ 0 h 20"/>
                            <a:gd name="T10" fmla="*/ 0 60000 65536"/>
                            <a:gd name="T11" fmla="*/ 0 60000 65536"/>
                            <a:gd name="T12" fmla="*/ 0 60000 65536"/>
                            <a:gd name="T13" fmla="*/ 0 60000 65536"/>
                            <a:gd name="T14" fmla="*/ 0 60000 65536"/>
                            <a:gd name="T15" fmla="*/ 0 w 80"/>
                            <a:gd name="T16" fmla="*/ 0 h 20"/>
                            <a:gd name="T17" fmla="*/ 80 w 80"/>
                            <a:gd name="T18" fmla="*/ 20 h 20"/>
                          </a:gdLst>
                          <a:ahLst/>
                          <a:cxnLst>
                            <a:cxn ang="T10">
                              <a:pos x="T0" y="T1"/>
                            </a:cxn>
                            <a:cxn ang="T11">
                              <a:pos x="T2" y="T3"/>
                            </a:cxn>
                            <a:cxn ang="T12">
                              <a:pos x="T4" y="T5"/>
                            </a:cxn>
                            <a:cxn ang="T13">
                              <a:pos x="T6" y="T7"/>
                            </a:cxn>
                            <a:cxn ang="T14">
                              <a:pos x="T8" y="T9"/>
                            </a:cxn>
                          </a:cxnLst>
                          <a:rect l="T15" t="T16" r="T17" b="T18"/>
                          <a:pathLst>
                            <a:path w="80" h="20">
                              <a:moveTo>
                                <a:pt x="0" y="0"/>
                              </a:moveTo>
                              <a:lnTo>
                                <a:pt x="79" y="6"/>
                              </a:lnTo>
                              <a:lnTo>
                                <a:pt x="79" y="19"/>
                              </a:lnTo>
                              <a:lnTo>
                                <a:pt x="0" y="1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82" name="Freeform 956"/>
                        <p:cNvSpPr>
                          <a:spLocks/>
                        </p:cNvSpPr>
                        <p:nvPr/>
                      </p:nvSpPr>
                      <p:spPr bwMode="auto">
                        <a:xfrm>
                          <a:off x="1640" y="3027"/>
                          <a:ext cx="80" cy="19"/>
                        </a:xfrm>
                        <a:custGeom>
                          <a:avLst/>
                          <a:gdLst>
                            <a:gd name="T0" fmla="*/ 0 w 80"/>
                            <a:gd name="T1" fmla="*/ 0 h 19"/>
                            <a:gd name="T2" fmla="*/ 79 w 80"/>
                            <a:gd name="T3" fmla="*/ 5 h 19"/>
                            <a:gd name="T4" fmla="*/ 79 w 80"/>
                            <a:gd name="T5" fmla="*/ 18 h 19"/>
                            <a:gd name="T6" fmla="*/ 0 w 80"/>
                            <a:gd name="T7" fmla="*/ 14 h 19"/>
                            <a:gd name="T8" fmla="*/ 0 w 80"/>
                            <a:gd name="T9" fmla="*/ 0 h 19"/>
                            <a:gd name="T10" fmla="*/ 0 60000 65536"/>
                            <a:gd name="T11" fmla="*/ 0 60000 65536"/>
                            <a:gd name="T12" fmla="*/ 0 60000 65536"/>
                            <a:gd name="T13" fmla="*/ 0 60000 65536"/>
                            <a:gd name="T14" fmla="*/ 0 60000 65536"/>
                            <a:gd name="T15" fmla="*/ 0 w 80"/>
                            <a:gd name="T16" fmla="*/ 0 h 19"/>
                            <a:gd name="T17" fmla="*/ 80 w 80"/>
                            <a:gd name="T18" fmla="*/ 19 h 19"/>
                          </a:gdLst>
                          <a:ahLst/>
                          <a:cxnLst>
                            <a:cxn ang="T10">
                              <a:pos x="T0" y="T1"/>
                            </a:cxn>
                            <a:cxn ang="T11">
                              <a:pos x="T2" y="T3"/>
                            </a:cxn>
                            <a:cxn ang="T12">
                              <a:pos x="T4" y="T5"/>
                            </a:cxn>
                            <a:cxn ang="T13">
                              <a:pos x="T6" y="T7"/>
                            </a:cxn>
                            <a:cxn ang="T14">
                              <a:pos x="T8" y="T9"/>
                            </a:cxn>
                          </a:cxnLst>
                          <a:rect l="T15" t="T16" r="T17" b="T18"/>
                          <a:pathLst>
                            <a:path w="80" h="19">
                              <a:moveTo>
                                <a:pt x="0" y="0"/>
                              </a:moveTo>
                              <a:lnTo>
                                <a:pt x="79" y="5"/>
                              </a:lnTo>
                              <a:lnTo>
                                <a:pt x="79" y="18"/>
                              </a:lnTo>
                              <a:lnTo>
                                <a:pt x="0" y="14"/>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sp>
                      <p:nvSpPr>
                        <p:cNvPr id="83" name="Freeform 957"/>
                        <p:cNvSpPr>
                          <a:spLocks/>
                        </p:cNvSpPr>
                        <p:nvPr/>
                      </p:nvSpPr>
                      <p:spPr bwMode="auto">
                        <a:xfrm>
                          <a:off x="1640" y="3051"/>
                          <a:ext cx="80" cy="16"/>
                        </a:xfrm>
                        <a:custGeom>
                          <a:avLst/>
                          <a:gdLst>
                            <a:gd name="T0" fmla="*/ 0 w 80"/>
                            <a:gd name="T1" fmla="*/ 0 h 16"/>
                            <a:gd name="T2" fmla="*/ 79 w 80"/>
                            <a:gd name="T3" fmla="*/ 3 h 16"/>
                            <a:gd name="T4" fmla="*/ 79 w 80"/>
                            <a:gd name="T5" fmla="*/ 15 h 16"/>
                            <a:gd name="T6" fmla="*/ 0 w 80"/>
                            <a:gd name="T7" fmla="*/ 12 h 16"/>
                            <a:gd name="T8" fmla="*/ 0 w 80"/>
                            <a:gd name="T9" fmla="*/ 0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0"/>
                              </a:moveTo>
                              <a:lnTo>
                                <a:pt x="79" y="3"/>
                              </a:lnTo>
                              <a:lnTo>
                                <a:pt x="79" y="15"/>
                              </a:lnTo>
                              <a:lnTo>
                                <a:pt x="0" y="12"/>
                              </a:lnTo>
                              <a:lnTo>
                                <a:pt x="0" y="0"/>
                              </a:lnTo>
                            </a:path>
                          </a:pathLst>
                        </a:custGeom>
                        <a:solidFill>
                          <a:srgbClr val="000000"/>
                        </a:solidFill>
                        <a:ln w="12700" cap="rnd">
                          <a:noFill/>
                          <a:round/>
                          <a:headEnd/>
                          <a:tailEnd/>
                        </a:ln>
                      </p:spPr>
                      <p:txBody>
                        <a:bodyPr wrap="none" lIns="75094" tIns="36888" rIns="75094" bIns="36888">
                          <a:spAutoFit/>
                        </a:bodyPr>
                        <a:lstStyle/>
                        <a:p>
                          <a:endParaRPr lang="pt-PT"/>
                        </a:p>
                      </p:txBody>
                    </p:sp>
                  </p:grpSp>
                  <p:grpSp>
                    <p:nvGrpSpPr>
                      <p:cNvPr id="43" name="Group 958"/>
                      <p:cNvGrpSpPr>
                        <a:grpSpLocks/>
                      </p:cNvGrpSpPr>
                      <p:nvPr/>
                    </p:nvGrpSpPr>
                    <p:grpSpPr bwMode="auto">
                      <a:xfrm>
                        <a:off x="1658" y="2684"/>
                        <a:ext cx="43" cy="410"/>
                        <a:chOff x="1658" y="2684"/>
                        <a:chExt cx="43" cy="410"/>
                      </a:xfrm>
                    </p:grpSpPr>
                    <p:grpSp>
                      <p:nvGrpSpPr>
                        <p:cNvPr id="44" name="Group 959"/>
                        <p:cNvGrpSpPr>
                          <a:grpSpLocks/>
                        </p:cNvGrpSpPr>
                        <p:nvPr/>
                      </p:nvGrpSpPr>
                      <p:grpSpPr bwMode="auto">
                        <a:xfrm>
                          <a:off x="1658" y="2684"/>
                          <a:ext cx="9" cy="410"/>
                          <a:chOff x="1658" y="2684"/>
                          <a:chExt cx="9" cy="410"/>
                        </a:xfrm>
                      </p:grpSpPr>
                      <p:sp>
                        <p:nvSpPr>
                          <p:cNvPr id="65" name="Line 960"/>
                          <p:cNvSpPr>
                            <a:spLocks noChangeShapeType="1"/>
                          </p:cNvSpPr>
                          <p:nvPr/>
                        </p:nvSpPr>
                        <p:spPr bwMode="auto">
                          <a:xfrm flipV="1">
                            <a:off x="1658" y="2685"/>
                            <a:ext cx="0" cy="409"/>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66" name="Line 961"/>
                          <p:cNvSpPr>
                            <a:spLocks noChangeShapeType="1"/>
                          </p:cNvSpPr>
                          <p:nvPr/>
                        </p:nvSpPr>
                        <p:spPr bwMode="auto">
                          <a:xfrm flipV="1">
                            <a:off x="1667" y="2684"/>
                            <a:ext cx="0" cy="408"/>
                          </a:xfrm>
                          <a:prstGeom prst="line">
                            <a:avLst/>
                          </a:prstGeom>
                          <a:noFill/>
                          <a:ln w="12700">
                            <a:solidFill>
                              <a:srgbClr val="C0C0C0"/>
                            </a:solidFill>
                            <a:round/>
                            <a:headEnd/>
                            <a:tailEnd/>
                          </a:ln>
                        </p:spPr>
                        <p:txBody>
                          <a:bodyPr wrap="none" lIns="75094" tIns="36888" rIns="75094" bIns="36888">
                            <a:spAutoFit/>
                          </a:bodyPr>
                          <a:lstStyle/>
                          <a:p>
                            <a:endParaRPr lang="pt-PT"/>
                          </a:p>
                        </p:txBody>
                      </p:sp>
                    </p:grpSp>
                    <p:grpSp>
                      <p:nvGrpSpPr>
                        <p:cNvPr id="51" name="Group 962"/>
                        <p:cNvGrpSpPr>
                          <a:grpSpLocks/>
                        </p:cNvGrpSpPr>
                        <p:nvPr/>
                      </p:nvGrpSpPr>
                      <p:grpSpPr bwMode="auto">
                        <a:xfrm>
                          <a:off x="1693" y="2690"/>
                          <a:ext cx="8" cy="403"/>
                          <a:chOff x="1693" y="2690"/>
                          <a:chExt cx="8" cy="403"/>
                        </a:xfrm>
                      </p:grpSpPr>
                      <p:sp>
                        <p:nvSpPr>
                          <p:cNvPr id="63" name="Line 963"/>
                          <p:cNvSpPr>
                            <a:spLocks noChangeShapeType="1"/>
                          </p:cNvSpPr>
                          <p:nvPr/>
                        </p:nvSpPr>
                        <p:spPr bwMode="auto">
                          <a:xfrm flipV="1">
                            <a:off x="1693" y="2690"/>
                            <a:ext cx="0" cy="403"/>
                          </a:xfrm>
                          <a:prstGeom prst="line">
                            <a:avLst/>
                          </a:prstGeom>
                          <a:noFill/>
                          <a:ln w="12700">
                            <a:solidFill>
                              <a:srgbClr val="C0C0C0"/>
                            </a:solidFill>
                            <a:round/>
                            <a:headEnd/>
                            <a:tailEnd/>
                          </a:ln>
                        </p:spPr>
                        <p:txBody>
                          <a:bodyPr wrap="none" lIns="75094" tIns="36888" rIns="75094" bIns="36888">
                            <a:spAutoFit/>
                          </a:bodyPr>
                          <a:lstStyle/>
                          <a:p>
                            <a:endParaRPr lang="pt-PT"/>
                          </a:p>
                        </p:txBody>
                      </p:sp>
                      <p:sp>
                        <p:nvSpPr>
                          <p:cNvPr id="64" name="Line 964"/>
                          <p:cNvSpPr>
                            <a:spLocks noChangeShapeType="1"/>
                          </p:cNvSpPr>
                          <p:nvPr/>
                        </p:nvSpPr>
                        <p:spPr bwMode="auto">
                          <a:xfrm flipV="1">
                            <a:off x="1701" y="2691"/>
                            <a:ext cx="0" cy="402"/>
                          </a:xfrm>
                          <a:prstGeom prst="line">
                            <a:avLst/>
                          </a:prstGeom>
                          <a:noFill/>
                          <a:ln w="12700">
                            <a:solidFill>
                              <a:srgbClr val="C0C0C0"/>
                            </a:solidFill>
                            <a:round/>
                            <a:headEnd/>
                            <a:tailEnd/>
                          </a:ln>
                        </p:spPr>
                        <p:txBody>
                          <a:bodyPr wrap="none" lIns="75094" tIns="36888" rIns="75094" bIns="36888">
                            <a:spAutoFit/>
                          </a:bodyPr>
                          <a:lstStyle/>
                          <a:p>
                            <a:endParaRPr lang="pt-PT"/>
                          </a:p>
                        </p:txBody>
                      </p:sp>
                    </p:grpSp>
                  </p:grpSp>
                </p:grpSp>
              </p:grpSp>
            </p:grpSp>
          </p:grpSp>
          <p:grpSp>
            <p:nvGrpSpPr>
              <p:cNvPr id="52" name="Group 965"/>
              <p:cNvGrpSpPr>
                <a:grpSpLocks/>
              </p:cNvGrpSpPr>
              <p:nvPr/>
            </p:nvGrpSpPr>
            <p:grpSpPr bwMode="auto">
              <a:xfrm>
                <a:off x="1563" y="3002"/>
                <a:ext cx="399" cy="125"/>
                <a:chOff x="1563" y="3002"/>
                <a:chExt cx="399" cy="125"/>
              </a:xfrm>
            </p:grpSpPr>
            <p:sp>
              <p:nvSpPr>
                <p:cNvPr id="45" name="Freeform 966"/>
                <p:cNvSpPr>
                  <a:spLocks/>
                </p:cNvSpPr>
                <p:nvPr/>
              </p:nvSpPr>
              <p:spPr bwMode="auto">
                <a:xfrm>
                  <a:off x="1816" y="3086"/>
                  <a:ext cx="62" cy="41"/>
                </a:xfrm>
                <a:custGeom>
                  <a:avLst/>
                  <a:gdLst>
                    <a:gd name="T0" fmla="*/ 1 w 62"/>
                    <a:gd name="T1" fmla="*/ 19 h 41"/>
                    <a:gd name="T2" fmla="*/ 4 w 62"/>
                    <a:gd name="T3" fmla="*/ 14 h 41"/>
                    <a:gd name="T4" fmla="*/ 7 w 62"/>
                    <a:gd name="T5" fmla="*/ 9 h 41"/>
                    <a:gd name="T6" fmla="*/ 8 w 62"/>
                    <a:gd name="T7" fmla="*/ 4 h 41"/>
                    <a:gd name="T8" fmla="*/ 11 w 62"/>
                    <a:gd name="T9" fmla="*/ 2 h 41"/>
                    <a:gd name="T10" fmla="*/ 15 w 62"/>
                    <a:gd name="T11" fmla="*/ 3 h 41"/>
                    <a:gd name="T12" fmla="*/ 19 w 62"/>
                    <a:gd name="T13" fmla="*/ 2 h 41"/>
                    <a:gd name="T14" fmla="*/ 23 w 62"/>
                    <a:gd name="T15" fmla="*/ 0 h 41"/>
                    <a:gd name="T16" fmla="*/ 27 w 62"/>
                    <a:gd name="T17" fmla="*/ 0 h 41"/>
                    <a:gd name="T18" fmla="*/ 30 w 62"/>
                    <a:gd name="T19" fmla="*/ 2 h 41"/>
                    <a:gd name="T20" fmla="*/ 35 w 62"/>
                    <a:gd name="T21" fmla="*/ 0 h 41"/>
                    <a:gd name="T22" fmla="*/ 38 w 62"/>
                    <a:gd name="T23" fmla="*/ 1 h 41"/>
                    <a:gd name="T24" fmla="*/ 40 w 62"/>
                    <a:gd name="T25" fmla="*/ 3 h 41"/>
                    <a:gd name="T26" fmla="*/ 44 w 62"/>
                    <a:gd name="T27" fmla="*/ 3 h 41"/>
                    <a:gd name="T28" fmla="*/ 48 w 62"/>
                    <a:gd name="T29" fmla="*/ 0 h 41"/>
                    <a:gd name="T30" fmla="*/ 52 w 62"/>
                    <a:gd name="T31" fmla="*/ 2 h 41"/>
                    <a:gd name="T32" fmla="*/ 53 w 62"/>
                    <a:gd name="T33" fmla="*/ 5 h 41"/>
                    <a:gd name="T34" fmla="*/ 54 w 62"/>
                    <a:gd name="T35" fmla="*/ 8 h 41"/>
                    <a:gd name="T36" fmla="*/ 58 w 62"/>
                    <a:gd name="T37" fmla="*/ 11 h 41"/>
                    <a:gd name="T38" fmla="*/ 61 w 62"/>
                    <a:gd name="T39" fmla="*/ 12 h 41"/>
                    <a:gd name="T40" fmla="*/ 59 w 62"/>
                    <a:gd name="T41" fmla="*/ 15 h 41"/>
                    <a:gd name="T42" fmla="*/ 56 w 62"/>
                    <a:gd name="T43" fmla="*/ 18 h 41"/>
                    <a:gd name="T44" fmla="*/ 58 w 62"/>
                    <a:gd name="T45" fmla="*/ 20 h 41"/>
                    <a:gd name="T46" fmla="*/ 56 w 62"/>
                    <a:gd name="T47" fmla="*/ 24 h 41"/>
                    <a:gd name="T48" fmla="*/ 53 w 62"/>
                    <a:gd name="T49" fmla="*/ 27 h 41"/>
                    <a:gd name="T50" fmla="*/ 54 w 62"/>
                    <a:gd name="T51" fmla="*/ 29 h 41"/>
                    <a:gd name="T52" fmla="*/ 59 w 62"/>
                    <a:gd name="T53" fmla="*/ 30 h 41"/>
                    <a:gd name="T54" fmla="*/ 58 w 62"/>
                    <a:gd name="T55" fmla="*/ 34 h 41"/>
                    <a:gd name="T56" fmla="*/ 54 w 62"/>
                    <a:gd name="T57" fmla="*/ 37 h 41"/>
                    <a:gd name="T58" fmla="*/ 47 w 62"/>
                    <a:gd name="T59" fmla="*/ 38 h 41"/>
                    <a:gd name="T60" fmla="*/ 32 w 62"/>
                    <a:gd name="T61" fmla="*/ 40 h 41"/>
                    <a:gd name="T62" fmla="*/ 27 w 62"/>
                    <a:gd name="T63" fmla="*/ 38 h 41"/>
                    <a:gd name="T64" fmla="*/ 20 w 62"/>
                    <a:gd name="T65" fmla="*/ 37 h 41"/>
                    <a:gd name="T66" fmla="*/ 14 w 62"/>
                    <a:gd name="T67" fmla="*/ 39 h 41"/>
                    <a:gd name="T68" fmla="*/ 4 w 62"/>
                    <a:gd name="T69" fmla="*/ 38 h 41"/>
                    <a:gd name="T70" fmla="*/ 2 w 62"/>
                    <a:gd name="T71" fmla="*/ 34 h 41"/>
                    <a:gd name="T72" fmla="*/ 5 w 62"/>
                    <a:gd name="T73" fmla="*/ 30 h 41"/>
                    <a:gd name="T74" fmla="*/ 5 w 62"/>
                    <a:gd name="T75" fmla="*/ 26 h 41"/>
                    <a:gd name="T76" fmla="*/ 1 w 62"/>
                    <a:gd name="T77" fmla="*/ 23 h 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41"/>
                    <a:gd name="T119" fmla="*/ 62 w 62"/>
                    <a:gd name="T120" fmla="*/ 41 h 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41">
                      <a:moveTo>
                        <a:pt x="0" y="21"/>
                      </a:moveTo>
                      <a:lnTo>
                        <a:pt x="1" y="19"/>
                      </a:lnTo>
                      <a:lnTo>
                        <a:pt x="2" y="16"/>
                      </a:lnTo>
                      <a:lnTo>
                        <a:pt x="4" y="14"/>
                      </a:lnTo>
                      <a:lnTo>
                        <a:pt x="5" y="12"/>
                      </a:lnTo>
                      <a:lnTo>
                        <a:pt x="7" y="9"/>
                      </a:lnTo>
                      <a:lnTo>
                        <a:pt x="8" y="7"/>
                      </a:lnTo>
                      <a:lnTo>
                        <a:pt x="8" y="4"/>
                      </a:lnTo>
                      <a:lnTo>
                        <a:pt x="9" y="3"/>
                      </a:lnTo>
                      <a:lnTo>
                        <a:pt x="11" y="2"/>
                      </a:lnTo>
                      <a:lnTo>
                        <a:pt x="13" y="2"/>
                      </a:lnTo>
                      <a:lnTo>
                        <a:pt x="15" y="3"/>
                      </a:lnTo>
                      <a:lnTo>
                        <a:pt x="16" y="3"/>
                      </a:lnTo>
                      <a:lnTo>
                        <a:pt x="19" y="2"/>
                      </a:lnTo>
                      <a:lnTo>
                        <a:pt x="20" y="1"/>
                      </a:lnTo>
                      <a:lnTo>
                        <a:pt x="23" y="0"/>
                      </a:lnTo>
                      <a:lnTo>
                        <a:pt x="25" y="0"/>
                      </a:lnTo>
                      <a:lnTo>
                        <a:pt x="27" y="0"/>
                      </a:lnTo>
                      <a:lnTo>
                        <a:pt x="28" y="1"/>
                      </a:lnTo>
                      <a:lnTo>
                        <a:pt x="30" y="2"/>
                      </a:lnTo>
                      <a:lnTo>
                        <a:pt x="33" y="2"/>
                      </a:lnTo>
                      <a:lnTo>
                        <a:pt x="35" y="0"/>
                      </a:lnTo>
                      <a:lnTo>
                        <a:pt x="36" y="0"/>
                      </a:lnTo>
                      <a:lnTo>
                        <a:pt x="38" y="1"/>
                      </a:lnTo>
                      <a:lnTo>
                        <a:pt x="39" y="2"/>
                      </a:lnTo>
                      <a:lnTo>
                        <a:pt x="40" y="3"/>
                      </a:lnTo>
                      <a:lnTo>
                        <a:pt x="42" y="3"/>
                      </a:lnTo>
                      <a:lnTo>
                        <a:pt x="44" y="3"/>
                      </a:lnTo>
                      <a:lnTo>
                        <a:pt x="46" y="2"/>
                      </a:lnTo>
                      <a:lnTo>
                        <a:pt x="48" y="0"/>
                      </a:lnTo>
                      <a:lnTo>
                        <a:pt x="50" y="0"/>
                      </a:lnTo>
                      <a:lnTo>
                        <a:pt x="52" y="2"/>
                      </a:lnTo>
                      <a:lnTo>
                        <a:pt x="52" y="4"/>
                      </a:lnTo>
                      <a:lnTo>
                        <a:pt x="53" y="5"/>
                      </a:lnTo>
                      <a:lnTo>
                        <a:pt x="52" y="8"/>
                      </a:lnTo>
                      <a:lnTo>
                        <a:pt x="54" y="8"/>
                      </a:lnTo>
                      <a:lnTo>
                        <a:pt x="56" y="10"/>
                      </a:lnTo>
                      <a:lnTo>
                        <a:pt x="58" y="11"/>
                      </a:lnTo>
                      <a:lnTo>
                        <a:pt x="59" y="11"/>
                      </a:lnTo>
                      <a:lnTo>
                        <a:pt x="61" y="12"/>
                      </a:lnTo>
                      <a:lnTo>
                        <a:pt x="60" y="14"/>
                      </a:lnTo>
                      <a:lnTo>
                        <a:pt x="59" y="15"/>
                      </a:lnTo>
                      <a:lnTo>
                        <a:pt x="58" y="16"/>
                      </a:lnTo>
                      <a:lnTo>
                        <a:pt x="56" y="18"/>
                      </a:lnTo>
                      <a:lnTo>
                        <a:pt x="57" y="20"/>
                      </a:lnTo>
                      <a:lnTo>
                        <a:pt x="58" y="20"/>
                      </a:lnTo>
                      <a:lnTo>
                        <a:pt x="58" y="23"/>
                      </a:lnTo>
                      <a:lnTo>
                        <a:pt x="56" y="24"/>
                      </a:lnTo>
                      <a:lnTo>
                        <a:pt x="54" y="25"/>
                      </a:lnTo>
                      <a:lnTo>
                        <a:pt x="53" y="27"/>
                      </a:lnTo>
                      <a:lnTo>
                        <a:pt x="53" y="28"/>
                      </a:lnTo>
                      <a:lnTo>
                        <a:pt x="54" y="29"/>
                      </a:lnTo>
                      <a:lnTo>
                        <a:pt x="57" y="29"/>
                      </a:lnTo>
                      <a:lnTo>
                        <a:pt x="59" y="30"/>
                      </a:lnTo>
                      <a:lnTo>
                        <a:pt x="59" y="32"/>
                      </a:lnTo>
                      <a:lnTo>
                        <a:pt x="58" y="34"/>
                      </a:lnTo>
                      <a:lnTo>
                        <a:pt x="57" y="35"/>
                      </a:lnTo>
                      <a:lnTo>
                        <a:pt x="54" y="37"/>
                      </a:lnTo>
                      <a:lnTo>
                        <a:pt x="52" y="37"/>
                      </a:lnTo>
                      <a:lnTo>
                        <a:pt x="47" y="38"/>
                      </a:lnTo>
                      <a:lnTo>
                        <a:pt x="38" y="40"/>
                      </a:lnTo>
                      <a:lnTo>
                        <a:pt x="32" y="40"/>
                      </a:lnTo>
                      <a:lnTo>
                        <a:pt x="29" y="40"/>
                      </a:lnTo>
                      <a:lnTo>
                        <a:pt x="27" y="38"/>
                      </a:lnTo>
                      <a:lnTo>
                        <a:pt x="25" y="37"/>
                      </a:lnTo>
                      <a:lnTo>
                        <a:pt x="20" y="37"/>
                      </a:lnTo>
                      <a:lnTo>
                        <a:pt x="17" y="38"/>
                      </a:lnTo>
                      <a:lnTo>
                        <a:pt x="14" y="39"/>
                      </a:lnTo>
                      <a:lnTo>
                        <a:pt x="6" y="39"/>
                      </a:lnTo>
                      <a:lnTo>
                        <a:pt x="4" y="38"/>
                      </a:lnTo>
                      <a:lnTo>
                        <a:pt x="2" y="37"/>
                      </a:lnTo>
                      <a:lnTo>
                        <a:pt x="2" y="34"/>
                      </a:lnTo>
                      <a:lnTo>
                        <a:pt x="3" y="33"/>
                      </a:lnTo>
                      <a:lnTo>
                        <a:pt x="5" y="30"/>
                      </a:lnTo>
                      <a:lnTo>
                        <a:pt x="6" y="28"/>
                      </a:lnTo>
                      <a:lnTo>
                        <a:pt x="5" y="26"/>
                      </a:lnTo>
                      <a:lnTo>
                        <a:pt x="4" y="24"/>
                      </a:lnTo>
                      <a:lnTo>
                        <a:pt x="1" y="23"/>
                      </a:lnTo>
                      <a:lnTo>
                        <a:pt x="0" y="21"/>
                      </a:lnTo>
                    </a:path>
                  </a:pathLst>
                </a:custGeom>
                <a:solidFill>
                  <a:srgbClr val="008000"/>
                </a:solidFill>
                <a:ln w="12700" cap="rnd">
                  <a:solidFill>
                    <a:srgbClr val="008000"/>
                  </a:solidFill>
                  <a:round/>
                  <a:headEnd/>
                  <a:tailEnd/>
                </a:ln>
              </p:spPr>
              <p:txBody>
                <a:bodyPr wrap="none" lIns="75094" tIns="36888" rIns="75094" bIns="36888">
                  <a:spAutoFit/>
                </a:bodyPr>
                <a:lstStyle/>
                <a:p>
                  <a:endParaRPr lang="pt-PT"/>
                </a:p>
              </p:txBody>
            </p:sp>
            <p:sp>
              <p:nvSpPr>
                <p:cNvPr id="46" name="Freeform 967"/>
                <p:cNvSpPr>
                  <a:spLocks/>
                </p:cNvSpPr>
                <p:nvPr/>
              </p:nvSpPr>
              <p:spPr bwMode="auto">
                <a:xfrm>
                  <a:off x="1924" y="3085"/>
                  <a:ext cx="38" cy="40"/>
                </a:xfrm>
                <a:custGeom>
                  <a:avLst/>
                  <a:gdLst>
                    <a:gd name="T0" fmla="*/ 0 w 38"/>
                    <a:gd name="T1" fmla="*/ 18 h 40"/>
                    <a:gd name="T2" fmla="*/ 2 w 38"/>
                    <a:gd name="T3" fmla="*/ 13 h 40"/>
                    <a:gd name="T4" fmla="*/ 4 w 38"/>
                    <a:gd name="T5" fmla="*/ 9 h 40"/>
                    <a:gd name="T6" fmla="*/ 5 w 38"/>
                    <a:gd name="T7" fmla="*/ 4 h 40"/>
                    <a:gd name="T8" fmla="*/ 6 w 38"/>
                    <a:gd name="T9" fmla="*/ 2 h 40"/>
                    <a:gd name="T10" fmla="*/ 9 w 38"/>
                    <a:gd name="T11" fmla="*/ 3 h 40"/>
                    <a:gd name="T12" fmla="*/ 11 w 38"/>
                    <a:gd name="T13" fmla="*/ 2 h 40"/>
                    <a:gd name="T14" fmla="*/ 14 w 38"/>
                    <a:gd name="T15" fmla="*/ 0 h 40"/>
                    <a:gd name="T16" fmla="*/ 16 w 38"/>
                    <a:gd name="T17" fmla="*/ 0 h 40"/>
                    <a:gd name="T18" fmla="*/ 18 w 38"/>
                    <a:gd name="T19" fmla="*/ 2 h 40"/>
                    <a:gd name="T20" fmla="*/ 21 w 38"/>
                    <a:gd name="T21" fmla="*/ 0 h 40"/>
                    <a:gd name="T22" fmla="*/ 24 w 38"/>
                    <a:gd name="T23" fmla="*/ 1 h 40"/>
                    <a:gd name="T24" fmla="*/ 24 w 38"/>
                    <a:gd name="T25" fmla="*/ 3 h 40"/>
                    <a:gd name="T26" fmla="*/ 27 w 38"/>
                    <a:gd name="T27" fmla="*/ 3 h 40"/>
                    <a:gd name="T28" fmla="*/ 29 w 38"/>
                    <a:gd name="T29" fmla="*/ 0 h 40"/>
                    <a:gd name="T30" fmla="*/ 32 w 38"/>
                    <a:gd name="T31" fmla="*/ 1 h 40"/>
                    <a:gd name="T32" fmla="*/ 33 w 38"/>
                    <a:gd name="T33" fmla="*/ 5 h 40"/>
                    <a:gd name="T34" fmla="*/ 33 w 38"/>
                    <a:gd name="T35" fmla="*/ 8 h 40"/>
                    <a:gd name="T36" fmla="*/ 35 w 38"/>
                    <a:gd name="T37" fmla="*/ 10 h 40"/>
                    <a:gd name="T38" fmla="*/ 37 w 38"/>
                    <a:gd name="T39" fmla="*/ 12 h 40"/>
                    <a:gd name="T40" fmla="*/ 36 w 38"/>
                    <a:gd name="T41" fmla="*/ 15 h 40"/>
                    <a:gd name="T42" fmla="*/ 34 w 38"/>
                    <a:gd name="T43" fmla="*/ 17 h 40"/>
                    <a:gd name="T44" fmla="*/ 35 w 38"/>
                    <a:gd name="T45" fmla="*/ 20 h 40"/>
                    <a:gd name="T46" fmla="*/ 34 w 38"/>
                    <a:gd name="T47" fmla="*/ 23 h 40"/>
                    <a:gd name="T48" fmla="*/ 33 w 38"/>
                    <a:gd name="T49" fmla="*/ 26 h 40"/>
                    <a:gd name="T50" fmla="*/ 34 w 38"/>
                    <a:gd name="T51" fmla="*/ 28 h 40"/>
                    <a:gd name="T52" fmla="*/ 36 w 38"/>
                    <a:gd name="T53" fmla="*/ 31 h 40"/>
                    <a:gd name="T54" fmla="*/ 34 w 38"/>
                    <a:gd name="T55" fmla="*/ 35 h 40"/>
                    <a:gd name="T56" fmla="*/ 32 w 38"/>
                    <a:gd name="T57" fmla="*/ 36 h 40"/>
                    <a:gd name="T58" fmla="*/ 24 w 38"/>
                    <a:gd name="T59" fmla="*/ 38 h 40"/>
                    <a:gd name="T60" fmla="*/ 18 w 38"/>
                    <a:gd name="T61" fmla="*/ 39 h 40"/>
                    <a:gd name="T62" fmla="*/ 15 w 38"/>
                    <a:gd name="T63" fmla="*/ 36 h 40"/>
                    <a:gd name="T64" fmla="*/ 11 w 38"/>
                    <a:gd name="T65" fmla="*/ 37 h 40"/>
                    <a:gd name="T66" fmla="*/ 4 w 38"/>
                    <a:gd name="T67" fmla="*/ 38 h 40"/>
                    <a:gd name="T68" fmla="*/ 1 w 38"/>
                    <a:gd name="T69" fmla="*/ 35 h 40"/>
                    <a:gd name="T70" fmla="*/ 1 w 38"/>
                    <a:gd name="T71" fmla="*/ 31 h 40"/>
                    <a:gd name="T72" fmla="*/ 4 w 38"/>
                    <a:gd name="T73" fmla="*/ 27 h 40"/>
                    <a:gd name="T74" fmla="*/ 2 w 38"/>
                    <a:gd name="T75" fmla="*/ 23 h 40"/>
                    <a:gd name="T76" fmla="*/ 0 w 38"/>
                    <a:gd name="T77" fmla="*/ 20 h 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
                    <a:gd name="T118" fmla="*/ 0 h 40"/>
                    <a:gd name="T119" fmla="*/ 38 w 38"/>
                    <a:gd name="T120" fmla="*/ 40 h 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 h="40">
                      <a:moveTo>
                        <a:pt x="0" y="20"/>
                      </a:moveTo>
                      <a:lnTo>
                        <a:pt x="0" y="18"/>
                      </a:lnTo>
                      <a:lnTo>
                        <a:pt x="1" y="16"/>
                      </a:lnTo>
                      <a:lnTo>
                        <a:pt x="2" y="13"/>
                      </a:lnTo>
                      <a:lnTo>
                        <a:pt x="3" y="12"/>
                      </a:lnTo>
                      <a:lnTo>
                        <a:pt x="4" y="9"/>
                      </a:lnTo>
                      <a:lnTo>
                        <a:pt x="5" y="6"/>
                      </a:lnTo>
                      <a:lnTo>
                        <a:pt x="5" y="4"/>
                      </a:lnTo>
                      <a:lnTo>
                        <a:pt x="5" y="3"/>
                      </a:lnTo>
                      <a:lnTo>
                        <a:pt x="6" y="2"/>
                      </a:lnTo>
                      <a:lnTo>
                        <a:pt x="8" y="2"/>
                      </a:lnTo>
                      <a:lnTo>
                        <a:pt x="9" y="3"/>
                      </a:lnTo>
                      <a:lnTo>
                        <a:pt x="10" y="3"/>
                      </a:lnTo>
                      <a:lnTo>
                        <a:pt x="11" y="2"/>
                      </a:lnTo>
                      <a:lnTo>
                        <a:pt x="13" y="1"/>
                      </a:lnTo>
                      <a:lnTo>
                        <a:pt x="14" y="0"/>
                      </a:lnTo>
                      <a:lnTo>
                        <a:pt x="15" y="0"/>
                      </a:lnTo>
                      <a:lnTo>
                        <a:pt x="16" y="0"/>
                      </a:lnTo>
                      <a:lnTo>
                        <a:pt x="17" y="1"/>
                      </a:lnTo>
                      <a:lnTo>
                        <a:pt x="18" y="2"/>
                      </a:lnTo>
                      <a:lnTo>
                        <a:pt x="20" y="1"/>
                      </a:lnTo>
                      <a:lnTo>
                        <a:pt x="21" y="0"/>
                      </a:lnTo>
                      <a:lnTo>
                        <a:pt x="22" y="0"/>
                      </a:lnTo>
                      <a:lnTo>
                        <a:pt x="24" y="1"/>
                      </a:lnTo>
                      <a:lnTo>
                        <a:pt x="24" y="2"/>
                      </a:lnTo>
                      <a:lnTo>
                        <a:pt x="24" y="3"/>
                      </a:lnTo>
                      <a:lnTo>
                        <a:pt x="25" y="3"/>
                      </a:lnTo>
                      <a:lnTo>
                        <a:pt x="27" y="3"/>
                      </a:lnTo>
                      <a:lnTo>
                        <a:pt x="28" y="1"/>
                      </a:lnTo>
                      <a:lnTo>
                        <a:pt x="29" y="0"/>
                      </a:lnTo>
                      <a:lnTo>
                        <a:pt x="31" y="0"/>
                      </a:lnTo>
                      <a:lnTo>
                        <a:pt x="32" y="1"/>
                      </a:lnTo>
                      <a:lnTo>
                        <a:pt x="32" y="4"/>
                      </a:lnTo>
                      <a:lnTo>
                        <a:pt x="33" y="5"/>
                      </a:lnTo>
                      <a:lnTo>
                        <a:pt x="32" y="7"/>
                      </a:lnTo>
                      <a:lnTo>
                        <a:pt x="33" y="8"/>
                      </a:lnTo>
                      <a:lnTo>
                        <a:pt x="34" y="9"/>
                      </a:lnTo>
                      <a:lnTo>
                        <a:pt x="35" y="10"/>
                      </a:lnTo>
                      <a:lnTo>
                        <a:pt x="36" y="11"/>
                      </a:lnTo>
                      <a:lnTo>
                        <a:pt x="37" y="12"/>
                      </a:lnTo>
                      <a:lnTo>
                        <a:pt x="37" y="13"/>
                      </a:lnTo>
                      <a:lnTo>
                        <a:pt x="36" y="15"/>
                      </a:lnTo>
                      <a:lnTo>
                        <a:pt x="35" y="15"/>
                      </a:lnTo>
                      <a:lnTo>
                        <a:pt x="34" y="17"/>
                      </a:lnTo>
                      <a:lnTo>
                        <a:pt x="34" y="19"/>
                      </a:lnTo>
                      <a:lnTo>
                        <a:pt x="35" y="20"/>
                      </a:lnTo>
                      <a:lnTo>
                        <a:pt x="35" y="22"/>
                      </a:lnTo>
                      <a:lnTo>
                        <a:pt x="34" y="23"/>
                      </a:lnTo>
                      <a:lnTo>
                        <a:pt x="33" y="24"/>
                      </a:lnTo>
                      <a:lnTo>
                        <a:pt x="33" y="26"/>
                      </a:lnTo>
                      <a:lnTo>
                        <a:pt x="33" y="28"/>
                      </a:lnTo>
                      <a:lnTo>
                        <a:pt x="34" y="28"/>
                      </a:lnTo>
                      <a:lnTo>
                        <a:pt x="36" y="29"/>
                      </a:lnTo>
                      <a:lnTo>
                        <a:pt x="36" y="31"/>
                      </a:lnTo>
                      <a:lnTo>
                        <a:pt x="35" y="33"/>
                      </a:lnTo>
                      <a:lnTo>
                        <a:pt x="34" y="35"/>
                      </a:lnTo>
                      <a:lnTo>
                        <a:pt x="33" y="35"/>
                      </a:lnTo>
                      <a:lnTo>
                        <a:pt x="32" y="36"/>
                      </a:lnTo>
                      <a:lnTo>
                        <a:pt x="29" y="37"/>
                      </a:lnTo>
                      <a:lnTo>
                        <a:pt x="24" y="38"/>
                      </a:lnTo>
                      <a:lnTo>
                        <a:pt x="20" y="39"/>
                      </a:lnTo>
                      <a:lnTo>
                        <a:pt x="18" y="39"/>
                      </a:lnTo>
                      <a:lnTo>
                        <a:pt x="17" y="37"/>
                      </a:lnTo>
                      <a:lnTo>
                        <a:pt x="15" y="36"/>
                      </a:lnTo>
                      <a:lnTo>
                        <a:pt x="13" y="36"/>
                      </a:lnTo>
                      <a:lnTo>
                        <a:pt x="11" y="37"/>
                      </a:lnTo>
                      <a:lnTo>
                        <a:pt x="9" y="38"/>
                      </a:lnTo>
                      <a:lnTo>
                        <a:pt x="4" y="38"/>
                      </a:lnTo>
                      <a:lnTo>
                        <a:pt x="3" y="37"/>
                      </a:lnTo>
                      <a:lnTo>
                        <a:pt x="1" y="35"/>
                      </a:lnTo>
                      <a:lnTo>
                        <a:pt x="1" y="34"/>
                      </a:lnTo>
                      <a:lnTo>
                        <a:pt x="1" y="31"/>
                      </a:lnTo>
                      <a:lnTo>
                        <a:pt x="3" y="29"/>
                      </a:lnTo>
                      <a:lnTo>
                        <a:pt x="4" y="27"/>
                      </a:lnTo>
                      <a:lnTo>
                        <a:pt x="4" y="25"/>
                      </a:lnTo>
                      <a:lnTo>
                        <a:pt x="2" y="23"/>
                      </a:lnTo>
                      <a:lnTo>
                        <a:pt x="0" y="22"/>
                      </a:lnTo>
                      <a:lnTo>
                        <a:pt x="0" y="20"/>
                      </a:lnTo>
                    </a:path>
                  </a:pathLst>
                </a:custGeom>
                <a:solidFill>
                  <a:srgbClr val="008000"/>
                </a:solidFill>
                <a:ln w="12700" cap="rnd">
                  <a:solidFill>
                    <a:srgbClr val="008000"/>
                  </a:solidFill>
                  <a:round/>
                  <a:headEnd/>
                  <a:tailEnd/>
                </a:ln>
              </p:spPr>
              <p:txBody>
                <a:bodyPr wrap="none" lIns="75094" tIns="36888" rIns="75094" bIns="36888">
                  <a:spAutoFit/>
                </a:bodyPr>
                <a:lstStyle/>
                <a:p>
                  <a:endParaRPr lang="pt-PT"/>
                </a:p>
              </p:txBody>
            </p:sp>
            <p:sp>
              <p:nvSpPr>
                <p:cNvPr id="47" name="Freeform 968"/>
                <p:cNvSpPr>
                  <a:spLocks/>
                </p:cNvSpPr>
                <p:nvPr/>
              </p:nvSpPr>
              <p:spPr bwMode="auto">
                <a:xfrm>
                  <a:off x="1718" y="3002"/>
                  <a:ext cx="35" cy="115"/>
                </a:xfrm>
                <a:custGeom>
                  <a:avLst/>
                  <a:gdLst>
                    <a:gd name="T0" fmla="*/ 0 w 35"/>
                    <a:gd name="T1" fmla="*/ 53 h 115"/>
                    <a:gd name="T2" fmla="*/ 2 w 35"/>
                    <a:gd name="T3" fmla="*/ 40 h 115"/>
                    <a:gd name="T4" fmla="*/ 4 w 35"/>
                    <a:gd name="T5" fmla="*/ 26 h 115"/>
                    <a:gd name="T6" fmla="*/ 5 w 35"/>
                    <a:gd name="T7" fmla="*/ 13 h 115"/>
                    <a:gd name="T8" fmla="*/ 6 w 35"/>
                    <a:gd name="T9" fmla="*/ 6 h 115"/>
                    <a:gd name="T10" fmla="*/ 8 w 35"/>
                    <a:gd name="T11" fmla="*/ 7 h 115"/>
                    <a:gd name="T12" fmla="*/ 10 w 35"/>
                    <a:gd name="T13" fmla="*/ 5 h 115"/>
                    <a:gd name="T14" fmla="*/ 13 w 35"/>
                    <a:gd name="T15" fmla="*/ 0 h 115"/>
                    <a:gd name="T16" fmla="*/ 15 w 35"/>
                    <a:gd name="T17" fmla="*/ 1 h 115"/>
                    <a:gd name="T18" fmla="*/ 17 w 35"/>
                    <a:gd name="T19" fmla="*/ 6 h 115"/>
                    <a:gd name="T20" fmla="*/ 19 w 35"/>
                    <a:gd name="T21" fmla="*/ 1 h 115"/>
                    <a:gd name="T22" fmla="*/ 21 w 35"/>
                    <a:gd name="T23" fmla="*/ 3 h 115"/>
                    <a:gd name="T24" fmla="*/ 22 w 35"/>
                    <a:gd name="T25" fmla="*/ 8 h 115"/>
                    <a:gd name="T26" fmla="*/ 25 w 35"/>
                    <a:gd name="T27" fmla="*/ 7 h 115"/>
                    <a:gd name="T28" fmla="*/ 27 w 35"/>
                    <a:gd name="T29" fmla="*/ 1 h 115"/>
                    <a:gd name="T30" fmla="*/ 29 w 35"/>
                    <a:gd name="T31" fmla="*/ 4 h 115"/>
                    <a:gd name="T32" fmla="*/ 29 w 35"/>
                    <a:gd name="T33" fmla="*/ 15 h 115"/>
                    <a:gd name="T34" fmla="*/ 30 w 35"/>
                    <a:gd name="T35" fmla="*/ 23 h 115"/>
                    <a:gd name="T36" fmla="*/ 32 w 35"/>
                    <a:gd name="T37" fmla="*/ 30 h 115"/>
                    <a:gd name="T38" fmla="*/ 34 w 35"/>
                    <a:gd name="T39" fmla="*/ 36 h 115"/>
                    <a:gd name="T40" fmla="*/ 33 w 35"/>
                    <a:gd name="T41" fmla="*/ 43 h 115"/>
                    <a:gd name="T42" fmla="*/ 31 w 35"/>
                    <a:gd name="T43" fmla="*/ 49 h 115"/>
                    <a:gd name="T44" fmla="*/ 32 w 35"/>
                    <a:gd name="T45" fmla="*/ 58 h 115"/>
                    <a:gd name="T46" fmla="*/ 31 w 35"/>
                    <a:gd name="T47" fmla="*/ 68 h 115"/>
                    <a:gd name="T48" fmla="*/ 29 w 35"/>
                    <a:gd name="T49" fmla="*/ 75 h 115"/>
                    <a:gd name="T50" fmla="*/ 30 w 35"/>
                    <a:gd name="T51" fmla="*/ 83 h 115"/>
                    <a:gd name="T52" fmla="*/ 33 w 35"/>
                    <a:gd name="T53" fmla="*/ 85 h 115"/>
                    <a:gd name="T54" fmla="*/ 33 w 35"/>
                    <a:gd name="T55" fmla="*/ 96 h 115"/>
                    <a:gd name="T56" fmla="*/ 30 w 35"/>
                    <a:gd name="T57" fmla="*/ 103 h 115"/>
                    <a:gd name="T58" fmla="*/ 27 w 35"/>
                    <a:gd name="T59" fmla="*/ 109 h 115"/>
                    <a:gd name="T60" fmla="*/ 18 w 35"/>
                    <a:gd name="T61" fmla="*/ 114 h 115"/>
                    <a:gd name="T62" fmla="*/ 16 w 35"/>
                    <a:gd name="T63" fmla="*/ 108 h 115"/>
                    <a:gd name="T64" fmla="*/ 12 w 35"/>
                    <a:gd name="T65" fmla="*/ 104 h 115"/>
                    <a:gd name="T66" fmla="*/ 8 w 35"/>
                    <a:gd name="T67" fmla="*/ 111 h 115"/>
                    <a:gd name="T68" fmla="*/ 3 w 35"/>
                    <a:gd name="T69" fmla="*/ 108 h 115"/>
                    <a:gd name="T70" fmla="*/ 1 w 35"/>
                    <a:gd name="T71" fmla="*/ 97 h 115"/>
                    <a:gd name="T72" fmla="*/ 3 w 35"/>
                    <a:gd name="T73" fmla="*/ 86 h 115"/>
                    <a:gd name="T74" fmla="*/ 3 w 35"/>
                    <a:gd name="T75" fmla="*/ 73 h 115"/>
                    <a:gd name="T76" fmla="*/ 0 w 35"/>
                    <a:gd name="T77" fmla="*/ 66 h 1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
                    <a:gd name="T118" fmla="*/ 0 h 115"/>
                    <a:gd name="T119" fmla="*/ 35 w 35"/>
                    <a:gd name="T120" fmla="*/ 115 h 1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 h="115">
                      <a:moveTo>
                        <a:pt x="0" y="60"/>
                      </a:moveTo>
                      <a:lnTo>
                        <a:pt x="0" y="53"/>
                      </a:lnTo>
                      <a:lnTo>
                        <a:pt x="1" y="46"/>
                      </a:lnTo>
                      <a:lnTo>
                        <a:pt x="2" y="40"/>
                      </a:lnTo>
                      <a:lnTo>
                        <a:pt x="3" y="33"/>
                      </a:lnTo>
                      <a:lnTo>
                        <a:pt x="4" y="26"/>
                      </a:lnTo>
                      <a:lnTo>
                        <a:pt x="5" y="19"/>
                      </a:lnTo>
                      <a:lnTo>
                        <a:pt x="5" y="13"/>
                      </a:lnTo>
                      <a:lnTo>
                        <a:pt x="6" y="8"/>
                      </a:lnTo>
                      <a:lnTo>
                        <a:pt x="6" y="6"/>
                      </a:lnTo>
                      <a:lnTo>
                        <a:pt x="7" y="6"/>
                      </a:lnTo>
                      <a:lnTo>
                        <a:pt x="8" y="7"/>
                      </a:lnTo>
                      <a:lnTo>
                        <a:pt x="9" y="8"/>
                      </a:lnTo>
                      <a:lnTo>
                        <a:pt x="10" y="5"/>
                      </a:lnTo>
                      <a:lnTo>
                        <a:pt x="12" y="3"/>
                      </a:lnTo>
                      <a:lnTo>
                        <a:pt x="13" y="0"/>
                      </a:lnTo>
                      <a:lnTo>
                        <a:pt x="15" y="0"/>
                      </a:lnTo>
                      <a:lnTo>
                        <a:pt x="15" y="1"/>
                      </a:lnTo>
                      <a:lnTo>
                        <a:pt x="16" y="4"/>
                      </a:lnTo>
                      <a:lnTo>
                        <a:pt x="17" y="6"/>
                      </a:lnTo>
                      <a:lnTo>
                        <a:pt x="18" y="4"/>
                      </a:lnTo>
                      <a:lnTo>
                        <a:pt x="19" y="1"/>
                      </a:lnTo>
                      <a:lnTo>
                        <a:pt x="20" y="1"/>
                      </a:lnTo>
                      <a:lnTo>
                        <a:pt x="21" y="3"/>
                      </a:lnTo>
                      <a:lnTo>
                        <a:pt x="22" y="6"/>
                      </a:lnTo>
                      <a:lnTo>
                        <a:pt x="22" y="8"/>
                      </a:lnTo>
                      <a:lnTo>
                        <a:pt x="24" y="8"/>
                      </a:lnTo>
                      <a:lnTo>
                        <a:pt x="25" y="7"/>
                      </a:lnTo>
                      <a:lnTo>
                        <a:pt x="26" y="4"/>
                      </a:lnTo>
                      <a:lnTo>
                        <a:pt x="27" y="1"/>
                      </a:lnTo>
                      <a:lnTo>
                        <a:pt x="29" y="1"/>
                      </a:lnTo>
                      <a:lnTo>
                        <a:pt x="29" y="4"/>
                      </a:lnTo>
                      <a:lnTo>
                        <a:pt x="29" y="11"/>
                      </a:lnTo>
                      <a:lnTo>
                        <a:pt x="29" y="15"/>
                      </a:lnTo>
                      <a:lnTo>
                        <a:pt x="29" y="22"/>
                      </a:lnTo>
                      <a:lnTo>
                        <a:pt x="30" y="23"/>
                      </a:lnTo>
                      <a:lnTo>
                        <a:pt x="31" y="27"/>
                      </a:lnTo>
                      <a:lnTo>
                        <a:pt x="32" y="30"/>
                      </a:lnTo>
                      <a:lnTo>
                        <a:pt x="33" y="31"/>
                      </a:lnTo>
                      <a:lnTo>
                        <a:pt x="34" y="36"/>
                      </a:lnTo>
                      <a:lnTo>
                        <a:pt x="34" y="40"/>
                      </a:lnTo>
                      <a:lnTo>
                        <a:pt x="33" y="43"/>
                      </a:lnTo>
                      <a:lnTo>
                        <a:pt x="32" y="45"/>
                      </a:lnTo>
                      <a:lnTo>
                        <a:pt x="31" y="49"/>
                      </a:lnTo>
                      <a:lnTo>
                        <a:pt x="31" y="56"/>
                      </a:lnTo>
                      <a:lnTo>
                        <a:pt x="32" y="58"/>
                      </a:lnTo>
                      <a:lnTo>
                        <a:pt x="32" y="66"/>
                      </a:lnTo>
                      <a:lnTo>
                        <a:pt x="31" y="68"/>
                      </a:lnTo>
                      <a:lnTo>
                        <a:pt x="30" y="70"/>
                      </a:lnTo>
                      <a:lnTo>
                        <a:pt x="29" y="75"/>
                      </a:lnTo>
                      <a:lnTo>
                        <a:pt x="29" y="79"/>
                      </a:lnTo>
                      <a:lnTo>
                        <a:pt x="30" y="83"/>
                      </a:lnTo>
                      <a:lnTo>
                        <a:pt x="31" y="83"/>
                      </a:lnTo>
                      <a:lnTo>
                        <a:pt x="33" y="85"/>
                      </a:lnTo>
                      <a:lnTo>
                        <a:pt x="33" y="92"/>
                      </a:lnTo>
                      <a:lnTo>
                        <a:pt x="33" y="96"/>
                      </a:lnTo>
                      <a:lnTo>
                        <a:pt x="31" y="100"/>
                      </a:lnTo>
                      <a:lnTo>
                        <a:pt x="30" y="103"/>
                      </a:lnTo>
                      <a:lnTo>
                        <a:pt x="29" y="106"/>
                      </a:lnTo>
                      <a:lnTo>
                        <a:pt x="27" y="109"/>
                      </a:lnTo>
                      <a:lnTo>
                        <a:pt x="22" y="113"/>
                      </a:lnTo>
                      <a:lnTo>
                        <a:pt x="18" y="114"/>
                      </a:lnTo>
                      <a:lnTo>
                        <a:pt x="17" y="114"/>
                      </a:lnTo>
                      <a:lnTo>
                        <a:pt x="16" y="108"/>
                      </a:lnTo>
                      <a:lnTo>
                        <a:pt x="14" y="105"/>
                      </a:lnTo>
                      <a:lnTo>
                        <a:pt x="12" y="104"/>
                      </a:lnTo>
                      <a:lnTo>
                        <a:pt x="9" y="109"/>
                      </a:lnTo>
                      <a:lnTo>
                        <a:pt x="8" y="111"/>
                      </a:lnTo>
                      <a:lnTo>
                        <a:pt x="3" y="111"/>
                      </a:lnTo>
                      <a:lnTo>
                        <a:pt x="3" y="108"/>
                      </a:lnTo>
                      <a:lnTo>
                        <a:pt x="1" y="103"/>
                      </a:lnTo>
                      <a:lnTo>
                        <a:pt x="1" y="97"/>
                      </a:lnTo>
                      <a:lnTo>
                        <a:pt x="1" y="93"/>
                      </a:lnTo>
                      <a:lnTo>
                        <a:pt x="3" y="86"/>
                      </a:lnTo>
                      <a:lnTo>
                        <a:pt x="4" y="77"/>
                      </a:lnTo>
                      <a:lnTo>
                        <a:pt x="3" y="73"/>
                      </a:lnTo>
                      <a:lnTo>
                        <a:pt x="2" y="68"/>
                      </a:lnTo>
                      <a:lnTo>
                        <a:pt x="0" y="66"/>
                      </a:lnTo>
                      <a:lnTo>
                        <a:pt x="0" y="60"/>
                      </a:lnTo>
                    </a:path>
                  </a:pathLst>
                </a:custGeom>
                <a:solidFill>
                  <a:srgbClr val="3F5F00"/>
                </a:solidFill>
                <a:ln w="12700" cap="rnd">
                  <a:solidFill>
                    <a:srgbClr val="3F5F00"/>
                  </a:solidFill>
                  <a:round/>
                  <a:headEnd/>
                  <a:tailEnd/>
                </a:ln>
              </p:spPr>
              <p:txBody>
                <a:bodyPr wrap="none" lIns="75094" tIns="36888" rIns="75094" bIns="36888">
                  <a:spAutoFit/>
                </a:bodyPr>
                <a:lstStyle/>
                <a:p>
                  <a:endParaRPr lang="pt-PT"/>
                </a:p>
              </p:txBody>
            </p:sp>
            <p:sp>
              <p:nvSpPr>
                <p:cNvPr id="48" name="Freeform 969"/>
                <p:cNvSpPr>
                  <a:spLocks/>
                </p:cNvSpPr>
                <p:nvPr/>
              </p:nvSpPr>
              <p:spPr bwMode="auto">
                <a:xfrm>
                  <a:off x="1780" y="3093"/>
                  <a:ext cx="29" cy="32"/>
                </a:xfrm>
                <a:custGeom>
                  <a:avLst/>
                  <a:gdLst>
                    <a:gd name="T0" fmla="*/ 0 w 29"/>
                    <a:gd name="T1" fmla="*/ 15 h 32"/>
                    <a:gd name="T2" fmla="*/ 1 w 29"/>
                    <a:gd name="T3" fmla="*/ 11 h 32"/>
                    <a:gd name="T4" fmla="*/ 3 w 29"/>
                    <a:gd name="T5" fmla="*/ 7 h 32"/>
                    <a:gd name="T6" fmla="*/ 4 w 29"/>
                    <a:gd name="T7" fmla="*/ 4 h 32"/>
                    <a:gd name="T8" fmla="*/ 4 w 29"/>
                    <a:gd name="T9" fmla="*/ 1 h 32"/>
                    <a:gd name="T10" fmla="*/ 7 w 29"/>
                    <a:gd name="T11" fmla="*/ 2 h 32"/>
                    <a:gd name="T12" fmla="*/ 10 w 29"/>
                    <a:gd name="T13" fmla="*/ 1 h 32"/>
                    <a:gd name="T14" fmla="*/ 12 w 29"/>
                    <a:gd name="T15" fmla="*/ 0 h 32"/>
                    <a:gd name="T16" fmla="*/ 14 w 29"/>
                    <a:gd name="T17" fmla="*/ 1 h 32"/>
                    <a:gd name="T18" fmla="*/ 16 w 29"/>
                    <a:gd name="T19" fmla="*/ 0 h 32"/>
                    <a:gd name="T20" fmla="*/ 18 w 29"/>
                    <a:gd name="T21" fmla="*/ 1 h 32"/>
                    <a:gd name="T22" fmla="*/ 19 w 29"/>
                    <a:gd name="T23" fmla="*/ 2 h 32"/>
                    <a:gd name="T24" fmla="*/ 22 w 29"/>
                    <a:gd name="T25" fmla="*/ 1 h 32"/>
                    <a:gd name="T26" fmla="*/ 24 w 29"/>
                    <a:gd name="T27" fmla="*/ 0 h 32"/>
                    <a:gd name="T28" fmla="*/ 25 w 29"/>
                    <a:gd name="T29" fmla="*/ 3 h 32"/>
                    <a:gd name="T30" fmla="*/ 24 w 29"/>
                    <a:gd name="T31" fmla="*/ 6 h 32"/>
                    <a:gd name="T32" fmla="*/ 26 w 29"/>
                    <a:gd name="T33" fmla="*/ 7 h 32"/>
                    <a:gd name="T34" fmla="*/ 28 w 29"/>
                    <a:gd name="T35" fmla="*/ 10 h 32"/>
                    <a:gd name="T36" fmla="*/ 27 w 29"/>
                    <a:gd name="T37" fmla="*/ 12 h 32"/>
                    <a:gd name="T38" fmla="*/ 26 w 29"/>
                    <a:gd name="T39" fmla="*/ 15 h 32"/>
                    <a:gd name="T40" fmla="*/ 26 w 29"/>
                    <a:gd name="T41" fmla="*/ 18 h 32"/>
                    <a:gd name="T42" fmla="*/ 25 w 29"/>
                    <a:gd name="T43" fmla="*/ 19 h 32"/>
                    <a:gd name="T44" fmla="*/ 25 w 29"/>
                    <a:gd name="T45" fmla="*/ 22 h 32"/>
                    <a:gd name="T46" fmla="*/ 27 w 29"/>
                    <a:gd name="T47" fmla="*/ 23 h 32"/>
                    <a:gd name="T48" fmla="*/ 27 w 29"/>
                    <a:gd name="T49" fmla="*/ 27 h 32"/>
                    <a:gd name="T50" fmla="*/ 25 w 29"/>
                    <a:gd name="T51" fmla="*/ 28 h 32"/>
                    <a:gd name="T52" fmla="*/ 22 w 29"/>
                    <a:gd name="T53" fmla="*/ 29 h 32"/>
                    <a:gd name="T54" fmla="*/ 15 w 29"/>
                    <a:gd name="T55" fmla="*/ 31 h 32"/>
                    <a:gd name="T56" fmla="*/ 13 w 29"/>
                    <a:gd name="T57" fmla="*/ 29 h 32"/>
                    <a:gd name="T58" fmla="*/ 10 w 29"/>
                    <a:gd name="T59" fmla="*/ 28 h 32"/>
                    <a:gd name="T60" fmla="*/ 6 w 29"/>
                    <a:gd name="T61" fmla="*/ 30 h 32"/>
                    <a:gd name="T62" fmla="*/ 2 w 29"/>
                    <a:gd name="T63" fmla="*/ 29 h 32"/>
                    <a:gd name="T64" fmla="*/ 1 w 29"/>
                    <a:gd name="T65" fmla="*/ 27 h 32"/>
                    <a:gd name="T66" fmla="*/ 2 w 29"/>
                    <a:gd name="T67" fmla="*/ 23 h 32"/>
                    <a:gd name="T68" fmla="*/ 3 w 29"/>
                    <a:gd name="T69" fmla="*/ 20 h 32"/>
                    <a:gd name="T70" fmla="*/ 0 w 29"/>
                    <a:gd name="T71" fmla="*/ 18 h 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32"/>
                    <a:gd name="T110" fmla="*/ 29 w 29"/>
                    <a:gd name="T111" fmla="*/ 32 h 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32">
                      <a:moveTo>
                        <a:pt x="0" y="16"/>
                      </a:moveTo>
                      <a:lnTo>
                        <a:pt x="0" y="15"/>
                      </a:lnTo>
                      <a:lnTo>
                        <a:pt x="1" y="12"/>
                      </a:lnTo>
                      <a:lnTo>
                        <a:pt x="1" y="11"/>
                      </a:lnTo>
                      <a:lnTo>
                        <a:pt x="2" y="9"/>
                      </a:lnTo>
                      <a:lnTo>
                        <a:pt x="3" y="7"/>
                      </a:lnTo>
                      <a:lnTo>
                        <a:pt x="4" y="5"/>
                      </a:lnTo>
                      <a:lnTo>
                        <a:pt x="4" y="4"/>
                      </a:lnTo>
                      <a:lnTo>
                        <a:pt x="4" y="2"/>
                      </a:lnTo>
                      <a:lnTo>
                        <a:pt x="4" y="1"/>
                      </a:lnTo>
                      <a:lnTo>
                        <a:pt x="6" y="1"/>
                      </a:lnTo>
                      <a:lnTo>
                        <a:pt x="7" y="2"/>
                      </a:lnTo>
                      <a:lnTo>
                        <a:pt x="9" y="1"/>
                      </a:lnTo>
                      <a:lnTo>
                        <a:pt x="10" y="1"/>
                      </a:lnTo>
                      <a:lnTo>
                        <a:pt x="11" y="0"/>
                      </a:lnTo>
                      <a:lnTo>
                        <a:pt x="12" y="0"/>
                      </a:lnTo>
                      <a:lnTo>
                        <a:pt x="13" y="1"/>
                      </a:lnTo>
                      <a:lnTo>
                        <a:pt x="14" y="1"/>
                      </a:lnTo>
                      <a:lnTo>
                        <a:pt x="15" y="1"/>
                      </a:lnTo>
                      <a:lnTo>
                        <a:pt x="16" y="0"/>
                      </a:lnTo>
                      <a:lnTo>
                        <a:pt x="17" y="0"/>
                      </a:lnTo>
                      <a:lnTo>
                        <a:pt x="18" y="1"/>
                      </a:lnTo>
                      <a:lnTo>
                        <a:pt x="18" y="2"/>
                      </a:lnTo>
                      <a:lnTo>
                        <a:pt x="19" y="2"/>
                      </a:lnTo>
                      <a:lnTo>
                        <a:pt x="21" y="2"/>
                      </a:lnTo>
                      <a:lnTo>
                        <a:pt x="22" y="1"/>
                      </a:lnTo>
                      <a:lnTo>
                        <a:pt x="22" y="0"/>
                      </a:lnTo>
                      <a:lnTo>
                        <a:pt x="24" y="0"/>
                      </a:lnTo>
                      <a:lnTo>
                        <a:pt x="24" y="1"/>
                      </a:lnTo>
                      <a:lnTo>
                        <a:pt x="25" y="3"/>
                      </a:lnTo>
                      <a:lnTo>
                        <a:pt x="25" y="4"/>
                      </a:lnTo>
                      <a:lnTo>
                        <a:pt x="24" y="6"/>
                      </a:lnTo>
                      <a:lnTo>
                        <a:pt x="25" y="6"/>
                      </a:lnTo>
                      <a:lnTo>
                        <a:pt x="26" y="7"/>
                      </a:lnTo>
                      <a:lnTo>
                        <a:pt x="27" y="8"/>
                      </a:lnTo>
                      <a:lnTo>
                        <a:pt x="28" y="10"/>
                      </a:lnTo>
                      <a:lnTo>
                        <a:pt x="28" y="11"/>
                      </a:lnTo>
                      <a:lnTo>
                        <a:pt x="27" y="12"/>
                      </a:lnTo>
                      <a:lnTo>
                        <a:pt x="26" y="13"/>
                      </a:lnTo>
                      <a:lnTo>
                        <a:pt x="26" y="15"/>
                      </a:lnTo>
                      <a:lnTo>
                        <a:pt x="26" y="16"/>
                      </a:lnTo>
                      <a:lnTo>
                        <a:pt x="26" y="18"/>
                      </a:lnTo>
                      <a:lnTo>
                        <a:pt x="26" y="19"/>
                      </a:lnTo>
                      <a:lnTo>
                        <a:pt x="25" y="19"/>
                      </a:lnTo>
                      <a:lnTo>
                        <a:pt x="25" y="20"/>
                      </a:lnTo>
                      <a:lnTo>
                        <a:pt x="25" y="22"/>
                      </a:lnTo>
                      <a:lnTo>
                        <a:pt x="26" y="23"/>
                      </a:lnTo>
                      <a:lnTo>
                        <a:pt x="27" y="23"/>
                      </a:lnTo>
                      <a:lnTo>
                        <a:pt x="27" y="25"/>
                      </a:lnTo>
                      <a:lnTo>
                        <a:pt x="27" y="27"/>
                      </a:lnTo>
                      <a:lnTo>
                        <a:pt x="26" y="28"/>
                      </a:lnTo>
                      <a:lnTo>
                        <a:pt x="25" y="28"/>
                      </a:lnTo>
                      <a:lnTo>
                        <a:pt x="25" y="29"/>
                      </a:lnTo>
                      <a:lnTo>
                        <a:pt x="22" y="29"/>
                      </a:lnTo>
                      <a:lnTo>
                        <a:pt x="18" y="31"/>
                      </a:lnTo>
                      <a:lnTo>
                        <a:pt x="15" y="31"/>
                      </a:lnTo>
                      <a:lnTo>
                        <a:pt x="14" y="31"/>
                      </a:lnTo>
                      <a:lnTo>
                        <a:pt x="13" y="29"/>
                      </a:lnTo>
                      <a:lnTo>
                        <a:pt x="11" y="28"/>
                      </a:lnTo>
                      <a:lnTo>
                        <a:pt x="10" y="28"/>
                      </a:lnTo>
                      <a:lnTo>
                        <a:pt x="8" y="29"/>
                      </a:lnTo>
                      <a:lnTo>
                        <a:pt x="6" y="30"/>
                      </a:lnTo>
                      <a:lnTo>
                        <a:pt x="3" y="30"/>
                      </a:lnTo>
                      <a:lnTo>
                        <a:pt x="2" y="29"/>
                      </a:lnTo>
                      <a:lnTo>
                        <a:pt x="1" y="28"/>
                      </a:lnTo>
                      <a:lnTo>
                        <a:pt x="1" y="27"/>
                      </a:lnTo>
                      <a:lnTo>
                        <a:pt x="1" y="25"/>
                      </a:lnTo>
                      <a:lnTo>
                        <a:pt x="2" y="23"/>
                      </a:lnTo>
                      <a:lnTo>
                        <a:pt x="3" y="21"/>
                      </a:lnTo>
                      <a:lnTo>
                        <a:pt x="3" y="20"/>
                      </a:lnTo>
                      <a:lnTo>
                        <a:pt x="1" y="19"/>
                      </a:lnTo>
                      <a:lnTo>
                        <a:pt x="0" y="18"/>
                      </a:lnTo>
                      <a:lnTo>
                        <a:pt x="0" y="16"/>
                      </a:lnTo>
                    </a:path>
                  </a:pathLst>
                </a:custGeom>
                <a:solidFill>
                  <a:srgbClr val="3F5F00"/>
                </a:solidFill>
                <a:ln w="12700" cap="rnd">
                  <a:solidFill>
                    <a:srgbClr val="3F5F00"/>
                  </a:solidFill>
                  <a:round/>
                  <a:headEnd/>
                  <a:tailEnd/>
                </a:ln>
              </p:spPr>
              <p:txBody>
                <a:bodyPr wrap="none" lIns="75094" tIns="36888" rIns="75094" bIns="36888">
                  <a:spAutoFit/>
                </a:bodyPr>
                <a:lstStyle/>
                <a:p>
                  <a:endParaRPr lang="pt-PT"/>
                </a:p>
              </p:txBody>
            </p:sp>
            <p:sp>
              <p:nvSpPr>
                <p:cNvPr id="49" name="Freeform 970"/>
                <p:cNvSpPr>
                  <a:spLocks/>
                </p:cNvSpPr>
                <p:nvPr/>
              </p:nvSpPr>
              <p:spPr bwMode="auto">
                <a:xfrm>
                  <a:off x="1746" y="3093"/>
                  <a:ext cx="31" cy="32"/>
                </a:xfrm>
                <a:custGeom>
                  <a:avLst/>
                  <a:gdLst>
                    <a:gd name="T0" fmla="*/ 0 w 31"/>
                    <a:gd name="T1" fmla="*/ 15 h 32"/>
                    <a:gd name="T2" fmla="*/ 2 w 31"/>
                    <a:gd name="T3" fmla="*/ 11 h 32"/>
                    <a:gd name="T4" fmla="*/ 4 w 31"/>
                    <a:gd name="T5" fmla="*/ 7 h 32"/>
                    <a:gd name="T6" fmla="*/ 5 w 31"/>
                    <a:gd name="T7" fmla="*/ 4 h 32"/>
                    <a:gd name="T8" fmla="*/ 5 w 31"/>
                    <a:gd name="T9" fmla="*/ 1 h 32"/>
                    <a:gd name="T10" fmla="*/ 7 w 31"/>
                    <a:gd name="T11" fmla="*/ 2 h 32"/>
                    <a:gd name="T12" fmla="*/ 9 w 31"/>
                    <a:gd name="T13" fmla="*/ 1 h 32"/>
                    <a:gd name="T14" fmla="*/ 11 w 31"/>
                    <a:gd name="T15" fmla="*/ 0 h 32"/>
                    <a:gd name="T16" fmla="*/ 14 w 31"/>
                    <a:gd name="T17" fmla="*/ 1 h 32"/>
                    <a:gd name="T18" fmla="*/ 16 w 31"/>
                    <a:gd name="T19" fmla="*/ 1 h 32"/>
                    <a:gd name="T20" fmla="*/ 18 w 31"/>
                    <a:gd name="T21" fmla="*/ 0 h 32"/>
                    <a:gd name="T22" fmla="*/ 20 w 31"/>
                    <a:gd name="T23" fmla="*/ 1 h 32"/>
                    <a:gd name="T24" fmla="*/ 21 w 31"/>
                    <a:gd name="T25" fmla="*/ 2 h 32"/>
                    <a:gd name="T26" fmla="*/ 24 w 31"/>
                    <a:gd name="T27" fmla="*/ 1 h 32"/>
                    <a:gd name="T28" fmla="*/ 25 w 31"/>
                    <a:gd name="T29" fmla="*/ 0 h 32"/>
                    <a:gd name="T30" fmla="*/ 26 w 31"/>
                    <a:gd name="T31" fmla="*/ 3 h 32"/>
                    <a:gd name="T32" fmla="*/ 26 w 31"/>
                    <a:gd name="T33" fmla="*/ 6 h 32"/>
                    <a:gd name="T34" fmla="*/ 28 w 31"/>
                    <a:gd name="T35" fmla="*/ 8 h 32"/>
                    <a:gd name="T36" fmla="*/ 30 w 31"/>
                    <a:gd name="T37" fmla="*/ 10 h 32"/>
                    <a:gd name="T38" fmla="*/ 29 w 31"/>
                    <a:gd name="T39" fmla="*/ 12 h 32"/>
                    <a:gd name="T40" fmla="*/ 28 w 31"/>
                    <a:gd name="T41" fmla="*/ 15 h 32"/>
                    <a:gd name="T42" fmla="*/ 28 w 31"/>
                    <a:gd name="T43" fmla="*/ 18 h 32"/>
                    <a:gd name="T44" fmla="*/ 26 w 31"/>
                    <a:gd name="T45" fmla="*/ 20 h 32"/>
                    <a:gd name="T46" fmla="*/ 27 w 31"/>
                    <a:gd name="T47" fmla="*/ 22 h 32"/>
                    <a:gd name="T48" fmla="*/ 29 w 31"/>
                    <a:gd name="T49" fmla="*/ 23 h 32"/>
                    <a:gd name="T50" fmla="*/ 29 w 31"/>
                    <a:gd name="T51" fmla="*/ 27 h 32"/>
                    <a:gd name="T52" fmla="*/ 27 w 31"/>
                    <a:gd name="T53" fmla="*/ 28 h 32"/>
                    <a:gd name="T54" fmla="*/ 24 w 31"/>
                    <a:gd name="T55" fmla="*/ 29 h 32"/>
                    <a:gd name="T56" fmla="*/ 16 w 31"/>
                    <a:gd name="T57" fmla="*/ 31 h 32"/>
                    <a:gd name="T58" fmla="*/ 14 w 31"/>
                    <a:gd name="T59" fmla="*/ 29 h 32"/>
                    <a:gd name="T60" fmla="*/ 10 w 31"/>
                    <a:gd name="T61" fmla="*/ 28 h 32"/>
                    <a:gd name="T62" fmla="*/ 7 w 31"/>
                    <a:gd name="T63" fmla="*/ 30 h 32"/>
                    <a:gd name="T64" fmla="*/ 2 w 31"/>
                    <a:gd name="T65" fmla="*/ 29 h 32"/>
                    <a:gd name="T66" fmla="*/ 1 w 31"/>
                    <a:gd name="T67" fmla="*/ 27 h 32"/>
                    <a:gd name="T68" fmla="*/ 3 w 31"/>
                    <a:gd name="T69" fmla="*/ 23 h 32"/>
                    <a:gd name="T70" fmla="*/ 3 w 31"/>
                    <a:gd name="T71" fmla="*/ 20 h 32"/>
                    <a:gd name="T72" fmla="*/ 0 w 31"/>
                    <a:gd name="T73" fmla="*/ 18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32"/>
                    <a:gd name="T113" fmla="*/ 31 w 31"/>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32">
                      <a:moveTo>
                        <a:pt x="0" y="16"/>
                      </a:moveTo>
                      <a:lnTo>
                        <a:pt x="0" y="15"/>
                      </a:lnTo>
                      <a:lnTo>
                        <a:pt x="1" y="12"/>
                      </a:lnTo>
                      <a:lnTo>
                        <a:pt x="2" y="11"/>
                      </a:lnTo>
                      <a:lnTo>
                        <a:pt x="3" y="9"/>
                      </a:lnTo>
                      <a:lnTo>
                        <a:pt x="4" y="7"/>
                      </a:lnTo>
                      <a:lnTo>
                        <a:pt x="4" y="5"/>
                      </a:lnTo>
                      <a:lnTo>
                        <a:pt x="5" y="4"/>
                      </a:lnTo>
                      <a:lnTo>
                        <a:pt x="5" y="2"/>
                      </a:lnTo>
                      <a:lnTo>
                        <a:pt x="5" y="1"/>
                      </a:lnTo>
                      <a:lnTo>
                        <a:pt x="6" y="1"/>
                      </a:lnTo>
                      <a:lnTo>
                        <a:pt x="7" y="2"/>
                      </a:lnTo>
                      <a:lnTo>
                        <a:pt x="8" y="2"/>
                      </a:lnTo>
                      <a:lnTo>
                        <a:pt x="9" y="1"/>
                      </a:lnTo>
                      <a:lnTo>
                        <a:pt x="10" y="1"/>
                      </a:lnTo>
                      <a:lnTo>
                        <a:pt x="11" y="0"/>
                      </a:lnTo>
                      <a:lnTo>
                        <a:pt x="13" y="0"/>
                      </a:lnTo>
                      <a:lnTo>
                        <a:pt x="14" y="1"/>
                      </a:lnTo>
                      <a:lnTo>
                        <a:pt x="15" y="1"/>
                      </a:lnTo>
                      <a:lnTo>
                        <a:pt x="16" y="1"/>
                      </a:lnTo>
                      <a:lnTo>
                        <a:pt x="17" y="0"/>
                      </a:lnTo>
                      <a:lnTo>
                        <a:pt x="18" y="0"/>
                      </a:lnTo>
                      <a:lnTo>
                        <a:pt x="19" y="1"/>
                      </a:lnTo>
                      <a:lnTo>
                        <a:pt x="20" y="1"/>
                      </a:lnTo>
                      <a:lnTo>
                        <a:pt x="20" y="2"/>
                      </a:lnTo>
                      <a:lnTo>
                        <a:pt x="21" y="2"/>
                      </a:lnTo>
                      <a:lnTo>
                        <a:pt x="22" y="2"/>
                      </a:lnTo>
                      <a:lnTo>
                        <a:pt x="24" y="1"/>
                      </a:lnTo>
                      <a:lnTo>
                        <a:pt x="24" y="0"/>
                      </a:lnTo>
                      <a:lnTo>
                        <a:pt x="25" y="0"/>
                      </a:lnTo>
                      <a:lnTo>
                        <a:pt x="26" y="1"/>
                      </a:lnTo>
                      <a:lnTo>
                        <a:pt x="26" y="3"/>
                      </a:lnTo>
                      <a:lnTo>
                        <a:pt x="26" y="4"/>
                      </a:lnTo>
                      <a:lnTo>
                        <a:pt x="26" y="6"/>
                      </a:lnTo>
                      <a:lnTo>
                        <a:pt x="27" y="7"/>
                      </a:lnTo>
                      <a:lnTo>
                        <a:pt x="28" y="8"/>
                      </a:lnTo>
                      <a:lnTo>
                        <a:pt x="29" y="8"/>
                      </a:lnTo>
                      <a:lnTo>
                        <a:pt x="30" y="10"/>
                      </a:lnTo>
                      <a:lnTo>
                        <a:pt x="30" y="11"/>
                      </a:lnTo>
                      <a:lnTo>
                        <a:pt x="29" y="12"/>
                      </a:lnTo>
                      <a:lnTo>
                        <a:pt x="27" y="13"/>
                      </a:lnTo>
                      <a:lnTo>
                        <a:pt x="28" y="15"/>
                      </a:lnTo>
                      <a:lnTo>
                        <a:pt x="28" y="16"/>
                      </a:lnTo>
                      <a:lnTo>
                        <a:pt x="28" y="18"/>
                      </a:lnTo>
                      <a:lnTo>
                        <a:pt x="27" y="19"/>
                      </a:lnTo>
                      <a:lnTo>
                        <a:pt x="26" y="20"/>
                      </a:lnTo>
                      <a:lnTo>
                        <a:pt x="26" y="22"/>
                      </a:lnTo>
                      <a:lnTo>
                        <a:pt x="27" y="22"/>
                      </a:lnTo>
                      <a:lnTo>
                        <a:pt x="28" y="23"/>
                      </a:lnTo>
                      <a:lnTo>
                        <a:pt x="29" y="23"/>
                      </a:lnTo>
                      <a:lnTo>
                        <a:pt x="29" y="25"/>
                      </a:lnTo>
                      <a:lnTo>
                        <a:pt x="29" y="27"/>
                      </a:lnTo>
                      <a:lnTo>
                        <a:pt x="28" y="28"/>
                      </a:lnTo>
                      <a:lnTo>
                        <a:pt x="27" y="28"/>
                      </a:lnTo>
                      <a:lnTo>
                        <a:pt x="26" y="29"/>
                      </a:lnTo>
                      <a:lnTo>
                        <a:pt x="24" y="29"/>
                      </a:lnTo>
                      <a:lnTo>
                        <a:pt x="19" y="31"/>
                      </a:lnTo>
                      <a:lnTo>
                        <a:pt x="16" y="31"/>
                      </a:lnTo>
                      <a:lnTo>
                        <a:pt x="15" y="31"/>
                      </a:lnTo>
                      <a:lnTo>
                        <a:pt x="14" y="29"/>
                      </a:lnTo>
                      <a:lnTo>
                        <a:pt x="12" y="28"/>
                      </a:lnTo>
                      <a:lnTo>
                        <a:pt x="10" y="28"/>
                      </a:lnTo>
                      <a:lnTo>
                        <a:pt x="8" y="29"/>
                      </a:lnTo>
                      <a:lnTo>
                        <a:pt x="7" y="30"/>
                      </a:lnTo>
                      <a:lnTo>
                        <a:pt x="3" y="30"/>
                      </a:lnTo>
                      <a:lnTo>
                        <a:pt x="2" y="29"/>
                      </a:lnTo>
                      <a:lnTo>
                        <a:pt x="1" y="28"/>
                      </a:lnTo>
                      <a:lnTo>
                        <a:pt x="1" y="27"/>
                      </a:lnTo>
                      <a:lnTo>
                        <a:pt x="1" y="25"/>
                      </a:lnTo>
                      <a:lnTo>
                        <a:pt x="3" y="23"/>
                      </a:lnTo>
                      <a:lnTo>
                        <a:pt x="3" y="21"/>
                      </a:lnTo>
                      <a:lnTo>
                        <a:pt x="3" y="20"/>
                      </a:lnTo>
                      <a:lnTo>
                        <a:pt x="2" y="19"/>
                      </a:lnTo>
                      <a:lnTo>
                        <a:pt x="0" y="18"/>
                      </a:lnTo>
                      <a:lnTo>
                        <a:pt x="0" y="16"/>
                      </a:lnTo>
                    </a:path>
                  </a:pathLst>
                </a:custGeom>
                <a:solidFill>
                  <a:srgbClr val="3F5F00"/>
                </a:solidFill>
                <a:ln w="12700" cap="rnd">
                  <a:solidFill>
                    <a:srgbClr val="3F5F00"/>
                  </a:solidFill>
                  <a:round/>
                  <a:headEnd/>
                  <a:tailEnd/>
                </a:ln>
              </p:spPr>
              <p:txBody>
                <a:bodyPr wrap="none" lIns="75094" tIns="36888" rIns="75094" bIns="36888">
                  <a:spAutoFit/>
                </a:bodyPr>
                <a:lstStyle/>
                <a:p>
                  <a:endParaRPr lang="pt-PT"/>
                </a:p>
              </p:txBody>
            </p:sp>
            <p:sp>
              <p:nvSpPr>
                <p:cNvPr id="50" name="Freeform 971"/>
                <p:cNvSpPr>
                  <a:spLocks/>
                </p:cNvSpPr>
                <p:nvPr/>
              </p:nvSpPr>
              <p:spPr bwMode="auto">
                <a:xfrm>
                  <a:off x="1563" y="3081"/>
                  <a:ext cx="39" cy="41"/>
                </a:xfrm>
                <a:custGeom>
                  <a:avLst/>
                  <a:gdLst>
                    <a:gd name="T0" fmla="*/ 0 w 39"/>
                    <a:gd name="T1" fmla="*/ 18 h 41"/>
                    <a:gd name="T2" fmla="*/ 2 w 39"/>
                    <a:gd name="T3" fmla="*/ 15 h 41"/>
                    <a:gd name="T4" fmla="*/ 5 w 39"/>
                    <a:gd name="T5" fmla="*/ 9 h 41"/>
                    <a:gd name="T6" fmla="*/ 5 w 39"/>
                    <a:gd name="T7" fmla="*/ 5 h 41"/>
                    <a:gd name="T8" fmla="*/ 6 w 39"/>
                    <a:gd name="T9" fmla="*/ 2 h 41"/>
                    <a:gd name="T10" fmla="*/ 9 w 39"/>
                    <a:gd name="T11" fmla="*/ 3 h 41"/>
                    <a:gd name="T12" fmla="*/ 12 w 39"/>
                    <a:gd name="T13" fmla="*/ 2 h 41"/>
                    <a:gd name="T14" fmla="*/ 15 w 39"/>
                    <a:gd name="T15" fmla="*/ 0 h 41"/>
                    <a:gd name="T16" fmla="*/ 18 w 39"/>
                    <a:gd name="T17" fmla="*/ 1 h 41"/>
                    <a:gd name="T18" fmla="*/ 21 w 39"/>
                    <a:gd name="T19" fmla="*/ 1 h 41"/>
                    <a:gd name="T20" fmla="*/ 23 w 39"/>
                    <a:gd name="T21" fmla="*/ 0 h 41"/>
                    <a:gd name="T22" fmla="*/ 24 w 39"/>
                    <a:gd name="T23" fmla="*/ 2 h 41"/>
                    <a:gd name="T24" fmla="*/ 26 w 39"/>
                    <a:gd name="T25" fmla="*/ 3 h 41"/>
                    <a:gd name="T26" fmla="*/ 29 w 39"/>
                    <a:gd name="T27" fmla="*/ 1 h 41"/>
                    <a:gd name="T28" fmla="*/ 32 w 39"/>
                    <a:gd name="T29" fmla="*/ 0 h 41"/>
                    <a:gd name="T30" fmla="*/ 33 w 39"/>
                    <a:gd name="T31" fmla="*/ 4 h 41"/>
                    <a:gd name="T32" fmla="*/ 33 w 39"/>
                    <a:gd name="T33" fmla="*/ 7 h 41"/>
                    <a:gd name="T34" fmla="*/ 35 w 39"/>
                    <a:gd name="T35" fmla="*/ 9 h 41"/>
                    <a:gd name="T36" fmla="*/ 37 w 39"/>
                    <a:gd name="T37" fmla="*/ 11 h 41"/>
                    <a:gd name="T38" fmla="*/ 38 w 39"/>
                    <a:gd name="T39" fmla="*/ 15 h 41"/>
                    <a:gd name="T40" fmla="*/ 36 w 39"/>
                    <a:gd name="T41" fmla="*/ 15 h 41"/>
                    <a:gd name="T42" fmla="*/ 35 w 39"/>
                    <a:gd name="T43" fmla="*/ 19 h 41"/>
                    <a:gd name="T44" fmla="*/ 35 w 39"/>
                    <a:gd name="T45" fmla="*/ 23 h 41"/>
                    <a:gd name="T46" fmla="*/ 34 w 39"/>
                    <a:gd name="T47" fmla="*/ 25 h 41"/>
                    <a:gd name="T48" fmla="*/ 33 w 39"/>
                    <a:gd name="T49" fmla="*/ 28 h 41"/>
                    <a:gd name="T50" fmla="*/ 35 w 39"/>
                    <a:gd name="T51" fmla="*/ 29 h 41"/>
                    <a:gd name="T52" fmla="*/ 37 w 39"/>
                    <a:gd name="T53" fmla="*/ 32 h 41"/>
                    <a:gd name="T54" fmla="*/ 35 w 39"/>
                    <a:gd name="T55" fmla="*/ 36 h 41"/>
                    <a:gd name="T56" fmla="*/ 33 w 39"/>
                    <a:gd name="T57" fmla="*/ 37 h 41"/>
                    <a:gd name="T58" fmla="*/ 24 w 39"/>
                    <a:gd name="T59" fmla="*/ 40 h 41"/>
                    <a:gd name="T60" fmla="*/ 18 w 39"/>
                    <a:gd name="T61" fmla="*/ 40 h 41"/>
                    <a:gd name="T62" fmla="*/ 15 w 39"/>
                    <a:gd name="T63" fmla="*/ 37 h 41"/>
                    <a:gd name="T64" fmla="*/ 11 w 39"/>
                    <a:gd name="T65" fmla="*/ 38 h 41"/>
                    <a:gd name="T66" fmla="*/ 4 w 39"/>
                    <a:gd name="T67" fmla="*/ 39 h 41"/>
                    <a:gd name="T68" fmla="*/ 1 w 39"/>
                    <a:gd name="T69" fmla="*/ 36 h 41"/>
                    <a:gd name="T70" fmla="*/ 2 w 39"/>
                    <a:gd name="T71" fmla="*/ 33 h 41"/>
                    <a:gd name="T72" fmla="*/ 4 w 39"/>
                    <a:gd name="T73" fmla="*/ 27 h 41"/>
                    <a:gd name="T74" fmla="*/ 2 w 39"/>
                    <a:gd name="T75" fmla="*/ 24 h 41"/>
                    <a:gd name="T76" fmla="*/ 0 w 39"/>
                    <a:gd name="T77" fmla="*/ 21 h 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
                    <a:gd name="T118" fmla="*/ 0 h 41"/>
                    <a:gd name="T119" fmla="*/ 39 w 39"/>
                    <a:gd name="T120" fmla="*/ 41 h 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 h="41">
                      <a:moveTo>
                        <a:pt x="0" y="21"/>
                      </a:moveTo>
                      <a:lnTo>
                        <a:pt x="0" y="18"/>
                      </a:lnTo>
                      <a:lnTo>
                        <a:pt x="1" y="16"/>
                      </a:lnTo>
                      <a:lnTo>
                        <a:pt x="2" y="15"/>
                      </a:lnTo>
                      <a:lnTo>
                        <a:pt x="3" y="12"/>
                      </a:lnTo>
                      <a:lnTo>
                        <a:pt x="5" y="9"/>
                      </a:lnTo>
                      <a:lnTo>
                        <a:pt x="5" y="6"/>
                      </a:lnTo>
                      <a:lnTo>
                        <a:pt x="5" y="5"/>
                      </a:lnTo>
                      <a:lnTo>
                        <a:pt x="5" y="3"/>
                      </a:lnTo>
                      <a:lnTo>
                        <a:pt x="6" y="2"/>
                      </a:lnTo>
                      <a:lnTo>
                        <a:pt x="8" y="2"/>
                      </a:lnTo>
                      <a:lnTo>
                        <a:pt x="9" y="3"/>
                      </a:lnTo>
                      <a:lnTo>
                        <a:pt x="10" y="3"/>
                      </a:lnTo>
                      <a:lnTo>
                        <a:pt x="12" y="2"/>
                      </a:lnTo>
                      <a:lnTo>
                        <a:pt x="13" y="1"/>
                      </a:lnTo>
                      <a:lnTo>
                        <a:pt x="15" y="0"/>
                      </a:lnTo>
                      <a:lnTo>
                        <a:pt x="16" y="0"/>
                      </a:lnTo>
                      <a:lnTo>
                        <a:pt x="18" y="1"/>
                      </a:lnTo>
                      <a:lnTo>
                        <a:pt x="19" y="2"/>
                      </a:lnTo>
                      <a:lnTo>
                        <a:pt x="21" y="1"/>
                      </a:lnTo>
                      <a:lnTo>
                        <a:pt x="22" y="0"/>
                      </a:lnTo>
                      <a:lnTo>
                        <a:pt x="23" y="0"/>
                      </a:lnTo>
                      <a:lnTo>
                        <a:pt x="24" y="1"/>
                      </a:lnTo>
                      <a:lnTo>
                        <a:pt x="24" y="2"/>
                      </a:lnTo>
                      <a:lnTo>
                        <a:pt x="25" y="3"/>
                      </a:lnTo>
                      <a:lnTo>
                        <a:pt x="26" y="3"/>
                      </a:lnTo>
                      <a:lnTo>
                        <a:pt x="28" y="3"/>
                      </a:lnTo>
                      <a:lnTo>
                        <a:pt x="29" y="1"/>
                      </a:lnTo>
                      <a:lnTo>
                        <a:pt x="30" y="0"/>
                      </a:lnTo>
                      <a:lnTo>
                        <a:pt x="32" y="0"/>
                      </a:lnTo>
                      <a:lnTo>
                        <a:pt x="33" y="1"/>
                      </a:lnTo>
                      <a:lnTo>
                        <a:pt x="33" y="4"/>
                      </a:lnTo>
                      <a:lnTo>
                        <a:pt x="33" y="5"/>
                      </a:lnTo>
                      <a:lnTo>
                        <a:pt x="33" y="7"/>
                      </a:lnTo>
                      <a:lnTo>
                        <a:pt x="34" y="8"/>
                      </a:lnTo>
                      <a:lnTo>
                        <a:pt x="35" y="9"/>
                      </a:lnTo>
                      <a:lnTo>
                        <a:pt x="36" y="10"/>
                      </a:lnTo>
                      <a:lnTo>
                        <a:pt x="37" y="11"/>
                      </a:lnTo>
                      <a:lnTo>
                        <a:pt x="38" y="13"/>
                      </a:lnTo>
                      <a:lnTo>
                        <a:pt x="38" y="15"/>
                      </a:lnTo>
                      <a:lnTo>
                        <a:pt x="37" y="15"/>
                      </a:lnTo>
                      <a:lnTo>
                        <a:pt x="36" y="15"/>
                      </a:lnTo>
                      <a:lnTo>
                        <a:pt x="35" y="17"/>
                      </a:lnTo>
                      <a:lnTo>
                        <a:pt x="35" y="19"/>
                      </a:lnTo>
                      <a:lnTo>
                        <a:pt x="35" y="21"/>
                      </a:lnTo>
                      <a:lnTo>
                        <a:pt x="35" y="23"/>
                      </a:lnTo>
                      <a:lnTo>
                        <a:pt x="35" y="24"/>
                      </a:lnTo>
                      <a:lnTo>
                        <a:pt x="34" y="25"/>
                      </a:lnTo>
                      <a:lnTo>
                        <a:pt x="33" y="26"/>
                      </a:lnTo>
                      <a:lnTo>
                        <a:pt x="33" y="28"/>
                      </a:lnTo>
                      <a:lnTo>
                        <a:pt x="34" y="29"/>
                      </a:lnTo>
                      <a:lnTo>
                        <a:pt x="35" y="29"/>
                      </a:lnTo>
                      <a:lnTo>
                        <a:pt x="37" y="30"/>
                      </a:lnTo>
                      <a:lnTo>
                        <a:pt x="37" y="32"/>
                      </a:lnTo>
                      <a:lnTo>
                        <a:pt x="36" y="34"/>
                      </a:lnTo>
                      <a:lnTo>
                        <a:pt x="35" y="36"/>
                      </a:lnTo>
                      <a:lnTo>
                        <a:pt x="34" y="36"/>
                      </a:lnTo>
                      <a:lnTo>
                        <a:pt x="33" y="37"/>
                      </a:lnTo>
                      <a:lnTo>
                        <a:pt x="29" y="38"/>
                      </a:lnTo>
                      <a:lnTo>
                        <a:pt x="24" y="40"/>
                      </a:lnTo>
                      <a:lnTo>
                        <a:pt x="20" y="40"/>
                      </a:lnTo>
                      <a:lnTo>
                        <a:pt x="18" y="40"/>
                      </a:lnTo>
                      <a:lnTo>
                        <a:pt x="17" y="38"/>
                      </a:lnTo>
                      <a:lnTo>
                        <a:pt x="15" y="37"/>
                      </a:lnTo>
                      <a:lnTo>
                        <a:pt x="13" y="36"/>
                      </a:lnTo>
                      <a:lnTo>
                        <a:pt x="11" y="38"/>
                      </a:lnTo>
                      <a:lnTo>
                        <a:pt x="9" y="39"/>
                      </a:lnTo>
                      <a:lnTo>
                        <a:pt x="4" y="39"/>
                      </a:lnTo>
                      <a:lnTo>
                        <a:pt x="3" y="38"/>
                      </a:lnTo>
                      <a:lnTo>
                        <a:pt x="1" y="36"/>
                      </a:lnTo>
                      <a:lnTo>
                        <a:pt x="1" y="35"/>
                      </a:lnTo>
                      <a:lnTo>
                        <a:pt x="2" y="33"/>
                      </a:lnTo>
                      <a:lnTo>
                        <a:pt x="3" y="30"/>
                      </a:lnTo>
                      <a:lnTo>
                        <a:pt x="4" y="27"/>
                      </a:lnTo>
                      <a:lnTo>
                        <a:pt x="4" y="26"/>
                      </a:lnTo>
                      <a:lnTo>
                        <a:pt x="2" y="24"/>
                      </a:lnTo>
                      <a:lnTo>
                        <a:pt x="0" y="23"/>
                      </a:lnTo>
                      <a:lnTo>
                        <a:pt x="0" y="21"/>
                      </a:lnTo>
                    </a:path>
                  </a:pathLst>
                </a:custGeom>
                <a:solidFill>
                  <a:srgbClr val="3F5F00"/>
                </a:solidFill>
                <a:ln w="12700" cap="rnd">
                  <a:solidFill>
                    <a:srgbClr val="3F5F00"/>
                  </a:solidFill>
                  <a:round/>
                  <a:headEnd/>
                  <a:tailEnd/>
                </a:ln>
              </p:spPr>
              <p:txBody>
                <a:bodyPr wrap="none" lIns="75094" tIns="36888" rIns="75094" bIns="36888">
                  <a:spAutoFit/>
                </a:bodyPr>
                <a:lstStyle/>
                <a:p>
                  <a:endParaRPr lang="pt-PT"/>
                </a:p>
              </p:txBody>
            </p:sp>
          </p:grpSp>
        </p:grpSp>
      </p:grpSp>
      <p:graphicFrame>
        <p:nvGraphicFramePr>
          <p:cNvPr id="22" name="Object 974">
            <a:hlinkClick r:id="" action="ppaction://ole?verb=0"/>
          </p:cNvPr>
          <p:cNvGraphicFramePr>
            <a:graphicFrameLocks/>
          </p:cNvGraphicFramePr>
          <p:nvPr/>
        </p:nvGraphicFramePr>
        <p:xfrm>
          <a:off x="251520" y="2084038"/>
          <a:ext cx="1138465" cy="624882"/>
        </p:xfrm>
        <a:graphic>
          <a:graphicData uri="http://schemas.openxmlformats.org/presentationml/2006/ole">
            <mc:AlternateContent xmlns:mc="http://schemas.openxmlformats.org/markup-compatibility/2006">
              <mc:Choice xmlns:v="urn:schemas-microsoft-com:vml" Requires="v">
                <p:oleObj spid="_x0000_s3239" name="Clip" r:id="rId5" imgW="1293380" imgH="791011" progId="">
                  <p:embed/>
                </p:oleObj>
              </mc:Choice>
              <mc:Fallback>
                <p:oleObj name="Clip" r:id="rId5" imgW="1293380" imgH="791011"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084038"/>
                        <a:ext cx="1138465" cy="624882"/>
                      </a:xfrm>
                      <a:prstGeom prst="rect">
                        <a:avLst/>
                      </a:prstGeom>
                      <a:noFill/>
                      <a:ln>
                        <a:noFill/>
                      </a:ln>
                      <a:effectLst/>
                      <a:extLst>
                        <a:ext uri="{909E8E84-426E-40dd-AFC4-6F175D3DCCD1}">
                          <a14:hiddenFill xmlns:a14="http://schemas.microsoft.com/office/drawing/2010/main">
                            <a:solidFill>
                              <a:srgbClr val="FE9B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3" name="Line 973"/>
          <p:cNvSpPr>
            <a:spLocks noChangeShapeType="1"/>
          </p:cNvSpPr>
          <p:nvPr/>
        </p:nvSpPr>
        <p:spPr bwMode="auto">
          <a:xfrm>
            <a:off x="1691680" y="3261512"/>
            <a:ext cx="0" cy="671544"/>
          </a:xfrm>
          <a:prstGeom prst="line">
            <a:avLst/>
          </a:prstGeom>
          <a:noFill/>
          <a:ln w="25400">
            <a:solidFill>
              <a:schemeClr val="tx1"/>
            </a:solidFill>
            <a:round/>
            <a:headEnd/>
            <a:tailEnd/>
          </a:ln>
        </p:spPr>
        <p:txBody>
          <a:bodyPr wrap="square" lIns="75094" tIns="36888" rIns="75094" bIns="36888">
            <a:spAutoFit/>
          </a:bodyPr>
          <a:lstStyle/>
          <a:p>
            <a:endParaRPr lang="pt-PT"/>
          </a:p>
        </p:txBody>
      </p:sp>
      <p:sp>
        <p:nvSpPr>
          <p:cNvPr id="24" name="Line 974"/>
          <p:cNvSpPr>
            <a:spLocks noChangeShapeType="1"/>
          </p:cNvSpPr>
          <p:nvPr/>
        </p:nvSpPr>
        <p:spPr bwMode="auto">
          <a:xfrm flipH="1">
            <a:off x="1115616" y="4293096"/>
            <a:ext cx="282341" cy="288032"/>
          </a:xfrm>
          <a:prstGeom prst="line">
            <a:avLst/>
          </a:prstGeom>
          <a:noFill/>
          <a:ln w="25400">
            <a:solidFill>
              <a:schemeClr val="tx1"/>
            </a:solidFill>
            <a:round/>
            <a:headEnd/>
            <a:tailEnd/>
          </a:ln>
        </p:spPr>
        <p:txBody>
          <a:bodyPr wrap="square" lIns="75094" tIns="36888" rIns="75094" bIns="36888">
            <a:spAutoFit/>
          </a:bodyPr>
          <a:lstStyle/>
          <a:p>
            <a:endParaRPr lang="pt-PT"/>
          </a:p>
        </p:txBody>
      </p:sp>
      <p:sp>
        <p:nvSpPr>
          <p:cNvPr id="25" name="Line 975"/>
          <p:cNvSpPr>
            <a:spLocks noChangeShapeType="1"/>
          </p:cNvSpPr>
          <p:nvPr/>
        </p:nvSpPr>
        <p:spPr bwMode="auto">
          <a:xfrm>
            <a:off x="2267744" y="4293096"/>
            <a:ext cx="179917" cy="385218"/>
          </a:xfrm>
          <a:prstGeom prst="line">
            <a:avLst/>
          </a:prstGeom>
          <a:noFill/>
          <a:ln w="25400">
            <a:solidFill>
              <a:schemeClr val="tx1"/>
            </a:solidFill>
            <a:round/>
            <a:headEnd/>
            <a:tailEnd/>
          </a:ln>
        </p:spPr>
        <p:txBody>
          <a:bodyPr lIns="75094" tIns="36888" rIns="75094" bIns="36888">
            <a:spAutoFit/>
          </a:bodyPr>
          <a:lstStyle/>
          <a:p>
            <a:endParaRPr lang="pt-PT"/>
          </a:p>
        </p:txBody>
      </p:sp>
      <p:sp>
        <p:nvSpPr>
          <p:cNvPr id="27" name="Rectangle 977"/>
          <p:cNvSpPr>
            <a:spLocks noChangeArrowheads="1"/>
          </p:cNvSpPr>
          <p:nvPr/>
        </p:nvSpPr>
        <p:spPr bwMode="auto">
          <a:xfrm>
            <a:off x="971600" y="2132856"/>
            <a:ext cx="1626810" cy="202021"/>
          </a:xfrm>
          <a:prstGeom prst="rect">
            <a:avLst/>
          </a:prstGeom>
          <a:noFill/>
          <a:ln w="12700">
            <a:noFill/>
            <a:miter lim="800000"/>
            <a:headEnd/>
            <a:tailEnd/>
          </a:ln>
        </p:spPr>
        <p:txBody>
          <a:bodyPr wrap="none" lIns="75094" tIns="36888" rIns="75094" bIns="36888">
            <a:spAutoFit/>
          </a:bodyPr>
          <a:lstStyle/>
          <a:p>
            <a:pPr defTabSz="873125"/>
            <a:r>
              <a:rPr lang="en-US" sz="1200" u="none" dirty="0">
                <a:solidFill>
                  <a:srgbClr val="003399"/>
                </a:solidFill>
              </a:rPr>
              <a:t>Central power station</a:t>
            </a:r>
            <a:endParaRPr lang="en-US" sz="1200" u="none" dirty="0"/>
          </a:p>
        </p:txBody>
      </p:sp>
      <p:sp>
        <p:nvSpPr>
          <p:cNvPr id="28" name="Rectangle 978"/>
          <p:cNvSpPr>
            <a:spLocks noChangeArrowheads="1"/>
          </p:cNvSpPr>
          <p:nvPr/>
        </p:nvSpPr>
        <p:spPr bwMode="auto">
          <a:xfrm>
            <a:off x="395536" y="5085184"/>
            <a:ext cx="585108" cy="202020"/>
          </a:xfrm>
          <a:prstGeom prst="rect">
            <a:avLst/>
          </a:prstGeom>
          <a:noFill/>
          <a:ln w="12700">
            <a:noFill/>
            <a:miter lim="800000"/>
            <a:headEnd/>
            <a:tailEnd/>
          </a:ln>
        </p:spPr>
        <p:txBody>
          <a:bodyPr wrap="none" lIns="75094" tIns="36888" rIns="75094" bIns="36888">
            <a:spAutoFit/>
          </a:bodyPr>
          <a:lstStyle/>
          <a:p>
            <a:pPr defTabSz="873125"/>
            <a:r>
              <a:rPr lang="en-US" sz="1200" u="none" dirty="0"/>
              <a:t>House</a:t>
            </a:r>
          </a:p>
        </p:txBody>
      </p:sp>
      <p:sp>
        <p:nvSpPr>
          <p:cNvPr id="29" name="Rectangle 979"/>
          <p:cNvSpPr>
            <a:spLocks noChangeArrowheads="1"/>
          </p:cNvSpPr>
          <p:nvPr/>
        </p:nvSpPr>
        <p:spPr bwMode="auto">
          <a:xfrm>
            <a:off x="1259632" y="5445224"/>
            <a:ext cx="665238" cy="202020"/>
          </a:xfrm>
          <a:prstGeom prst="rect">
            <a:avLst/>
          </a:prstGeom>
          <a:noFill/>
          <a:ln w="12700">
            <a:noFill/>
            <a:miter lim="800000"/>
            <a:headEnd/>
            <a:tailEnd/>
          </a:ln>
        </p:spPr>
        <p:txBody>
          <a:bodyPr wrap="none" lIns="75094" tIns="36888" rIns="75094" bIns="36888">
            <a:spAutoFit/>
          </a:bodyPr>
          <a:lstStyle/>
          <a:p>
            <a:pPr defTabSz="873125"/>
            <a:r>
              <a:rPr lang="en-US" sz="1200" u="none" dirty="0"/>
              <a:t>Factory</a:t>
            </a:r>
          </a:p>
        </p:txBody>
      </p:sp>
      <p:sp>
        <p:nvSpPr>
          <p:cNvPr id="30" name="Rectangle 980"/>
          <p:cNvSpPr>
            <a:spLocks noChangeArrowheads="1"/>
          </p:cNvSpPr>
          <p:nvPr/>
        </p:nvSpPr>
        <p:spPr bwMode="auto">
          <a:xfrm>
            <a:off x="2161197" y="5668188"/>
            <a:ext cx="970643" cy="346320"/>
          </a:xfrm>
          <a:prstGeom prst="rect">
            <a:avLst/>
          </a:prstGeom>
          <a:noFill/>
          <a:ln w="12700">
            <a:noFill/>
            <a:miter lim="800000"/>
            <a:headEnd/>
            <a:tailEnd/>
          </a:ln>
        </p:spPr>
        <p:txBody>
          <a:bodyPr wrap="none" lIns="75094" tIns="36888" rIns="75094" bIns="36888">
            <a:spAutoFit/>
          </a:bodyPr>
          <a:lstStyle/>
          <a:p>
            <a:pPr algn="ctr" defTabSz="873125"/>
            <a:r>
              <a:rPr lang="en-US" sz="1200" u="none" dirty="0"/>
              <a:t>Commercial</a:t>
            </a:r>
          </a:p>
          <a:p>
            <a:pPr algn="ctr" defTabSz="873125"/>
            <a:r>
              <a:rPr lang="en-US" sz="1200" u="none" dirty="0"/>
              <a:t>building</a:t>
            </a:r>
          </a:p>
        </p:txBody>
      </p:sp>
      <p:graphicFrame>
        <p:nvGraphicFramePr>
          <p:cNvPr id="32" name="Object 999">
            <a:hlinkClick r:id="" action="ppaction://ole?verb=0"/>
          </p:cNvPr>
          <p:cNvGraphicFramePr>
            <a:graphicFrameLocks/>
          </p:cNvGraphicFramePr>
          <p:nvPr/>
        </p:nvGraphicFramePr>
        <p:xfrm>
          <a:off x="1993376" y="2099582"/>
          <a:ext cx="1138464" cy="624882"/>
        </p:xfrm>
        <a:graphic>
          <a:graphicData uri="http://schemas.openxmlformats.org/presentationml/2006/ole">
            <mc:AlternateContent xmlns:mc="http://schemas.openxmlformats.org/markup-compatibility/2006">
              <mc:Choice xmlns:v="urn:schemas-microsoft-com:vml" Requires="v">
                <p:oleObj spid="_x0000_s3240" name="Clip" r:id="rId7" imgW="1293380" imgH="791011" progId="">
                  <p:embed/>
                </p:oleObj>
              </mc:Choice>
              <mc:Fallback>
                <p:oleObj name="Clip" r:id="rId7" imgW="1293380" imgH="791011"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3376" y="2099582"/>
                        <a:ext cx="1138464" cy="624882"/>
                      </a:xfrm>
                      <a:prstGeom prst="rect">
                        <a:avLst/>
                      </a:prstGeom>
                      <a:noFill/>
                      <a:ln>
                        <a:noFill/>
                      </a:ln>
                      <a:effectLst/>
                      <a:extLst>
                        <a:ext uri="{909E8E84-426E-40dd-AFC4-6F175D3DCCD1}">
                          <a14:hiddenFill xmlns:a14="http://schemas.microsoft.com/office/drawing/2010/main">
                            <a:solidFill>
                              <a:srgbClr val="FE9B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3" name="Text Box 999"/>
          <p:cNvSpPr txBox="1">
            <a:spLocks noChangeArrowheads="1"/>
          </p:cNvSpPr>
          <p:nvPr/>
        </p:nvSpPr>
        <p:spPr bwMode="auto">
          <a:xfrm>
            <a:off x="807479" y="3005536"/>
            <a:ext cx="1843012" cy="217078"/>
          </a:xfrm>
          <a:prstGeom prst="rect">
            <a:avLst/>
          </a:prstGeom>
          <a:noFill/>
          <a:ln w="9525">
            <a:noFill/>
            <a:miter lim="800000"/>
            <a:headEnd/>
            <a:tailEnd/>
          </a:ln>
        </p:spPr>
        <p:txBody>
          <a:bodyPr>
            <a:spAutoFit/>
          </a:bodyPr>
          <a:lstStyle/>
          <a:p>
            <a:pPr algn="ctr">
              <a:spcBef>
                <a:spcPct val="50000"/>
              </a:spcBef>
            </a:pPr>
            <a:r>
              <a:rPr lang="fr-FR" sz="1200" u="none" dirty="0">
                <a:solidFill>
                  <a:srgbClr val="000099"/>
                </a:solidFill>
              </a:rPr>
              <a:t>Transmission Network</a:t>
            </a:r>
          </a:p>
        </p:txBody>
      </p:sp>
      <p:sp>
        <p:nvSpPr>
          <p:cNvPr id="34" name="Line 1000"/>
          <p:cNvSpPr>
            <a:spLocks noChangeShapeType="1"/>
          </p:cNvSpPr>
          <p:nvPr/>
        </p:nvSpPr>
        <p:spPr bwMode="auto">
          <a:xfrm flipH="1">
            <a:off x="2297061" y="2762108"/>
            <a:ext cx="343202" cy="171906"/>
          </a:xfrm>
          <a:prstGeom prst="line">
            <a:avLst/>
          </a:prstGeom>
          <a:noFill/>
          <a:ln w="25400">
            <a:solidFill>
              <a:schemeClr val="tx1"/>
            </a:solidFill>
            <a:round/>
            <a:headEnd/>
            <a:tailEnd/>
          </a:ln>
        </p:spPr>
        <p:txBody>
          <a:bodyPr wrap="none" lIns="75094" tIns="36888" rIns="75094" bIns="36888">
            <a:spAutoFit/>
          </a:bodyPr>
          <a:lstStyle/>
          <a:p>
            <a:endParaRPr lang="pt-PT"/>
          </a:p>
        </p:txBody>
      </p:sp>
      <p:sp>
        <p:nvSpPr>
          <p:cNvPr id="35" name="Line 1001"/>
          <p:cNvSpPr>
            <a:spLocks noChangeShapeType="1"/>
          </p:cNvSpPr>
          <p:nvPr/>
        </p:nvSpPr>
        <p:spPr bwMode="auto">
          <a:xfrm>
            <a:off x="1355144" y="2762108"/>
            <a:ext cx="196548" cy="171906"/>
          </a:xfrm>
          <a:prstGeom prst="line">
            <a:avLst/>
          </a:prstGeom>
          <a:noFill/>
          <a:ln w="25400">
            <a:solidFill>
              <a:schemeClr val="tx1"/>
            </a:solidFill>
            <a:round/>
            <a:headEnd/>
            <a:tailEnd/>
          </a:ln>
        </p:spPr>
        <p:txBody>
          <a:bodyPr wrap="none" lIns="75094" tIns="36888" rIns="75094" bIns="36888">
            <a:spAutoFit/>
          </a:bodyPr>
          <a:lstStyle/>
          <a:p>
            <a:endParaRPr lang="pt-PT"/>
          </a:p>
        </p:txBody>
      </p:sp>
      <p:sp>
        <p:nvSpPr>
          <p:cNvPr id="38" name="Text Box 1004"/>
          <p:cNvSpPr txBox="1">
            <a:spLocks noChangeArrowheads="1"/>
          </p:cNvSpPr>
          <p:nvPr/>
        </p:nvSpPr>
        <p:spPr bwMode="auto">
          <a:xfrm>
            <a:off x="899592" y="4005064"/>
            <a:ext cx="1843012" cy="217078"/>
          </a:xfrm>
          <a:prstGeom prst="rect">
            <a:avLst/>
          </a:prstGeom>
          <a:noFill/>
          <a:ln w="9525">
            <a:noFill/>
            <a:miter lim="800000"/>
            <a:headEnd/>
            <a:tailEnd/>
          </a:ln>
        </p:spPr>
        <p:txBody>
          <a:bodyPr>
            <a:spAutoFit/>
          </a:bodyPr>
          <a:lstStyle/>
          <a:p>
            <a:pPr algn="ctr">
              <a:spcBef>
                <a:spcPct val="50000"/>
              </a:spcBef>
            </a:pPr>
            <a:r>
              <a:rPr lang="fr-FR" sz="1200" u="none" dirty="0">
                <a:solidFill>
                  <a:srgbClr val="000099"/>
                </a:solidFill>
              </a:rPr>
              <a:t>Distribution Network</a:t>
            </a:r>
          </a:p>
        </p:txBody>
      </p:sp>
      <p:sp>
        <p:nvSpPr>
          <p:cNvPr id="17" name="Rectangle 1009"/>
          <p:cNvSpPr/>
          <p:nvPr/>
        </p:nvSpPr>
        <p:spPr>
          <a:xfrm>
            <a:off x="251520" y="1916832"/>
            <a:ext cx="2880320" cy="4176464"/>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55" name="Group 1012"/>
          <p:cNvGrpSpPr/>
          <p:nvPr/>
        </p:nvGrpSpPr>
        <p:grpSpPr>
          <a:xfrm>
            <a:off x="3312368" y="1916832"/>
            <a:ext cx="5724128" cy="4176464"/>
            <a:chOff x="4679504" y="2348880"/>
            <a:chExt cx="6093393" cy="3960440"/>
          </a:xfrm>
        </p:grpSpPr>
        <p:grpSp>
          <p:nvGrpSpPr>
            <p:cNvPr id="56" name="Group 1008"/>
            <p:cNvGrpSpPr/>
            <p:nvPr/>
          </p:nvGrpSpPr>
          <p:grpSpPr>
            <a:xfrm>
              <a:off x="4716016" y="2492896"/>
              <a:ext cx="5865589" cy="3733800"/>
              <a:chOff x="3048000" y="1885950"/>
              <a:chExt cx="5865589" cy="3733800"/>
            </a:xfrm>
          </p:grpSpPr>
          <p:sp>
            <p:nvSpPr>
              <p:cNvPr id="344" name="Line 2"/>
              <p:cNvSpPr>
                <a:spLocks noChangeShapeType="1"/>
              </p:cNvSpPr>
              <p:nvPr/>
            </p:nvSpPr>
            <p:spPr bwMode="auto">
              <a:xfrm flipV="1">
                <a:off x="4724400" y="2647950"/>
                <a:ext cx="0" cy="304800"/>
              </a:xfrm>
              <a:prstGeom prst="line">
                <a:avLst/>
              </a:prstGeom>
              <a:noFill/>
              <a:ln w="31750">
                <a:solidFill>
                  <a:schemeClr val="tx1"/>
                </a:solidFill>
                <a:round/>
                <a:headEnd/>
                <a:tailEnd/>
              </a:ln>
            </p:spPr>
            <p:txBody>
              <a:bodyPr wrap="none" anchor="ctr"/>
              <a:lstStyle/>
              <a:p>
                <a:endParaRPr lang="pt-PT"/>
              </a:p>
            </p:txBody>
          </p:sp>
          <p:sp>
            <p:nvSpPr>
              <p:cNvPr id="345" name="Line 3"/>
              <p:cNvSpPr>
                <a:spLocks noChangeShapeType="1"/>
              </p:cNvSpPr>
              <p:nvPr/>
            </p:nvSpPr>
            <p:spPr bwMode="auto">
              <a:xfrm flipV="1">
                <a:off x="6324600" y="2800350"/>
                <a:ext cx="1371600" cy="838200"/>
              </a:xfrm>
              <a:prstGeom prst="line">
                <a:avLst/>
              </a:prstGeom>
              <a:noFill/>
              <a:ln w="12700">
                <a:solidFill>
                  <a:schemeClr val="tx1"/>
                </a:solidFill>
                <a:round/>
                <a:headEnd/>
                <a:tailEnd/>
              </a:ln>
            </p:spPr>
            <p:txBody>
              <a:bodyPr wrap="none" anchor="ctr"/>
              <a:lstStyle/>
              <a:p>
                <a:endParaRPr lang="pt-PT"/>
              </a:p>
            </p:txBody>
          </p:sp>
          <p:grpSp>
            <p:nvGrpSpPr>
              <p:cNvPr id="57" name="Group 6"/>
              <p:cNvGrpSpPr>
                <a:grpSpLocks/>
              </p:cNvGrpSpPr>
              <p:nvPr/>
            </p:nvGrpSpPr>
            <p:grpSpPr bwMode="auto">
              <a:xfrm>
                <a:off x="3508375" y="2960717"/>
                <a:ext cx="385763" cy="476255"/>
                <a:chOff x="2402" y="1637"/>
                <a:chExt cx="264" cy="300"/>
              </a:xfrm>
            </p:grpSpPr>
            <p:sp>
              <p:nvSpPr>
                <p:cNvPr id="827" name="Freeform 7"/>
                <p:cNvSpPr>
                  <a:spLocks/>
                </p:cNvSpPr>
                <p:nvPr/>
              </p:nvSpPr>
              <p:spPr bwMode="auto">
                <a:xfrm>
                  <a:off x="2603" y="1640"/>
                  <a:ext cx="31" cy="119"/>
                </a:xfrm>
                <a:custGeom>
                  <a:avLst/>
                  <a:gdLst>
                    <a:gd name="T0" fmla="*/ 2 w 31"/>
                    <a:gd name="T1" fmla="*/ 44 h 119"/>
                    <a:gd name="T2" fmla="*/ 2 w 31"/>
                    <a:gd name="T3" fmla="*/ 3 h 119"/>
                    <a:gd name="T4" fmla="*/ 0 w 31"/>
                    <a:gd name="T5" fmla="*/ 0 h 119"/>
                    <a:gd name="T6" fmla="*/ 30 w 31"/>
                    <a:gd name="T7" fmla="*/ 0 h 119"/>
                    <a:gd name="T8" fmla="*/ 27 w 31"/>
                    <a:gd name="T9" fmla="*/ 3 h 119"/>
                    <a:gd name="T10" fmla="*/ 27 w 31"/>
                    <a:gd name="T11" fmla="*/ 118 h 119"/>
                    <a:gd name="T12" fmla="*/ 2 w 31"/>
                    <a:gd name="T13" fmla="*/ 44 h 119"/>
                    <a:gd name="T14" fmla="*/ 0 60000 65536"/>
                    <a:gd name="T15" fmla="*/ 0 60000 65536"/>
                    <a:gd name="T16" fmla="*/ 0 60000 65536"/>
                    <a:gd name="T17" fmla="*/ 0 60000 65536"/>
                    <a:gd name="T18" fmla="*/ 0 60000 65536"/>
                    <a:gd name="T19" fmla="*/ 0 60000 65536"/>
                    <a:gd name="T20" fmla="*/ 0 60000 65536"/>
                    <a:gd name="T21" fmla="*/ 0 w 31"/>
                    <a:gd name="T22" fmla="*/ 0 h 119"/>
                    <a:gd name="T23" fmla="*/ 31 w 31"/>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19">
                      <a:moveTo>
                        <a:pt x="2" y="44"/>
                      </a:moveTo>
                      <a:lnTo>
                        <a:pt x="2" y="3"/>
                      </a:lnTo>
                      <a:lnTo>
                        <a:pt x="0" y="0"/>
                      </a:lnTo>
                      <a:lnTo>
                        <a:pt x="30" y="0"/>
                      </a:lnTo>
                      <a:lnTo>
                        <a:pt x="27" y="3"/>
                      </a:lnTo>
                      <a:lnTo>
                        <a:pt x="27" y="118"/>
                      </a:lnTo>
                      <a:lnTo>
                        <a:pt x="2" y="44"/>
                      </a:lnTo>
                    </a:path>
                  </a:pathLst>
                </a:custGeom>
                <a:solidFill>
                  <a:srgbClr val="000000"/>
                </a:solidFill>
                <a:ln w="12700" cap="rnd">
                  <a:noFill/>
                  <a:round/>
                  <a:headEnd/>
                  <a:tailEnd/>
                </a:ln>
              </p:spPr>
              <p:txBody>
                <a:bodyPr/>
                <a:lstStyle/>
                <a:p>
                  <a:endParaRPr lang="pt-PT"/>
                </a:p>
              </p:txBody>
            </p:sp>
            <p:sp>
              <p:nvSpPr>
                <p:cNvPr id="828" name="Freeform 8"/>
                <p:cNvSpPr>
                  <a:spLocks/>
                </p:cNvSpPr>
                <p:nvPr/>
              </p:nvSpPr>
              <p:spPr bwMode="auto">
                <a:xfrm>
                  <a:off x="2412" y="1711"/>
                  <a:ext cx="107" cy="179"/>
                </a:xfrm>
                <a:custGeom>
                  <a:avLst/>
                  <a:gdLst>
                    <a:gd name="T0" fmla="*/ 0 w 107"/>
                    <a:gd name="T1" fmla="*/ 70 h 179"/>
                    <a:gd name="T2" fmla="*/ 0 w 107"/>
                    <a:gd name="T3" fmla="*/ 178 h 179"/>
                    <a:gd name="T4" fmla="*/ 106 w 107"/>
                    <a:gd name="T5" fmla="*/ 178 h 179"/>
                    <a:gd name="T6" fmla="*/ 106 w 107"/>
                    <a:gd name="T7" fmla="*/ 64 h 179"/>
                    <a:gd name="T8" fmla="*/ 53 w 107"/>
                    <a:gd name="T9" fmla="*/ 0 h 179"/>
                    <a:gd name="T10" fmla="*/ 0 w 107"/>
                    <a:gd name="T11" fmla="*/ 70 h 179"/>
                    <a:gd name="T12" fmla="*/ 0 60000 65536"/>
                    <a:gd name="T13" fmla="*/ 0 60000 65536"/>
                    <a:gd name="T14" fmla="*/ 0 60000 65536"/>
                    <a:gd name="T15" fmla="*/ 0 60000 65536"/>
                    <a:gd name="T16" fmla="*/ 0 60000 65536"/>
                    <a:gd name="T17" fmla="*/ 0 60000 65536"/>
                    <a:gd name="T18" fmla="*/ 0 w 107"/>
                    <a:gd name="T19" fmla="*/ 0 h 179"/>
                    <a:gd name="T20" fmla="*/ 107 w 107"/>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107" h="179">
                      <a:moveTo>
                        <a:pt x="0" y="70"/>
                      </a:moveTo>
                      <a:lnTo>
                        <a:pt x="0" y="178"/>
                      </a:lnTo>
                      <a:lnTo>
                        <a:pt x="106" y="178"/>
                      </a:lnTo>
                      <a:lnTo>
                        <a:pt x="106" y="64"/>
                      </a:lnTo>
                      <a:lnTo>
                        <a:pt x="53" y="0"/>
                      </a:lnTo>
                      <a:lnTo>
                        <a:pt x="0" y="70"/>
                      </a:lnTo>
                    </a:path>
                  </a:pathLst>
                </a:custGeom>
                <a:solidFill>
                  <a:srgbClr val="FFE5CC"/>
                </a:solidFill>
                <a:ln w="12700" cap="rnd">
                  <a:noFill/>
                  <a:round/>
                  <a:headEnd/>
                  <a:tailEnd/>
                </a:ln>
              </p:spPr>
              <p:txBody>
                <a:bodyPr/>
                <a:lstStyle/>
                <a:p>
                  <a:endParaRPr lang="pt-PT"/>
                </a:p>
              </p:txBody>
            </p:sp>
            <p:sp>
              <p:nvSpPr>
                <p:cNvPr id="829" name="Rectangle 9"/>
                <p:cNvSpPr>
                  <a:spLocks noChangeArrowheads="1"/>
                </p:cNvSpPr>
                <p:nvPr/>
              </p:nvSpPr>
              <p:spPr bwMode="auto">
                <a:xfrm>
                  <a:off x="2518" y="1774"/>
                  <a:ext cx="107" cy="122"/>
                </a:xfrm>
                <a:prstGeom prst="rect">
                  <a:avLst/>
                </a:prstGeom>
                <a:solidFill>
                  <a:srgbClr val="FFE5CC"/>
                </a:solidFill>
                <a:ln w="12700">
                  <a:noFill/>
                  <a:miter lim="800000"/>
                  <a:headEnd/>
                  <a:tailEnd/>
                </a:ln>
              </p:spPr>
              <p:txBody>
                <a:bodyPr wrap="none" anchor="ctr"/>
                <a:lstStyle/>
                <a:p>
                  <a:endParaRPr lang="en-GB" u="none"/>
                </a:p>
              </p:txBody>
            </p:sp>
            <p:sp>
              <p:nvSpPr>
                <p:cNvPr id="830" name="Rectangle 10"/>
                <p:cNvSpPr>
                  <a:spLocks noChangeArrowheads="1"/>
                </p:cNvSpPr>
                <p:nvPr/>
              </p:nvSpPr>
              <p:spPr bwMode="auto">
                <a:xfrm>
                  <a:off x="2578" y="1772"/>
                  <a:ext cx="22" cy="39"/>
                </a:xfrm>
                <a:prstGeom prst="rect">
                  <a:avLst/>
                </a:prstGeom>
                <a:solidFill>
                  <a:srgbClr val="009393"/>
                </a:solidFill>
                <a:ln w="12700">
                  <a:noFill/>
                  <a:miter lim="800000"/>
                  <a:headEnd/>
                  <a:tailEnd/>
                </a:ln>
              </p:spPr>
              <p:txBody>
                <a:bodyPr wrap="none" anchor="ctr"/>
                <a:lstStyle/>
                <a:p>
                  <a:endParaRPr lang="en-GB" u="none"/>
                </a:p>
              </p:txBody>
            </p:sp>
            <p:sp>
              <p:nvSpPr>
                <p:cNvPr id="831" name="Rectangle 11"/>
                <p:cNvSpPr>
                  <a:spLocks noChangeArrowheads="1"/>
                </p:cNvSpPr>
                <p:nvPr/>
              </p:nvSpPr>
              <p:spPr bwMode="auto">
                <a:xfrm>
                  <a:off x="2578" y="1772"/>
                  <a:ext cx="22" cy="39"/>
                </a:xfrm>
                <a:prstGeom prst="rect">
                  <a:avLst/>
                </a:prstGeom>
                <a:noFill/>
                <a:ln w="12700">
                  <a:noFill/>
                  <a:miter lim="800000"/>
                  <a:headEnd/>
                  <a:tailEnd/>
                </a:ln>
              </p:spPr>
              <p:txBody>
                <a:bodyPr wrap="none" anchor="ctr"/>
                <a:lstStyle/>
                <a:p>
                  <a:endParaRPr lang="en-GB" u="none"/>
                </a:p>
              </p:txBody>
            </p:sp>
            <p:sp>
              <p:nvSpPr>
                <p:cNvPr id="832" name="Rectangle 12"/>
                <p:cNvSpPr>
                  <a:spLocks noChangeArrowheads="1"/>
                </p:cNvSpPr>
                <p:nvPr/>
              </p:nvSpPr>
              <p:spPr bwMode="auto">
                <a:xfrm>
                  <a:off x="2537" y="1772"/>
                  <a:ext cx="22" cy="39"/>
                </a:xfrm>
                <a:prstGeom prst="rect">
                  <a:avLst/>
                </a:prstGeom>
                <a:solidFill>
                  <a:srgbClr val="009393"/>
                </a:solidFill>
                <a:ln w="12700">
                  <a:noFill/>
                  <a:miter lim="800000"/>
                  <a:headEnd/>
                  <a:tailEnd/>
                </a:ln>
              </p:spPr>
              <p:txBody>
                <a:bodyPr wrap="none" anchor="ctr"/>
                <a:lstStyle/>
                <a:p>
                  <a:endParaRPr lang="en-GB" u="none"/>
                </a:p>
              </p:txBody>
            </p:sp>
            <p:sp>
              <p:nvSpPr>
                <p:cNvPr id="833" name="Rectangle 13"/>
                <p:cNvSpPr>
                  <a:spLocks noChangeArrowheads="1"/>
                </p:cNvSpPr>
                <p:nvPr/>
              </p:nvSpPr>
              <p:spPr bwMode="auto">
                <a:xfrm>
                  <a:off x="2537" y="1772"/>
                  <a:ext cx="22" cy="39"/>
                </a:xfrm>
                <a:prstGeom prst="rect">
                  <a:avLst/>
                </a:prstGeom>
                <a:noFill/>
                <a:ln w="12700">
                  <a:noFill/>
                  <a:miter lim="800000"/>
                  <a:headEnd/>
                  <a:tailEnd/>
                </a:ln>
              </p:spPr>
              <p:txBody>
                <a:bodyPr wrap="none" anchor="ctr"/>
                <a:lstStyle/>
                <a:p>
                  <a:endParaRPr lang="en-GB" u="none"/>
                </a:p>
              </p:txBody>
            </p:sp>
            <p:sp>
              <p:nvSpPr>
                <p:cNvPr id="834" name="Rectangle 14"/>
                <p:cNvSpPr>
                  <a:spLocks noChangeArrowheads="1"/>
                </p:cNvSpPr>
                <p:nvPr/>
              </p:nvSpPr>
              <p:spPr bwMode="auto">
                <a:xfrm>
                  <a:off x="2578" y="1826"/>
                  <a:ext cx="37" cy="50"/>
                </a:xfrm>
                <a:prstGeom prst="rect">
                  <a:avLst/>
                </a:prstGeom>
                <a:solidFill>
                  <a:srgbClr val="009393"/>
                </a:solidFill>
                <a:ln w="12700">
                  <a:noFill/>
                  <a:miter lim="800000"/>
                  <a:headEnd/>
                  <a:tailEnd/>
                </a:ln>
              </p:spPr>
              <p:txBody>
                <a:bodyPr wrap="none" anchor="ctr"/>
                <a:lstStyle/>
                <a:p>
                  <a:endParaRPr lang="en-GB" u="none"/>
                </a:p>
              </p:txBody>
            </p:sp>
            <p:sp>
              <p:nvSpPr>
                <p:cNvPr id="835" name="Rectangle 15"/>
                <p:cNvSpPr>
                  <a:spLocks noChangeArrowheads="1"/>
                </p:cNvSpPr>
                <p:nvPr/>
              </p:nvSpPr>
              <p:spPr bwMode="auto">
                <a:xfrm>
                  <a:off x="2578" y="1826"/>
                  <a:ext cx="37" cy="50"/>
                </a:xfrm>
                <a:prstGeom prst="rect">
                  <a:avLst/>
                </a:prstGeom>
                <a:noFill/>
                <a:ln w="12700">
                  <a:noFill/>
                  <a:miter lim="800000"/>
                  <a:headEnd/>
                  <a:tailEnd/>
                </a:ln>
              </p:spPr>
              <p:txBody>
                <a:bodyPr wrap="none" anchor="ctr"/>
                <a:lstStyle/>
                <a:p>
                  <a:endParaRPr lang="en-GB" u="none"/>
                </a:p>
              </p:txBody>
            </p:sp>
            <p:sp>
              <p:nvSpPr>
                <p:cNvPr id="836" name="Freeform 16"/>
                <p:cNvSpPr>
                  <a:spLocks/>
                </p:cNvSpPr>
                <p:nvPr/>
              </p:nvSpPr>
              <p:spPr bwMode="auto">
                <a:xfrm>
                  <a:off x="2449" y="1727"/>
                  <a:ext cx="35" cy="21"/>
                </a:xfrm>
                <a:custGeom>
                  <a:avLst/>
                  <a:gdLst>
                    <a:gd name="T0" fmla="*/ 0 w 35"/>
                    <a:gd name="T1" fmla="*/ 20 h 21"/>
                    <a:gd name="T2" fmla="*/ 34 w 35"/>
                    <a:gd name="T3" fmla="*/ 20 h 21"/>
                    <a:gd name="T4" fmla="*/ 32 w 35"/>
                    <a:gd name="T5" fmla="*/ 11 h 21"/>
                    <a:gd name="T6" fmla="*/ 27 w 35"/>
                    <a:gd name="T7" fmla="*/ 6 h 21"/>
                    <a:gd name="T8" fmla="*/ 23 w 35"/>
                    <a:gd name="T9" fmla="*/ 2 h 21"/>
                    <a:gd name="T10" fmla="*/ 17 w 35"/>
                    <a:gd name="T11" fmla="*/ 0 h 21"/>
                    <a:gd name="T12" fmla="*/ 11 w 35"/>
                    <a:gd name="T13" fmla="*/ 1 h 21"/>
                    <a:gd name="T14" fmla="*/ 6 w 35"/>
                    <a:gd name="T15" fmla="*/ 5 h 21"/>
                    <a:gd name="T16" fmla="*/ 2 w 35"/>
                    <a:gd name="T17" fmla="*/ 11 h 21"/>
                    <a:gd name="T18" fmla="*/ 0 w 35"/>
                    <a:gd name="T19" fmla="*/ 2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1"/>
                    <a:gd name="T32" fmla="*/ 35 w 3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1">
                      <a:moveTo>
                        <a:pt x="0" y="20"/>
                      </a:moveTo>
                      <a:lnTo>
                        <a:pt x="34" y="20"/>
                      </a:lnTo>
                      <a:lnTo>
                        <a:pt x="32" y="11"/>
                      </a:lnTo>
                      <a:lnTo>
                        <a:pt x="27" y="6"/>
                      </a:lnTo>
                      <a:lnTo>
                        <a:pt x="23" y="2"/>
                      </a:lnTo>
                      <a:lnTo>
                        <a:pt x="17" y="0"/>
                      </a:lnTo>
                      <a:lnTo>
                        <a:pt x="11" y="1"/>
                      </a:lnTo>
                      <a:lnTo>
                        <a:pt x="6" y="5"/>
                      </a:lnTo>
                      <a:lnTo>
                        <a:pt x="2" y="11"/>
                      </a:lnTo>
                      <a:lnTo>
                        <a:pt x="0" y="20"/>
                      </a:lnTo>
                    </a:path>
                  </a:pathLst>
                </a:custGeom>
                <a:solidFill>
                  <a:srgbClr val="009393"/>
                </a:solidFill>
                <a:ln w="12700" cap="rnd">
                  <a:noFill/>
                  <a:round/>
                  <a:headEnd/>
                  <a:tailEnd/>
                </a:ln>
              </p:spPr>
              <p:txBody>
                <a:bodyPr/>
                <a:lstStyle/>
                <a:p>
                  <a:endParaRPr lang="pt-PT"/>
                </a:p>
              </p:txBody>
            </p:sp>
            <p:sp>
              <p:nvSpPr>
                <p:cNvPr id="837" name="Freeform 17"/>
                <p:cNvSpPr>
                  <a:spLocks/>
                </p:cNvSpPr>
                <p:nvPr/>
              </p:nvSpPr>
              <p:spPr bwMode="auto">
                <a:xfrm>
                  <a:off x="2449" y="1727"/>
                  <a:ext cx="35" cy="21"/>
                </a:xfrm>
                <a:custGeom>
                  <a:avLst/>
                  <a:gdLst>
                    <a:gd name="T0" fmla="*/ 0 w 35"/>
                    <a:gd name="T1" fmla="*/ 20 h 21"/>
                    <a:gd name="T2" fmla="*/ 34 w 35"/>
                    <a:gd name="T3" fmla="*/ 20 h 21"/>
                    <a:gd name="T4" fmla="*/ 32 w 35"/>
                    <a:gd name="T5" fmla="*/ 11 h 21"/>
                    <a:gd name="T6" fmla="*/ 27 w 35"/>
                    <a:gd name="T7" fmla="*/ 6 h 21"/>
                    <a:gd name="T8" fmla="*/ 23 w 35"/>
                    <a:gd name="T9" fmla="*/ 2 h 21"/>
                    <a:gd name="T10" fmla="*/ 17 w 35"/>
                    <a:gd name="T11" fmla="*/ 0 h 21"/>
                    <a:gd name="T12" fmla="*/ 11 w 35"/>
                    <a:gd name="T13" fmla="*/ 1 h 21"/>
                    <a:gd name="T14" fmla="*/ 6 w 35"/>
                    <a:gd name="T15" fmla="*/ 5 h 21"/>
                    <a:gd name="T16" fmla="*/ 2 w 35"/>
                    <a:gd name="T17" fmla="*/ 11 h 21"/>
                    <a:gd name="T18" fmla="*/ 0 w 35"/>
                    <a:gd name="T19" fmla="*/ 2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1"/>
                    <a:gd name="T32" fmla="*/ 35 w 35"/>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1">
                      <a:moveTo>
                        <a:pt x="0" y="20"/>
                      </a:moveTo>
                      <a:lnTo>
                        <a:pt x="34" y="20"/>
                      </a:lnTo>
                      <a:lnTo>
                        <a:pt x="32" y="11"/>
                      </a:lnTo>
                      <a:lnTo>
                        <a:pt x="27" y="6"/>
                      </a:lnTo>
                      <a:lnTo>
                        <a:pt x="23" y="2"/>
                      </a:lnTo>
                      <a:lnTo>
                        <a:pt x="17" y="0"/>
                      </a:lnTo>
                      <a:lnTo>
                        <a:pt x="11" y="1"/>
                      </a:lnTo>
                      <a:lnTo>
                        <a:pt x="6" y="5"/>
                      </a:lnTo>
                      <a:lnTo>
                        <a:pt x="2" y="11"/>
                      </a:lnTo>
                      <a:lnTo>
                        <a:pt x="0" y="20"/>
                      </a:lnTo>
                    </a:path>
                  </a:pathLst>
                </a:custGeom>
                <a:noFill/>
                <a:ln w="12700" cap="rnd">
                  <a:noFill/>
                  <a:round/>
                  <a:headEnd/>
                  <a:tailEnd/>
                </a:ln>
              </p:spPr>
              <p:txBody>
                <a:bodyPr/>
                <a:lstStyle/>
                <a:p>
                  <a:endParaRPr lang="pt-PT"/>
                </a:p>
              </p:txBody>
            </p:sp>
            <p:sp>
              <p:nvSpPr>
                <p:cNvPr id="838" name="Rectangle 18"/>
                <p:cNvSpPr>
                  <a:spLocks noChangeArrowheads="1"/>
                </p:cNvSpPr>
                <p:nvPr/>
              </p:nvSpPr>
              <p:spPr bwMode="auto">
                <a:xfrm>
                  <a:off x="2434" y="1770"/>
                  <a:ext cx="22" cy="42"/>
                </a:xfrm>
                <a:prstGeom prst="rect">
                  <a:avLst/>
                </a:prstGeom>
                <a:solidFill>
                  <a:srgbClr val="009393"/>
                </a:solidFill>
                <a:ln w="12700">
                  <a:noFill/>
                  <a:miter lim="800000"/>
                  <a:headEnd/>
                  <a:tailEnd/>
                </a:ln>
              </p:spPr>
              <p:txBody>
                <a:bodyPr wrap="none" anchor="ctr"/>
                <a:lstStyle/>
                <a:p>
                  <a:endParaRPr lang="en-GB" u="none"/>
                </a:p>
              </p:txBody>
            </p:sp>
            <p:sp>
              <p:nvSpPr>
                <p:cNvPr id="839" name="Rectangle 19"/>
                <p:cNvSpPr>
                  <a:spLocks noChangeArrowheads="1"/>
                </p:cNvSpPr>
                <p:nvPr/>
              </p:nvSpPr>
              <p:spPr bwMode="auto">
                <a:xfrm>
                  <a:off x="2434" y="1770"/>
                  <a:ext cx="22" cy="42"/>
                </a:xfrm>
                <a:prstGeom prst="rect">
                  <a:avLst/>
                </a:prstGeom>
                <a:noFill/>
                <a:ln w="12700">
                  <a:noFill/>
                  <a:miter lim="800000"/>
                  <a:headEnd/>
                  <a:tailEnd/>
                </a:ln>
              </p:spPr>
              <p:txBody>
                <a:bodyPr wrap="none" anchor="ctr"/>
                <a:lstStyle/>
                <a:p>
                  <a:endParaRPr lang="en-GB" u="none"/>
                </a:p>
              </p:txBody>
            </p:sp>
            <p:sp>
              <p:nvSpPr>
                <p:cNvPr id="840" name="Rectangle 20"/>
                <p:cNvSpPr>
                  <a:spLocks noChangeArrowheads="1"/>
                </p:cNvSpPr>
                <p:nvPr/>
              </p:nvSpPr>
              <p:spPr bwMode="auto">
                <a:xfrm>
                  <a:off x="2476" y="1770"/>
                  <a:ext cx="22" cy="42"/>
                </a:xfrm>
                <a:prstGeom prst="rect">
                  <a:avLst/>
                </a:prstGeom>
                <a:solidFill>
                  <a:srgbClr val="009393"/>
                </a:solidFill>
                <a:ln w="12700">
                  <a:noFill/>
                  <a:miter lim="800000"/>
                  <a:headEnd/>
                  <a:tailEnd/>
                </a:ln>
              </p:spPr>
              <p:txBody>
                <a:bodyPr wrap="none" anchor="ctr"/>
                <a:lstStyle/>
                <a:p>
                  <a:endParaRPr lang="en-GB" u="none"/>
                </a:p>
              </p:txBody>
            </p:sp>
            <p:sp>
              <p:nvSpPr>
                <p:cNvPr id="841" name="Rectangle 21"/>
                <p:cNvSpPr>
                  <a:spLocks noChangeArrowheads="1"/>
                </p:cNvSpPr>
                <p:nvPr/>
              </p:nvSpPr>
              <p:spPr bwMode="auto">
                <a:xfrm>
                  <a:off x="2476" y="1770"/>
                  <a:ext cx="22" cy="42"/>
                </a:xfrm>
                <a:prstGeom prst="rect">
                  <a:avLst/>
                </a:prstGeom>
                <a:noFill/>
                <a:ln w="12700">
                  <a:noFill/>
                  <a:miter lim="800000"/>
                  <a:headEnd/>
                  <a:tailEnd/>
                </a:ln>
              </p:spPr>
              <p:txBody>
                <a:bodyPr wrap="none" anchor="ctr"/>
                <a:lstStyle/>
                <a:p>
                  <a:endParaRPr lang="en-GB" u="none"/>
                </a:p>
              </p:txBody>
            </p:sp>
            <p:sp>
              <p:nvSpPr>
                <p:cNvPr id="842" name="Rectangle 22"/>
                <p:cNvSpPr>
                  <a:spLocks noChangeArrowheads="1"/>
                </p:cNvSpPr>
                <p:nvPr/>
              </p:nvSpPr>
              <p:spPr bwMode="auto">
                <a:xfrm>
                  <a:off x="2532" y="1843"/>
                  <a:ext cx="15" cy="50"/>
                </a:xfrm>
                <a:prstGeom prst="rect">
                  <a:avLst/>
                </a:prstGeom>
                <a:solidFill>
                  <a:srgbClr val="009393"/>
                </a:solidFill>
                <a:ln w="12700">
                  <a:noFill/>
                  <a:miter lim="800000"/>
                  <a:headEnd/>
                  <a:tailEnd/>
                </a:ln>
              </p:spPr>
              <p:txBody>
                <a:bodyPr wrap="none" anchor="ctr"/>
                <a:lstStyle/>
                <a:p>
                  <a:endParaRPr lang="en-GB" u="none"/>
                </a:p>
              </p:txBody>
            </p:sp>
            <p:sp>
              <p:nvSpPr>
                <p:cNvPr id="843" name="Rectangle 23"/>
                <p:cNvSpPr>
                  <a:spLocks noChangeArrowheads="1"/>
                </p:cNvSpPr>
                <p:nvPr/>
              </p:nvSpPr>
              <p:spPr bwMode="auto">
                <a:xfrm>
                  <a:off x="2532" y="1843"/>
                  <a:ext cx="15" cy="50"/>
                </a:xfrm>
                <a:prstGeom prst="rect">
                  <a:avLst/>
                </a:prstGeom>
                <a:noFill/>
                <a:ln w="12700">
                  <a:noFill/>
                  <a:miter lim="800000"/>
                  <a:headEnd/>
                  <a:tailEnd/>
                </a:ln>
              </p:spPr>
              <p:txBody>
                <a:bodyPr wrap="none" anchor="ctr"/>
                <a:lstStyle/>
                <a:p>
                  <a:endParaRPr lang="en-GB" u="none"/>
                </a:p>
              </p:txBody>
            </p:sp>
            <p:sp>
              <p:nvSpPr>
                <p:cNvPr id="844" name="Rectangle 24"/>
                <p:cNvSpPr>
                  <a:spLocks noChangeArrowheads="1"/>
                </p:cNvSpPr>
                <p:nvPr/>
              </p:nvSpPr>
              <p:spPr bwMode="auto">
                <a:xfrm>
                  <a:off x="2547" y="1843"/>
                  <a:ext cx="15" cy="50"/>
                </a:xfrm>
                <a:prstGeom prst="rect">
                  <a:avLst/>
                </a:prstGeom>
                <a:solidFill>
                  <a:srgbClr val="009393"/>
                </a:solidFill>
                <a:ln w="12700">
                  <a:noFill/>
                  <a:miter lim="800000"/>
                  <a:headEnd/>
                  <a:tailEnd/>
                </a:ln>
              </p:spPr>
              <p:txBody>
                <a:bodyPr wrap="none" anchor="ctr"/>
                <a:lstStyle/>
                <a:p>
                  <a:endParaRPr lang="en-GB" u="none"/>
                </a:p>
              </p:txBody>
            </p:sp>
            <p:sp>
              <p:nvSpPr>
                <p:cNvPr id="845" name="Rectangle 25"/>
                <p:cNvSpPr>
                  <a:spLocks noChangeArrowheads="1"/>
                </p:cNvSpPr>
                <p:nvPr/>
              </p:nvSpPr>
              <p:spPr bwMode="auto">
                <a:xfrm>
                  <a:off x="2547" y="1843"/>
                  <a:ext cx="15" cy="50"/>
                </a:xfrm>
                <a:prstGeom prst="rect">
                  <a:avLst/>
                </a:prstGeom>
                <a:noFill/>
                <a:ln w="12700">
                  <a:noFill/>
                  <a:miter lim="800000"/>
                  <a:headEnd/>
                  <a:tailEnd/>
                </a:ln>
              </p:spPr>
              <p:txBody>
                <a:bodyPr wrap="none" anchor="ctr"/>
                <a:lstStyle/>
                <a:p>
                  <a:endParaRPr lang="en-GB" u="none"/>
                </a:p>
              </p:txBody>
            </p:sp>
            <p:sp>
              <p:nvSpPr>
                <p:cNvPr id="846" name="Rectangle 26"/>
                <p:cNvSpPr>
                  <a:spLocks noChangeArrowheads="1"/>
                </p:cNvSpPr>
                <p:nvPr/>
              </p:nvSpPr>
              <p:spPr bwMode="auto">
                <a:xfrm>
                  <a:off x="2437" y="1828"/>
                  <a:ext cx="64" cy="49"/>
                </a:xfrm>
                <a:prstGeom prst="rect">
                  <a:avLst/>
                </a:prstGeom>
                <a:solidFill>
                  <a:srgbClr val="009393"/>
                </a:solidFill>
                <a:ln w="12700">
                  <a:noFill/>
                  <a:miter lim="800000"/>
                  <a:headEnd/>
                  <a:tailEnd/>
                </a:ln>
              </p:spPr>
              <p:txBody>
                <a:bodyPr wrap="none" anchor="ctr"/>
                <a:lstStyle/>
                <a:p>
                  <a:endParaRPr lang="en-GB" u="none"/>
                </a:p>
              </p:txBody>
            </p:sp>
            <p:sp>
              <p:nvSpPr>
                <p:cNvPr id="847" name="Rectangle 27"/>
                <p:cNvSpPr>
                  <a:spLocks noChangeArrowheads="1"/>
                </p:cNvSpPr>
                <p:nvPr/>
              </p:nvSpPr>
              <p:spPr bwMode="auto">
                <a:xfrm>
                  <a:off x="2437" y="1828"/>
                  <a:ext cx="64" cy="49"/>
                </a:xfrm>
                <a:prstGeom prst="rect">
                  <a:avLst/>
                </a:prstGeom>
                <a:noFill/>
                <a:ln w="12700">
                  <a:noFill/>
                  <a:miter lim="800000"/>
                  <a:headEnd/>
                  <a:tailEnd/>
                </a:ln>
              </p:spPr>
              <p:txBody>
                <a:bodyPr wrap="none" anchor="ctr"/>
                <a:lstStyle/>
                <a:p>
                  <a:endParaRPr lang="en-GB" u="none"/>
                </a:p>
              </p:txBody>
            </p:sp>
            <p:sp>
              <p:nvSpPr>
                <p:cNvPr id="848" name="Freeform 28"/>
                <p:cNvSpPr>
                  <a:spLocks/>
                </p:cNvSpPr>
                <p:nvPr/>
              </p:nvSpPr>
              <p:spPr bwMode="auto">
                <a:xfrm>
                  <a:off x="2580" y="1796"/>
                  <a:ext cx="18" cy="13"/>
                </a:xfrm>
                <a:custGeom>
                  <a:avLst/>
                  <a:gdLst>
                    <a:gd name="T0" fmla="*/ 14 w 18"/>
                    <a:gd name="T1" fmla="*/ 0 h 13"/>
                    <a:gd name="T2" fmla="*/ 17 w 18"/>
                    <a:gd name="T3" fmla="*/ 0 h 13"/>
                    <a:gd name="T4" fmla="*/ 17 w 18"/>
                    <a:gd name="T5" fmla="*/ 12 h 13"/>
                    <a:gd name="T6" fmla="*/ 15 w 18"/>
                    <a:gd name="T7" fmla="*/ 12 h 13"/>
                    <a:gd name="T8" fmla="*/ 5 w 18"/>
                    <a:gd name="T9" fmla="*/ 12 h 13"/>
                    <a:gd name="T10" fmla="*/ 0 w 18"/>
                    <a:gd name="T11" fmla="*/ 12 h 13"/>
                    <a:gd name="T12" fmla="*/ 0 w 18"/>
                    <a:gd name="T13" fmla="*/ 0 h 13"/>
                    <a:gd name="T14" fmla="*/ 5 w 18"/>
                    <a:gd name="T15" fmla="*/ 0 h 13"/>
                    <a:gd name="T16" fmla="*/ 7 w 18"/>
                    <a:gd name="T17" fmla="*/ 0 h 13"/>
                    <a:gd name="T18" fmla="*/ 9 w 18"/>
                    <a:gd name="T19" fmla="*/ 0 h 13"/>
                    <a:gd name="T20" fmla="*/ 11 w 18"/>
                    <a:gd name="T21" fmla="*/ 0 h 13"/>
                    <a:gd name="T22" fmla="*/ 14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14" y="0"/>
                      </a:moveTo>
                      <a:lnTo>
                        <a:pt x="17" y="0"/>
                      </a:lnTo>
                      <a:lnTo>
                        <a:pt x="17" y="12"/>
                      </a:lnTo>
                      <a:lnTo>
                        <a:pt x="15" y="12"/>
                      </a:lnTo>
                      <a:lnTo>
                        <a:pt x="5" y="12"/>
                      </a:lnTo>
                      <a:lnTo>
                        <a:pt x="0" y="12"/>
                      </a:lnTo>
                      <a:lnTo>
                        <a:pt x="0" y="0"/>
                      </a:lnTo>
                      <a:lnTo>
                        <a:pt x="5" y="0"/>
                      </a:lnTo>
                      <a:lnTo>
                        <a:pt x="7" y="0"/>
                      </a:lnTo>
                      <a:lnTo>
                        <a:pt x="9" y="0"/>
                      </a:lnTo>
                      <a:lnTo>
                        <a:pt x="11" y="0"/>
                      </a:lnTo>
                      <a:lnTo>
                        <a:pt x="14" y="0"/>
                      </a:lnTo>
                    </a:path>
                  </a:pathLst>
                </a:custGeom>
                <a:solidFill>
                  <a:srgbClr val="000000"/>
                </a:solidFill>
                <a:ln w="12700" cap="rnd">
                  <a:noFill/>
                  <a:round/>
                  <a:headEnd/>
                  <a:tailEnd/>
                </a:ln>
              </p:spPr>
              <p:txBody>
                <a:bodyPr/>
                <a:lstStyle/>
                <a:p>
                  <a:endParaRPr lang="pt-PT"/>
                </a:p>
              </p:txBody>
            </p:sp>
            <p:sp>
              <p:nvSpPr>
                <p:cNvPr id="849" name="Freeform 29"/>
                <p:cNvSpPr>
                  <a:spLocks/>
                </p:cNvSpPr>
                <p:nvPr/>
              </p:nvSpPr>
              <p:spPr bwMode="auto">
                <a:xfrm>
                  <a:off x="2580" y="1796"/>
                  <a:ext cx="18" cy="13"/>
                </a:xfrm>
                <a:custGeom>
                  <a:avLst/>
                  <a:gdLst>
                    <a:gd name="T0" fmla="*/ 14 w 18"/>
                    <a:gd name="T1" fmla="*/ 0 h 13"/>
                    <a:gd name="T2" fmla="*/ 17 w 18"/>
                    <a:gd name="T3" fmla="*/ 0 h 13"/>
                    <a:gd name="T4" fmla="*/ 17 w 18"/>
                    <a:gd name="T5" fmla="*/ 12 h 13"/>
                    <a:gd name="T6" fmla="*/ 15 w 18"/>
                    <a:gd name="T7" fmla="*/ 12 h 13"/>
                    <a:gd name="T8" fmla="*/ 5 w 18"/>
                    <a:gd name="T9" fmla="*/ 12 h 13"/>
                    <a:gd name="T10" fmla="*/ 0 w 18"/>
                    <a:gd name="T11" fmla="*/ 12 h 13"/>
                    <a:gd name="T12" fmla="*/ 0 w 18"/>
                    <a:gd name="T13" fmla="*/ 0 h 13"/>
                    <a:gd name="T14" fmla="*/ 5 w 18"/>
                    <a:gd name="T15" fmla="*/ 0 h 13"/>
                    <a:gd name="T16" fmla="*/ 7 w 18"/>
                    <a:gd name="T17" fmla="*/ 0 h 13"/>
                    <a:gd name="T18" fmla="*/ 9 w 18"/>
                    <a:gd name="T19" fmla="*/ 0 h 13"/>
                    <a:gd name="T20" fmla="*/ 11 w 18"/>
                    <a:gd name="T21" fmla="*/ 0 h 13"/>
                    <a:gd name="T22" fmla="*/ 14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14" y="0"/>
                      </a:moveTo>
                      <a:lnTo>
                        <a:pt x="17" y="0"/>
                      </a:lnTo>
                      <a:lnTo>
                        <a:pt x="17" y="12"/>
                      </a:lnTo>
                      <a:lnTo>
                        <a:pt x="15" y="12"/>
                      </a:lnTo>
                      <a:lnTo>
                        <a:pt x="5" y="12"/>
                      </a:lnTo>
                      <a:lnTo>
                        <a:pt x="0" y="12"/>
                      </a:lnTo>
                      <a:lnTo>
                        <a:pt x="0" y="0"/>
                      </a:lnTo>
                      <a:lnTo>
                        <a:pt x="5" y="0"/>
                      </a:lnTo>
                      <a:lnTo>
                        <a:pt x="7" y="0"/>
                      </a:lnTo>
                      <a:lnTo>
                        <a:pt x="9" y="0"/>
                      </a:lnTo>
                      <a:lnTo>
                        <a:pt x="11" y="0"/>
                      </a:lnTo>
                      <a:lnTo>
                        <a:pt x="14" y="0"/>
                      </a:lnTo>
                    </a:path>
                  </a:pathLst>
                </a:custGeom>
                <a:noFill/>
                <a:ln w="12700" cap="rnd">
                  <a:noFill/>
                  <a:round/>
                  <a:headEnd/>
                  <a:tailEnd/>
                </a:ln>
              </p:spPr>
              <p:txBody>
                <a:bodyPr/>
                <a:lstStyle/>
                <a:p>
                  <a:endParaRPr lang="pt-PT"/>
                </a:p>
              </p:txBody>
            </p:sp>
            <p:sp>
              <p:nvSpPr>
                <p:cNvPr id="850" name="Freeform 30"/>
                <p:cNvSpPr>
                  <a:spLocks/>
                </p:cNvSpPr>
                <p:nvPr/>
              </p:nvSpPr>
              <p:spPr bwMode="auto">
                <a:xfrm>
                  <a:off x="2580" y="177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solidFill>
                  <a:srgbClr val="BFBFBF"/>
                </a:solidFill>
                <a:ln w="12700" cap="rnd">
                  <a:noFill/>
                  <a:round/>
                  <a:headEnd/>
                  <a:tailEnd/>
                </a:ln>
              </p:spPr>
              <p:txBody>
                <a:bodyPr/>
                <a:lstStyle/>
                <a:p>
                  <a:endParaRPr lang="pt-PT"/>
                </a:p>
              </p:txBody>
            </p:sp>
            <p:sp>
              <p:nvSpPr>
                <p:cNvPr id="851" name="Freeform 31"/>
                <p:cNvSpPr>
                  <a:spLocks/>
                </p:cNvSpPr>
                <p:nvPr/>
              </p:nvSpPr>
              <p:spPr bwMode="auto">
                <a:xfrm>
                  <a:off x="2580" y="177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noFill/>
                <a:ln w="12700" cap="rnd">
                  <a:noFill/>
                  <a:round/>
                  <a:headEnd/>
                  <a:tailEnd/>
                </a:ln>
              </p:spPr>
              <p:txBody>
                <a:bodyPr/>
                <a:lstStyle/>
                <a:p>
                  <a:endParaRPr lang="pt-PT"/>
                </a:p>
              </p:txBody>
            </p:sp>
            <p:sp>
              <p:nvSpPr>
                <p:cNvPr id="852" name="Freeform 32"/>
                <p:cNvSpPr>
                  <a:spLocks/>
                </p:cNvSpPr>
                <p:nvPr/>
              </p:nvSpPr>
              <p:spPr bwMode="auto">
                <a:xfrm>
                  <a:off x="2540" y="1796"/>
                  <a:ext cx="17" cy="13"/>
                </a:xfrm>
                <a:custGeom>
                  <a:avLst/>
                  <a:gdLst>
                    <a:gd name="T0" fmla="*/ 13 w 17"/>
                    <a:gd name="T1" fmla="*/ 0 h 13"/>
                    <a:gd name="T2" fmla="*/ 16 w 17"/>
                    <a:gd name="T3" fmla="*/ 0 h 13"/>
                    <a:gd name="T4" fmla="*/ 16 w 17"/>
                    <a:gd name="T5" fmla="*/ 12 h 13"/>
                    <a:gd name="T6" fmla="*/ 14 w 17"/>
                    <a:gd name="T7" fmla="*/ 12 h 13"/>
                    <a:gd name="T8" fmla="*/ 5 w 17"/>
                    <a:gd name="T9" fmla="*/ 12 h 13"/>
                    <a:gd name="T10" fmla="*/ 0 w 17"/>
                    <a:gd name="T11" fmla="*/ 12 h 13"/>
                    <a:gd name="T12" fmla="*/ 0 w 17"/>
                    <a:gd name="T13" fmla="*/ 0 h 13"/>
                    <a:gd name="T14" fmla="*/ 4 w 17"/>
                    <a:gd name="T15" fmla="*/ 0 h 13"/>
                    <a:gd name="T16" fmla="*/ 6 w 17"/>
                    <a:gd name="T17" fmla="*/ 0 h 13"/>
                    <a:gd name="T18" fmla="*/ 8 w 17"/>
                    <a:gd name="T19" fmla="*/ 0 h 13"/>
                    <a:gd name="T20" fmla="*/ 10 w 17"/>
                    <a:gd name="T21" fmla="*/ 0 h 13"/>
                    <a:gd name="T22" fmla="*/ 13 w 17"/>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3"/>
                    <a:gd name="T38" fmla="*/ 17 w 17"/>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3">
                      <a:moveTo>
                        <a:pt x="13" y="0"/>
                      </a:moveTo>
                      <a:lnTo>
                        <a:pt x="16" y="0"/>
                      </a:lnTo>
                      <a:lnTo>
                        <a:pt x="16" y="12"/>
                      </a:lnTo>
                      <a:lnTo>
                        <a:pt x="14" y="12"/>
                      </a:lnTo>
                      <a:lnTo>
                        <a:pt x="5" y="12"/>
                      </a:lnTo>
                      <a:lnTo>
                        <a:pt x="0" y="12"/>
                      </a:lnTo>
                      <a:lnTo>
                        <a:pt x="0" y="0"/>
                      </a:lnTo>
                      <a:lnTo>
                        <a:pt x="4" y="0"/>
                      </a:lnTo>
                      <a:lnTo>
                        <a:pt x="6" y="0"/>
                      </a:lnTo>
                      <a:lnTo>
                        <a:pt x="8" y="0"/>
                      </a:lnTo>
                      <a:lnTo>
                        <a:pt x="10" y="0"/>
                      </a:lnTo>
                      <a:lnTo>
                        <a:pt x="13" y="0"/>
                      </a:lnTo>
                    </a:path>
                  </a:pathLst>
                </a:custGeom>
                <a:solidFill>
                  <a:srgbClr val="000000"/>
                </a:solidFill>
                <a:ln w="12700" cap="rnd">
                  <a:noFill/>
                  <a:round/>
                  <a:headEnd/>
                  <a:tailEnd/>
                </a:ln>
              </p:spPr>
              <p:txBody>
                <a:bodyPr/>
                <a:lstStyle/>
                <a:p>
                  <a:endParaRPr lang="pt-PT"/>
                </a:p>
              </p:txBody>
            </p:sp>
            <p:sp>
              <p:nvSpPr>
                <p:cNvPr id="853" name="Freeform 33"/>
                <p:cNvSpPr>
                  <a:spLocks/>
                </p:cNvSpPr>
                <p:nvPr/>
              </p:nvSpPr>
              <p:spPr bwMode="auto">
                <a:xfrm>
                  <a:off x="2540" y="1796"/>
                  <a:ext cx="17" cy="13"/>
                </a:xfrm>
                <a:custGeom>
                  <a:avLst/>
                  <a:gdLst>
                    <a:gd name="T0" fmla="*/ 13 w 17"/>
                    <a:gd name="T1" fmla="*/ 0 h 13"/>
                    <a:gd name="T2" fmla="*/ 16 w 17"/>
                    <a:gd name="T3" fmla="*/ 0 h 13"/>
                    <a:gd name="T4" fmla="*/ 16 w 17"/>
                    <a:gd name="T5" fmla="*/ 12 h 13"/>
                    <a:gd name="T6" fmla="*/ 14 w 17"/>
                    <a:gd name="T7" fmla="*/ 12 h 13"/>
                    <a:gd name="T8" fmla="*/ 5 w 17"/>
                    <a:gd name="T9" fmla="*/ 12 h 13"/>
                    <a:gd name="T10" fmla="*/ 0 w 17"/>
                    <a:gd name="T11" fmla="*/ 12 h 13"/>
                    <a:gd name="T12" fmla="*/ 0 w 17"/>
                    <a:gd name="T13" fmla="*/ 0 h 13"/>
                    <a:gd name="T14" fmla="*/ 4 w 17"/>
                    <a:gd name="T15" fmla="*/ 0 h 13"/>
                    <a:gd name="T16" fmla="*/ 6 w 17"/>
                    <a:gd name="T17" fmla="*/ 0 h 13"/>
                    <a:gd name="T18" fmla="*/ 8 w 17"/>
                    <a:gd name="T19" fmla="*/ 0 h 13"/>
                    <a:gd name="T20" fmla="*/ 10 w 17"/>
                    <a:gd name="T21" fmla="*/ 0 h 13"/>
                    <a:gd name="T22" fmla="*/ 13 w 17"/>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3"/>
                    <a:gd name="T38" fmla="*/ 17 w 17"/>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3">
                      <a:moveTo>
                        <a:pt x="13" y="0"/>
                      </a:moveTo>
                      <a:lnTo>
                        <a:pt x="16" y="0"/>
                      </a:lnTo>
                      <a:lnTo>
                        <a:pt x="16" y="12"/>
                      </a:lnTo>
                      <a:lnTo>
                        <a:pt x="14" y="12"/>
                      </a:lnTo>
                      <a:lnTo>
                        <a:pt x="5" y="12"/>
                      </a:lnTo>
                      <a:lnTo>
                        <a:pt x="0" y="12"/>
                      </a:lnTo>
                      <a:lnTo>
                        <a:pt x="0" y="0"/>
                      </a:lnTo>
                      <a:lnTo>
                        <a:pt x="4" y="0"/>
                      </a:lnTo>
                      <a:lnTo>
                        <a:pt x="6" y="0"/>
                      </a:lnTo>
                      <a:lnTo>
                        <a:pt x="8" y="0"/>
                      </a:lnTo>
                      <a:lnTo>
                        <a:pt x="10" y="0"/>
                      </a:lnTo>
                      <a:lnTo>
                        <a:pt x="13" y="0"/>
                      </a:lnTo>
                    </a:path>
                  </a:pathLst>
                </a:custGeom>
                <a:noFill/>
                <a:ln w="12700" cap="rnd">
                  <a:noFill/>
                  <a:round/>
                  <a:headEnd/>
                  <a:tailEnd/>
                </a:ln>
              </p:spPr>
              <p:txBody>
                <a:bodyPr/>
                <a:lstStyle/>
                <a:p>
                  <a:endParaRPr lang="pt-PT"/>
                </a:p>
              </p:txBody>
            </p:sp>
            <p:sp>
              <p:nvSpPr>
                <p:cNvPr id="854" name="Freeform 34"/>
                <p:cNvSpPr>
                  <a:spLocks/>
                </p:cNvSpPr>
                <p:nvPr/>
              </p:nvSpPr>
              <p:spPr bwMode="auto">
                <a:xfrm>
                  <a:off x="2540" y="1774"/>
                  <a:ext cx="17" cy="21"/>
                </a:xfrm>
                <a:custGeom>
                  <a:avLst/>
                  <a:gdLst>
                    <a:gd name="T0" fmla="*/ 16 w 17"/>
                    <a:gd name="T1" fmla="*/ 20 h 21"/>
                    <a:gd name="T2" fmla="*/ 16 w 17"/>
                    <a:gd name="T3" fmla="*/ 0 h 21"/>
                    <a:gd name="T4" fmla="*/ 11 w 17"/>
                    <a:gd name="T5" fmla="*/ 0 h 21"/>
                    <a:gd name="T6" fmla="*/ 6 w 17"/>
                    <a:gd name="T7" fmla="*/ 0 h 21"/>
                    <a:gd name="T8" fmla="*/ 0 w 17"/>
                    <a:gd name="T9" fmla="*/ 0 h 21"/>
                    <a:gd name="T10" fmla="*/ 0 w 17"/>
                    <a:gd name="T11" fmla="*/ 20 h 21"/>
                    <a:gd name="T12" fmla="*/ 4 w 17"/>
                    <a:gd name="T13" fmla="*/ 20 h 21"/>
                    <a:gd name="T14" fmla="*/ 13 w 17"/>
                    <a:gd name="T15" fmla="*/ 20 h 21"/>
                    <a:gd name="T16" fmla="*/ 16 w 17"/>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1"/>
                    <a:gd name="T29" fmla="*/ 17 w 1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1">
                      <a:moveTo>
                        <a:pt x="16" y="20"/>
                      </a:moveTo>
                      <a:lnTo>
                        <a:pt x="16" y="0"/>
                      </a:lnTo>
                      <a:lnTo>
                        <a:pt x="11" y="0"/>
                      </a:lnTo>
                      <a:lnTo>
                        <a:pt x="6" y="0"/>
                      </a:lnTo>
                      <a:lnTo>
                        <a:pt x="0" y="0"/>
                      </a:lnTo>
                      <a:lnTo>
                        <a:pt x="0" y="20"/>
                      </a:lnTo>
                      <a:lnTo>
                        <a:pt x="4" y="20"/>
                      </a:lnTo>
                      <a:lnTo>
                        <a:pt x="13" y="20"/>
                      </a:lnTo>
                      <a:lnTo>
                        <a:pt x="16" y="20"/>
                      </a:lnTo>
                    </a:path>
                  </a:pathLst>
                </a:custGeom>
                <a:solidFill>
                  <a:srgbClr val="BFBFBF"/>
                </a:solidFill>
                <a:ln w="12700" cap="rnd">
                  <a:noFill/>
                  <a:round/>
                  <a:headEnd/>
                  <a:tailEnd/>
                </a:ln>
              </p:spPr>
              <p:txBody>
                <a:bodyPr/>
                <a:lstStyle/>
                <a:p>
                  <a:endParaRPr lang="pt-PT"/>
                </a:p>
              </p:txBody>
            </p:sp>
            <p:sp>
              <p:nvSpPr>
                <p:cNvPr id="855" name="Freeform 35"/>
                <p:cNvSpPr>
                  <a:spLocks/>
                </p:cNvSpPr>
                <p:nvPr/>
              </p:nvSpPr>
              <p:spPr bwMode="auto">
                <a:xfrm>
                  <a:off x="2540" y="1774"/>
                  <a:ext cx="17" cy="21"/>
                </a:xfrm>
                <a:custGeom>
                  <a:avLst/>
                  <a:gdLst>
                    <a:gd name="T0" fmla="*/ 16 w 17"/>
                    <a:gd name="T1" fmla="*/ 20 h 21"/>
                    <a:gd name="T2" fmla="*/ 16 w 17"/>
                    <a:gd name="T3" fmla="*/ 0 h 21"/>
                    <a:gd name="T4" fmla="*/ 11 w 17"/>
                    <a:gd name="T5" fmla="*/ 0 h 21"/>
                    <a:gd name="T6" fmla="*/ 6 w 17"/>
                    <a:gd name="T7" fmla="*/ 0 h 21"/>
                    <a:gd name="T8" fmla="*/ 0 w 17"/>
                    <a:gd name="T9" fmla="*/ 0 h 21"/>
                    <a:gd name="T10" fmla="*/ 0 w 17"/>
                    <a:gd name="T11" fmla="*/ 20 h 21"/>
                    <a:gd name="T12" fmla="*/ 4 w 17"/>
                    <a:gd name="T13" fmla="*/ 20 h 21"/>
                    <a:gd name="T14" fmla="*/ 13 w 17"/>
                    <a:gd name="T15" fmla="*/ 20 h 21"/>
                    <a:gd name="T16" fmla="*/ 16 w 17"/>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1"/>
                    <a:gd name="T29" fmla="*/ 17 w 1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1">
                      <a:moveTo>
                        <a:pt x="16" y="20"/>
                      </a:moveTo>
                      <a:lnTo>
                        <a:pt x="16" y="0"/>
                      </a:lnTo>
                      <a:lnTo>
                        <a:pt x="11" y="0"/>
                      </a:lnTo>
                      <a:lnTo>
                        <a:pt x="6" y="0"/>
                      </a:lnTo>
                      <a:lnTo>
                        <a:pt x="0" y="0"/>
                      </a:lnTo>
                      <a:lnTo>
                        <a:pt x="0" y="20"/>
                      </a:lnTo>
                      <a:lnTo>
                        <a:pt x="4" y="20"/>
                      </a:lnTo>
                      <a:lnTo>
                        <a:pt x="13" y="20"/>
                      </a:lnTo>
                      <a:lnTo>
                        <a:pt x="16" y="20"/>
                      </a:lnTo>
                    </a:path>
                  </a:pathLst>
                </a:custGeom>
                <a:noFill/>
                <a:ln w="12700" cap="rnd">
                  <a:noFill/>
                  <a:round/>
                  <a:headEnd/>
                  <a:tailEnd/>
                </a:ln>
              </p:spPr>
              <p:txBody>
                <a:bodyPr/>
                <a:lstStyle/>
                <a:p>
                  <a:endParaRPr lang="pt-PT"/>
                </a:p>
              </p:txBody>
            </p:sp>
            <p:sp>
              <p:nvSpPr>
                <p:cNvPr id="856" name="Freeform 36"/>
                <p:cNvSpPr>
                  <a:spLocks/>
                </p:cNvSpPr>
                <p:nvPr/>
              </p:nvSpPr>
              <p:spPr bwMode="auto">
                <a:xfrm>
                  <a:off x="2580" y="1830"/>
                  <a:ext cx="33" cy="45"/>
                </a:xfrm>
                <a:custGeom>
                  <a:avLst/>
                  <a:gdLst>
                    <a:gd name="T0" fmla="*/ 32 w 33"/>
                    <a:gd name="T1" fmla="*/ 44 h 45"/>
                    <a:gd name="T2" fmla="*/ 32 w 33"/>
                    <a:gd name="T3" fmla="*/ 22 h 45"/>
                    <a:gd name="T4" fmla="*/ 32 w 33"/>
                    <a:gd name="T5" fmla="*/ 10 h 45"/>
                    <a:gd name="T6" fmla="*/ 32 w 33"/>
                    <a:gd name="T7" fmla="*/ 0 h 45"/>
                    <a:gd name="T8" fmla="*/ 0 w 33"/>
                    <a:gd name="T9" fmla="*/ 0 h 45"/>
                    <a:gd name="T10" fmla="*/ 0 w 33"/>
                    <a:gd name="T11" fmla="*/ 11 h 45"/>
                    <a:gd name="T12" fmla="*/ 0 w 33"/>
                    <a:gd name="T13" fmla="*/ 22 h 45"/>
                    <a:gd name="T14" fmla="*/ 0 w 33"/>
                    <a:gd name="T15" fmla="*/ 44 h 45"/>
                    <a:gd name="T16" fmla="*/ 32 w 33"/>
                    <a:gd name="T17" fmla="*/ 4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45"/>
                    <a:gd name="T29" fmla="*/ 33 w 33"/>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45">
                      <a:moveTo>
                        <a:pt x="32" y="44"/>
                      </a:moveTo>
                      <a:lnTo>
                        <a:pt x="32" y="22"/>
                      </a:lnTo>
                      <a:lnTo>
                        <a:pt x="32" y="10"/>
                      </a:lnTo>
                      <a:lnTo>
                        <a:pt x="32" y="0"/>
                      </a:lnTo>
                      <a:lnTo>
                        <a:pt x="0" y="0"/>
                      </a:lnTo>
                      <a:lnTo>
                        <a:pt x="0" y="11"/>
                      </a:lnTo>
                      <a:lnTo>
                        <a:pt x="0" y="22"/>
                      </a:lnTo>
                      <a:lnTo>
                        <a:pt x="0" y="44"/>
                      </a:lnTo>
                      <a:lnTo>
                        <a:pt x="32" y="44"/>
                      </a:lnTo>
                    </a:path>
                  </a:pathLst>
                </a:custGeom>
                <a:solidFill>
                  <a:srgbClr val="000000"/>
                </a:solidFill>
                <a:ln w="12700" cap="rnd">
                  <a:noFill/>
                  <a:round/>
                  <a:headEnd/>
                  <a:tailEnd/>
                </a:ln>
              </p:spPr>
              <p:txBody>
                <a:bodyPr/>
                <a:lstStyle/>
                <a:p>
                  <a:endParaRPr lang="pt-PT"/>
                </a:p>
              </p:txBody>
            </p:sp>
            <p:sp>
              <p:nvSpPr>
                <p:cNvPr id="857" name="Freeform 37"/>
                <p:cNvSpPr>
                  <a:spLocks/>
                </p:cNvSpPr>
                <p:nvPr/>
              </p:nvSpPr>
              <p:spPr bwMode="auto">
                <a:xfrm>
                  <a:off x="2580" y="1830"/>
                  <a:ext cx="33" cy="45"/>
                </a:xfrm>
                <a:custGeom>
                  <a:avLst/>
                  <a:gdLst>
                    <a:gd name="T0" fmla="*/ 32 w 33"/>
                    <a:gd name="T1" fmla="*/ 44 h 45"/>
                    <a:gd name="T2" fmla="*/ 32 w 33"/>
                    <a:gd name="T3" fmla="*/ 22 h 45"/>
                    <a:gd name="T4" fmla="*/ 32 w 33"/>
                    <a:gd name="T5" fmla="*/ 10 h 45"/>
                    <a:gd name="T6" fmla="*/ 32 w 33"/>
                    <a:gd name="T7" fmla="*/ 0 h 45"/>
                    <a:gd name="T8" fmla="*/ 0 w 33"/>
                    <a:gd name="T9" fmla="*/ 0 h 45"/>
                    <a:gd name="T10" fmla="*/ 0 w 33"/>
                    <a:gd name="T11" fmla="*/ 11 h 45"/>
                    <a:gd name="T12" fmla="*/ 0 w 33"/>
                    <a:gd name="T13" fmla="*/ 22 h 45"/>
                    <a:gd name="T14" fmla="*/ 0 w 33"/>
                    <a:gd name="T15" fmla="*/ 44 h 45"/>
                    <a:gd name="T16" fmla="*/ 32 w 33"/>
                    <a:gd name="T17" fmla="*/ 4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45"/>
                    <a:gd name="T29" fmla="*/ 33 w 33"/>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45">
                      <a:moveTo>
                        <a:pt x="32" y="44"/>
                      </a:moveTo>
                      <a:lnTo>
                        <a:pt x="32" y="22"/>
                      </a:lnTo>
                      <a:lnTo>
                        <a:pt x="32" y="10"/>
                      </a:lnTo>
                      <a:lnTo>
                        <a:pt x="32" y="0"/>
                      </a:lnTo>
                      <a:lnTo>
                        <a:pt x="0" y="0"/>
                      </a:lnTo>
                      <a:lnTo>
                        <a:pt x="0" y="11"/>
                      </a:lnTo>
                      <a:lnTo>
                        <a:pt x="0" y="22"/>
                      </a:lnTo>
                      <a:lnTo>
                        <a:pt x="0" y="44"/>
                      </a:lnTo>
                      <a:lnTo>
                        <a:pt x="32" y="44"/>
                      </a:lnTo>
                    </a:path>
                  </a:pathLst>
                </a:custGeom>
                <a:noFill/>
                <a:ln w="12700" cap="rnd">
                  <a:noFill/>
                  <a:round/>
                  <a:headEnd/>
                  <a:tailEnd/>
                </a:ln>
              </p:spPr>
              <p:txBody>
                <a:bodyPr/>
                <a:lstStyle/>
                <a:p>
                  <a:endParaRPr lang="pt-PT"/>
                </a:p>
              </p:txBody>
            </p:sp>
            <p:sp>
              <p:nvSpPr>
                <p:cNvPr id="858" name="Freeform 38"/>
                <p:cNvSpPr>
                  <a:spLocks/>
                </p:cNvSpPr>
                <p:nvPr/>
              </p:nvSpPr>
              <p:spPr bwMode="auto">
                <a:xfrm>
                  <a:off x="2469" y="1734"/>
                  <a:ext cx="11" cy="11"/>
                </a:xfrm>
                <a:custGeom>
                  <a:avLst/>
                  <a:gdLst>
                    <a:gd name="T0" fmla="*/ 0 w 11"/>
                    <a:gd name="T1" fmla="*/ 10 h 11"/>
                    <a:gd name="T2" fmla="*/ 10 w 11"/>
                    <a:gd name="T3" fmla="*/ 10 h 11"/>
                    <a:gd name="T4" fmla="*/ 9 w 11"/>
                    <a:gd name="T5" fmla="*/ 7 h 11"/>
                    <a:gd name="T6" fmla="*/ 8 w 11"/>
                    <a:gd name="T7" fmla="*/ 4 h 11"/>
                    <a:gd name="T8" fmla="*/ 6 w 11"/>
                    <a:gd name="T9" fmla="*/ 2 h 11"/>
                    <a:gd name="T10" fmla="*/ 5 w 11"/>
                    <a:gd name="T11" fmla="*/ 0 h 11"/>
                    <a:gd name="T12" fmla="*/ 0 w 11"/>
                    <a:gd name="T13" fmla="*/ 10 h 11"/>
                    <a:gd name="T14" fmla="*/ 0 60000 65536"/>
                    <a:gd name="T15" fmla="*/ 0 60000 65536"/>
                    <a:gd name="T16" fmla="*/ 0 60000 65536"/>
                    <a:gd name="T17" fmla="*/ 0 60000 65536"/>
                    <a:gd name="T18" fmla="*/ 0 60000 65536"/>
                    <a:gd name="T19" fmla="*/ 0 60000 65536"/>
                    <a:gd name="T20" fmla="*/ 0 60000 65536"/>
                    <a:gd name="T21" fmla="*/ 0 w 11"/>
                    <a:gd name="T22" fmla="*/ 0 h 11"/>
                    <a:gd name="T23" fmla="*/ 11 w 1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1">
                      <a:moveTo>
                        <a:pt x="0" y="10"/>
                      </a:moveTo>
                      <a:lnTo>
                        <a:pt x="10" y="10"/>
                      </a:lnTo>
                      <a:lnTo>
                        <a:pt x="9" y="7"/>
                      </a:lnTo>
                      <a:lnTo>
                        <a:pt x="8" y="4"/>
                      </a:lnTo>
                      <a:lnTo>
                        <a:pt x="6" y="2"/>
                      </a:lnTo>
                      <a:lnTo>
                        <a:pt x="5" y="0"/>
                      </a:lnTo>
                      <a:lnTo>
                        <a:pt x="0" y="10"/>
                      </a:lnTo>
                    </a:path>
                  </a:pathLst>
                </a:custGeom>
                <a:solidFill>
                  <a:srgbClr val="BFBFBF"/>
                </a:solidFill>
                <a:ln w="12700" cap="rnd">
                  <a:noFill/>
                  <a:round/>
                  <a:headEnd/>
                  <a:tailEnd/>
                </a:ln>
              </p:spPr>
              <p:txBody>
                <a:bodyPr/>
                <a:lstStyle/>
                <a:p>
                  <a:endParaRPr lang="pt-PT"/>
                </a:p>
              </p:txBody>
            </p:sp>
            <p:sp>
              <p:nvSpPr>
                <p:cNvPr id="859" name="Freeform 39"/>
                <p:cNvSpPr>
                  <a:spLocks/>
                </p:cNvSpPr>
                <p:nvPr/>
              </p:nvSpPr>
              <p:spPr bwMode="auto">
                <a:xfrm>
                  <a:off x="2453" y="1734"/>
                  <a:ext cx="10" cy="11"/>
                </a:xfrm>
                <a:custGeom>
                  <a:avLst/>
                  <a:gdLst>
                    <a:gd name="T0" fmla="*/ 9 w 10"/>
                    <a:gd name="T1" fmla="*/ 10 h 11"/>
                    <a:gd name="T2" fmla="*/ 0 w 10"/>
                    <a:gd name="T3" fmla="*/ 10 h 11"/>
                    <a:gd name="T4" fmla="*/ 1 w 10"/>
                    <a:gd name="T5" fmla="*/ 7 h 11"/>
                    <a:gd name="T6" fmla="*/ 2 w 10"/>
                    <a:gd name="T7" fmla="*/ 4 h 11"/>
                    <a:gd name="T8" fmla="*/ 3 w 10"/>
                    <a:gd name="T9" fmla="*/ 2 h 11"/>
                    <a:gd name="T10" fmla="*/ 5 w 10"/>
                    <a:gd name="T11" fmla="*/ 0 h 11"/>
                    <a:gd name="T12" fmla="*/ 9 w 10"/>
                    <a:gd name="T13" fmla="*/ 10 h 11"/>
                    <a:gd name="T14" fmla="*/ 0 60000 65536"/>
                    <a:gd name="T15" fmla="*/ 0 60000 65536"/>
                    <a:gd name="T16" fmla="*/ 0 60000 65536"/>
                    <a:gd name="T17" fmla="*/ 0 60000 65536"/>
                    <a:gd name="T18" fmla="*/ 0 60000 65536"/>
                    <a:gd name="T19" fmla="*/ 0 60000 65536"/>
                    <a:gd name="T20" fmla="*/ 0 60000 65536"/>
                    <a:gd name="T21" fmla="*/ 0 w 10"/>
                    <a:gd name="T22" fmla="*/ 0 h 11"/>
                    <a:gd name="T23" fmla="*/ 10 w 10"/>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1">
                      <a:moveTo>
                        <a:pt x="9" y="10"/>
                      </a:moveTo>
                      <a:lnTo>
                        <a:pt x="0" y="10"/>
                      </a:lnTo>
                      <a:lnTo>
                        <a:pt x="1" y="7"/>
                      </a:lnTo>
                      <a:lnTo>
                        <a:pt x="2" y="4"/>
                      </a:lnTo>
                      <a:lnTo>
                        <a:pt x="3" y="2"/>
                      </a:lnTo>
                      <a:lnTo>
                        <a:pt x="5" y="0"/>
                      </a:lnTo>
                      <a:lnTo>
                        <a:pt x="9" y="10"/>
                      </a:lnTo>
                    </a:path>
                  </a:pathLst>
                </a:custGeom>
                <a:solidFill>
                  <a:srgbClr val="000000"/>
                </a:solidFill>
                <a:ln w="12700" cap="rnd">
                  <a:noFill/>
                  <a:round/>
                  <a:headEnd/>
                  <a:tailEnd/>
                </a:ln>
              </p:spPr>
              <p:txBody>
                <a:bodyPr/>
                <a:lstStyle/>
                <a:p>
                  <a:endParaRPr lang="pt-PT"/>
                </a:p>
              </p:txBody>
            </p:sp>
            <p:sp>
              <p:nvSpPr>
                <p:cNvPr id="860" name="Freeform 40"/>
                <p:cNvSpPr>
                  <a:spLocks/>
                </p:cNvSpPr>
                <p:nvPr/>
              </p:nvSpPr>
              <p:spPr bwMode="auto">
                <a:xfrm>
                  <a:off x="2460" y="1732"/>
                  <a:ext cx="11" cy="12"/>
                </a:xfrm>
                <a:custGeom>
                  <a:avLst/>
                  <a:gdLst>
                    <a:gd name="T0" fmla="*/ 5 w 11"/>
                    <a:gd name="T1" fmla="*/ 11 h 12"/>
                    <a:gd name="T2" fmla="*/ 10 w 11"/>
                    <a:gd name="T3" fmla="*/ 2 h 12"/>
                    <a:gd name="T4" fmla="*/ 9 w 11"/>
                    <a:gd name="T5" fmla="*/ 1 h 12"/>
                    <a:gd name="T6" fmla="*/ 8 w 11"/>
                    <a:gd name="T7" fmla="*/ 1 h 12"/>
                    <a:gd name="T8" fmla="*/ 7 w 11"/>
                    <a:gd name="T9" fmla="*/ 0 h 12"/>
                    <a:gd name="T10" fmla="*/ 5 w 11"/>
                    <a:gd name="T11" fmla="*/ 0 h 12"/>
                    <a:gd name="T12" fmla="*/ 4 w 11"/>
                    <a:gd name="T13" fmla="*/ 0 h 12"/>
                    <a:gd name="T14" fmla="*/ 2 w 11"/>
                    <a:gd name="T15" fmla="*/ 1 h 12"/>
                    <a:gd name="T16" fmla="*/ 1 w 11"/>
                    <a:gd name="T17" fmla="*/ 1 h 12"/>
                    <a:gd name="T18" fmla="*/ 0 w 11"/>
                    <a:gd name="T19" fmla="*/ 1 h 12"/>
                    <a:gd name="T20" fmla="*/ 5 w 11"/>
                    <a:gd name="T21" fmla="*/ 1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2"/>
                    <a:gd name="T35" fmla="*/ 11 w 11"/>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2">
                      <a:moveTo>
                        <a:pt x="5" y="11"/>
                      </a:moveTo>
                      <a:lnTo>
                        <a:pt x="10" y="2"/>
                      </a:lnTo>
                      <a:lnTo>
                        <a:pt x="9" y="1"/>
                      </a:lnTo>
                      <a:lnTo>
                        <a:pt x="8" y="1"/>
                      </a:lnTo>
                      <a:lnTo>
                        <a:pt x="7" y="0"/>
                      </a:lnTo>
                      <a:lnTo>
                        <a:pt x="5" y="0"/>
                      </a:lnTo>
                      <a:lnTo>
                        <a:pt x="4" y="0"/>
                      </a:lnTo>
                      <a:lnTo>
                        <a:pt x="2" y="1"/>
                      </a:lnTo>
                      <a:lnTo>
                        <a:pt x="1" y="1"/>
                      </a:lnTo>
                      <a:lnTo>
                        <a:pt x="0" y="1"/>
                      </a:lnTo>
                      <a:lnTo>
                        <a:pt x="5" y="11"/>
                      </a:lnTo>
                    </a:path>
                  </a:pathLst>
                </a:custGeom>
                <a:solidFill>
                  <a:srgbClr val="BFBFBF"/>
                </a:solidFill>
                <a:ln w="12700" cap="rnd">
                  <a:noFill/>
                  <a:round/>
                  <a:headEnd/>
                  <a:tailEnd/>
                </a:ln>
              </p:spPr>
              <p:txBody>
                <a:bodyPr/>
                <a:lstStyle/>
                <a:p>
                  <a:endParaRPr lang="pt-PT"/>
                </a:p>
              </p:txBody>
            </p:sp>
            <p:sp>
              <p:nvSpPr>
                <p:cNvPr id="861" name="Freeform 41"/>
                <p:cNvSpPr>
                  <a:spLocks/>
                </p:cNvSpPr>
                <p:nvPr/>
              </p:nvSpPr>
              <p:spPr bwMode="auto">
                <a:xfrm>
                  <a:off x="2436" y="1797"/>
                  <a:ext cx="18" cy="13"/>
                </a:xfrm>
                <a:custGeom>
                  <a:avLst/>
                  <a:gdLst>
                    <a:gd name="T0" fmla="*/ 14 w 18"/>
                    <a:gd name="T1" fmla="*/ 0 h 13"/>
                    <a:gd name="T2" fmla="*/ 17 w 18"/>
                    <a:gd name="T3" fmla="*/ 0 h 13"/>
                    <a:gd name="T4" fmla="*/ 17 w 18"/>
                    <a:gd name="T5" fmla="*/ 12 h 13"/>
                    <a:gd name="T6" fmla="*/ 15 w 18"/>
                    <a:gd name="T7" fmla="*/ 12 h 13"/>
                    <a:gd name="T8" fmla="*/ 5 w 18"/>
                    <a:gd name="T9" fmla="*/ 12 h 13"/>
                    <a:gd name="T10" fmla="*/ 0 w 18"/>
                    <a:gd name="T11" fmla="*/ 12 h 13"/>
                    <a:gd name="T12" fmla="*/ 0 w 18"/>
                    <a:gd name="T13" fmla="*/ 0 h 13"/>
                    <a:gd name="T14" fmla="*/ 5 w 18"/>
                    <a:gd name="T15" fmla="*/ 0 h 13"/>
                    <a:gd name="T16" fmla="*/ 7 w 18"/>
                    <a:gd name="T17" fmla="*/ 0 h 13"/>
                    <a:gd name="T18" fmla="*/ 9 w 18"/>
                    <a:gd name="T19" fmla="*/ 0 h 13"/>
                    <a:gd name="T20" fmla="*/ 10 w 18"/>
                    <a:gd name="T21" fmla="*/ 0 h 13"/>
                    <a:gd name="T22" fmla="*/ 14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14" y="0"/>
                      </a:moveTo>
                      <a:lnTo>
                        <a:pt x="17" y="0"/>
                      </a:lnTo>
                      <a:lnTo>
                        <a:pt x="17" y="12"/>
                      </a:lnTo>
                      <a:lnTo>
                        <a:pt x="15" y="12"/>
                      </a:lnTo>
                      <a:lnTo>
                        <a:pt x="5" y="12"/>
                      </a:lnTo>
                      <a:lnTo>
                        <a:pt x="0" y="12"/>
                      </a:lnTo>
                      <a:lnTo>
                        <a:pt x="0" y="0"/>
                      </a:lnTo>
                      <a:lnTo>
                        <a:pt x="5" y="0"/>
                      </a:lnTo>
                      <a:lnTo>
                        <a:pt x="7" y="0"/>
                      </a:lnTo>
                      <a:lnTo>
                        <a:pt x="9" y="0"/>
                      </a:lnTo>
                      <a:lnTo>
                        <a:pt x="10" y="0"/>
                      </a:lnTo>
                      <a:lnTo>
                        <a:pt x="14" y="0"/>
                      </a:lnTo>
                    </a:path>
                  </a:pathLst>
                </a:custGeom>
                <a:solidFill>
                  <a:srgbClr val="000000"/>
                </a:solidFill>
                <a:ln w="12700" cap="rnd">
                  <a:noFill/>
                  <a:round/>
                  <a:headEnd/>
                  <a:tailEnd/>
                </a:ln>
              </p:spPr>
              <p:txBody>
                <a:bodyPr/>
                <a:lstStyle/>
                <a:p>
                  <a:endParaRPr lang="pt-PT"/>
                </a:p>
              </p:txBody>
            </p:sp>
            <p:sp>
              <p:nvSpPr>
                <p:cNvPr id="862" name="Freeform 42"/>
                <p:cNvSpPr>
                  <a:spLocks/>
                </p:cNvSpPr>
                <p:nvPr/>
              </p:nvSpPr>
              <p:spPr bwMode="auto">
                <a:xfrm>
                  <a:off x="2436" y="1797"/>
                  <a:ext cx="18" cy="13"/>
                </a:xfrm>
                <a:custGeom>
                  <a:avLst/>
                  <a:gdLst>
                    <a:gd name="T0" fmla="*/ 14 w 18"/>
                    <a:gd name="T1" fmla="*/ 0 h 13"/>
                    <a:gd name="T2" fmla="*/ 17 w 18"/>
                    <a:gd name="T3" fmla="*/ 0 h 13"/>
                    <a:gd name="T4" fmla="*/ 17 w 18"/>
                    <a:gd name="T5" fmla="*/ 12 h 13"/>
                    <a:gd name="T6" fmla="*/ 15 w 18"/>
                    <a:gd name="T7" fmla="*/ 12 h 13"/>
                    <a:gd name="T8" fmla="*/ 5 w 18"/>
                    <a:gd name="T9" fmla="*/ 12 h 13"/>
                    <a:gd name="T10" fmla="*/ 0 w 18"/>
                    <a:gd name="T11" fmla="*/ 12 h 13"/>
                    <a:gd name="T12" fmla="*/ 0 w 18"/>
                    <a:gd name="T13" fmla="*/ 0 h 13"/>
                    <a:gd name="T14" fmla="*/ 5 w 18"/>
                    <a:gd name="T15" fmla="*/ 0 h 13"/>
                    <a:gd name="T16" fmla="*/ 7 w 18"/>
                    <a:gd name="T17" fmla="*/ 0 h 13"/>
                    <a:gd name="T18" fmla="*/ 9 w 18"/>
                    <a:gd name="T19" fmla="*/ 0 h 13"/>
                    <a:gd name="T20" fmla="*/ 10 w 18"/>
                    <a:gd name="T21" fmla="*/ 0 h 13"/>
                    <a:gd name="T22" fmla="*/ 14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14" y="0"/>
                      </a:moveTo>
                      <a:lnTo>
                        <a:pt x="17" y="0"/>
                      </a:lnTo>
                      <a:lnTo>
                        <a:pt x="17" y="12"/>
                      </a:lnTo>
                      <a:lnTo>
                        <a:pt x="15" y="12"/>
                      </a:lnTo>
                      <a:lnTo>
                        <a:pt x="5" y="12"/>
                      </a:lnTo>
                      <a:lnTo>
                        <a:pt x="0" y="12"/>
                      </a:lnTo>
                      <a:lnTo>
                        <a:pt x="0" y="0"/>
                      </a:lnTo>
                      <a:lnTo>
                        <a:pt x="5" y="0"/>
                      </a:lnTo>
                      <a:lnTo>
                        <a:pt x="7" y="0"/>
                      </a:lnTo>
                      <a:lnTo>
                        <a:pt x="9" y="0"/>
                      </a:lnTo>
                      <a:lnTo>
                        <a:pt x="10" y="0"/>
                      </a:lnTo>
                      <a:lnTo>
                        <a:pt x="14" y="0"/>
                      </a:lnTo>
                    </a:path>
                  </a:pathLst>
                </a:custGeom>
                <a:noFill/>
                <a:ln w="12700" cap="rnd">
                  <a:noFill/>
                  <a:round/>
                  <a:headEnd/>
                  <a:tailEnd/>
                </a:ln>
              </p:spPr>
              <p:txBody>
                <a:bodyPr/>
                <a:lstStyle/>
                <a:p>
                  <a:endParaRPr lang="pt-PT"/>
                </a:p>
              </p:txBody>
            </p:sp>
            <p:sp>
              <p:nvSpPr>
                <p:cNvPr id="863" name="Freeform 43"/>
                <p:cNvSpPr>
                  <a:spLocks/>
                </p:cNvSpPr>
                <p:nvPr/>
              </p:nvSpPr>
              <p:spPr bwMode="auto">
                <a:xfrm>
                  <a:off x="2436" y="177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solidFill>
                  <a:srgbClr val="BFBFBF"/>
                </a:solidFill>
                <a:ln w="12700" cap="rnd">
                  <a:noFill/>
                  <a:round/>
                  <a:headEnd/>
                  <a:tailEnd/>
                </a:ln>
              </p:spPr>
              <p:txBody>
                <a:bodyPr/>
                <a:lstStyle/>
                <a:p>
                  <a:endParaRPr lang="pt-PT"/>
                </a:p>
              </p:txBody>
            </p:sp>
            <p:sp>
              <p:nvSpPr>
                <p:cNvPr id="864" name="Freeform 44"/>
                <p:cNvSpPr>
                  <a:spLocks/>
                </p:cNvSpPr>
                <p:nvPr/>
              </p:nvSpPr>
              <p:spPr bwMode="auto">
                <a:xfrm>
                  <a:off x="2478" y="1797"/>
                  <a:ext cx="18" cy="12"/>
                </a:xfrm>
                <a:custGeom>
                  <a:avLst/>
                  <a:gdLst>
                    <a:gd name="T0" fmla="*/ 14 w 18"/>
                    <a:gd name="T1" fmla="*/ 0 h 12"/>
                    <a:gd name="T2" fmla="*/ 17 w 18"/>
                    <a:gd name="T3" fmla="*/ 0 h 12"/>
                    <a:gd name="T4" fmla="*/ 17 w 18"/>
                    <a:gd name="T5" fmla="*/ 11 h 12"/>
                    <a:gd name="T6" fmla="*/ 15 w 18"/>
                    <a:gd name="T7" fmla="*/ 11 h 12"/>
                    <a:gd name="T8" fmla="*/ 5 w 18"/>
                    <a:gd name="T9" fmla="*/ 11 h 12"/>
                    <a:gd name="T10" fmla="*/ 0 w 18"/>
                    <a:gd name="T11" fmla="*/ 11 h 12"/>
                    <a:gd name="T12" fmla="*/ 0 w 18"/>
                    <a:gd name="T13" fmla="*/ 0 h 12"/>
                    <a:gd name="T14" fmla="*/ 5 w 18"/>
                    <a:gd name="T15" fmla="*/ 0 h 12"/>
                    <a:gd name="T16" fmla="*/ 7 w 18"/>
                    <a:gd name="T17" fmla="*/ 0 h 12"/>
                    <a:gd name="T18" fmla="*/ 9 w 18"/>
                    <a:gd name="T19" fmla="*/ 0 h 12"/>
                    <a:gd name="T20" fmla="*/ 10 w 18"/>
                    <a:gd name="T21" fmla="*/ 0 h 12"/>
                    <a:gd name="T22" fmla="*/ 14 w 1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2"/>
                    <a:gd name="T38" fmla="*/ 18 w 1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2">
                      <a:moveTo>
                        <a:pt x="14" y="0"/>
                      </a:moveTo>
                      <a:lnTo>
                        <a:pt x="17" y="0"/>
                      </a:lnTo>
                      <a:lnTo>
                        <a:pt x="17" y="11"/>
                      </a:lnTo>
                      <a:lnTo>
                        <a:pt x="15" y="11"/>
                      </a:lnTo>
                      <a:lnTo>
                        <a:pt x="5" y="11"/>
                      </a:lnTo>
                      <a:lnTo>
                        <a:pt x="0" y="11"/>
                      </a:lnTo>
                      <a:lnTo>
                        <a:pt x="0" y="0"/>
                      </a:lnTo>
                      <a:lnTo>
                        <a:pt x="5" y="0"/>
                      </a:lnTo>
                      <a:lnTo>
                        <a:pt x="7" y="0"/>
                      </a:lnTo>
                      <a:lnTo>
                        <a:pt x="9" y="0"/>
                      </a:lnTo>
                      <a:lnTo>
                        <a:pt x="10" y="0"/>
                      </a:lnTo>
                      <a:lnTo>
                        <a:pt x="14" y="0"/>
                      </a:lnTo>
                    </a:path>
                  </a:pathLst>
                </a:custGeom>
                <a:solidFill>
                  <a:srgbClr val="000000"/>
                </a:solidFill>
                <a:ln w="12700" cap="rnd">
                  <a:noFill/>
                  <a:round/>
                  <a:headEnd/>
                  <a:tailEnd/>
                </a:ln>
              </p:spPr>
              <p:txBody>
                <a:bodyPr/>
                <a:lstStyle/>
                <a:p>
                  <a:endParaRPr lang="pt-PT"/>
                </a:p>
              </p:txBody>
            </p:sp>
            <p:sp>
              <p:nvSpPr>
                <p:cNvPr id="865" name="Freeform 45"/>
                <p:cNvSpPr>
                  <a:spLocks/>
                </p:cNvSpPr>
                <p:nvPr/>
              </p:nvSpPr>
              <p:spPr bwMode="auto">
                <a:xfrm>
                  <a:off x="2478" y="1797"/>
                  <a:ext cx="18" cy="12"/>
                </a:xfrm>
                <a:custGeom>
                  <a:avLst/>
                  <a:gdLst>
                    <a:gd name="T0" fmla="*/ 14 w 18"/>
                    <a:gd name="T1" fmla="*/ 0 h 12"/>
                    <a:gd name="T2" fmla="*/ 17 w 18"/>
                    <a:gd name="T3" fmla="*/ 0 h 12"/>
                    <a:gd name="T4" fmla="*/ 17 w 18"/>
                    <a:gd name="T5" fmla="*/ 11 h 12"/>
                    <a:gd name="T6" fmla="*/ 15 w 18"/>
                    <a:gd name="T7" fmla="*/ 11 h 12"/>
                    <a:gd name="T8" fmla="*/ 5 w 18"/>
                    <a:gd name="T9" fmla="*/ 11 h 12"/>
                    <a:gd name="T10" fmla="*/ 0 w 18"/>
                    <a:gd name="T11" fmla="*/ 11 h 12"/>
                    <a:gd name="T12" fmla="*/ 0 w 18"/>
                    <a:gd name="T13" fmla="*/ 0 h 12"/>
                    <a:gd name="T14" fmla="*/ 5 w 18"/>
                    <a:gd name="T15" fmla="*/ 0 h 12"/>
                    <a:gd name="T16" fmla="*/ 7 w 18"/>
                    <a:gd name="T17" fmla="*/ 0 h 12"/>
                    <a:gd name="T18" fmla="*/ 9 w 18"/>
                    <a:gd name="T19" fmla="*/ 0 h 12"/>
                    <a:gd name="T20" fmla="*/ 10 w 18"/>
                    <a:gd name="T21" fmla="*/ 0 h 12"/>
                    <a:gd name="T22" fmla="*/ 14 w 1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2"/>
                    <a:gd name="T38" fmla="*/ 18 w 1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2">
                      <a:moveTo>
                        <a:pt x="14" y="0"/>
                      </a:moveTo>
                      <a:lnTo>
                        <a:pt x="17" y="0"/>
                      </a:lnTo>
                      <a:lnTo>
                        <a:pt x="17" y="11"/>
                      </a:lnTo>
                      <a:lnTo>
                        <a:pt x="15" y="11"/>
                      </a:lnTo>
                      <a:lnTo>
                        <a:pt x="5" y="11"/>
                      </a:lnTo>
                      <a:lnTo>
                        <a:pt x="0" y="11"/>
                      </a:lnTo>
                      <a:lnTo>
                        <a:pt x="0" y="0"/>
                      </a:lnTo>
                      <a:lnTo>
                        <a:pt x="5" y="0"/>
                      </a:lnTo>
                      <a:lnTo>
                        <a:pt x="7" y="0"/>
                      </a:lnTo>
                      <a:lnTo>
                        <a:pt x="9" y="0"/>
                      </a:lnTo>
                      <a:lnTo>
                        <a:pt x="10" y="0"/>
                      </a:lnTo>
                      <a:lnTo>
                        <a:pt x="14" y="0"/>
                      </a:lnTo>
                    </a:path>
                  </a:pathLst>
                </a:custGeom>
                <a:noFill/>
                <a:ln w="12700" cap="rnd">
                  <a:noFill/>
                  <a:round/>
                  <a:headEnd/>
                  <a:tailEnd/>
                </a:ln>
              </p:spPr>
              <p:txBody>
                <a:bodyPr/>
                <a:lstStyle/>
                <a:p>
                  <a:endParaRPr lang="pt-PT"/>
                </a:p>
              </p:txBody>
            </p:sp>
            <p:sp>
              <p:nvSpPr>
                <p:cNvPr id="866" name="Freeform 46"/>
                <p:cNvSpPr>
                  <a:spLocks/>
                </p:cNvSpPr>
                <p:nvPr/>
              </p:nvSpPr>
              <p:spPr bwMode="auto">
                <a:xfrm>
                  <a:off x="2478" y="177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solidFill>
                  <a:srgbClr val="BFBFBF"/>
                </a:solidFill>
                <a:ln w="12700" cap="rnd">
                  <a:noFill/>
                  <a:round/>
                  <a:headEnd/>
                  <a:tailEnd/>
                </a:ln>
              </p:spPr>
              <p:txBody>
                <a:bodyPr/>
                <a:lstStyle/>
                <a:p>
                  <a:endParaRPr lang="pt-PT"/>
                </a:p>
              </p:txBody>
            </p:sp>
            <p:sp>
              <p:nvSpPr>
                <p:cNvPr id="867" name="Freeform 47"/>
                <p:cNvSpPr>
                  <a:spLocks/>
                </p:cNvSpPr>
                <p:nvPr/>
              </p:nvSpPr>
              <p:spPr bwMode="auto">
                <a:xfrm>
                  <a:off x="2439" y="1831"/>
                  <a:ext cx="60" cy="44"/>
                </a:xfrm>
                <a:custGeom>
                  <a:avLst/>
                  <a:gdLst>
                    <a:gd name="T0" fmla="*/ 12 w 60"/>
                    <a:gd name="T1" fmla="*/ 43 h 44"/>
                    <a:gd name="T2" fmla="*/ 45 w 60"/>
                    <a:gd name="T3" fmla="*/ 43 h 44"/>
                    <a:gd name="T4" fmla="*/ 59 w 60"/>
                    <a:gd name="T5" fmla="*/ 43 h 44"/>
                    <a:gd name="T6" fmla="*/ 59 w 60"/>
                    <a:gd name="T7" fmla="*/ 28 h 44"/>
                    <a:gd name="T8" fmla="*/ 59 w 60"/>
                    <a:gd name="T9" fmla="*/ 0 h 44"/>
                    <a:gd name="T10" fmla="*/ 33 w 60"/>
                    <a:gd name="T11" fmla="*/ 0 h 44"/>
                    <a:gd name="T12" fmla="*/ 23 w 60"/>
                    <a:gd name="T13" fmla="*/ 0 h 44"/>
                    <a:gd name="T14" fmla="*/ 0 w 60"/>
                    <a:gd name="T15" fmla="*/ 0 h 44"/>
                    <a:gd name="T16" fmla="*/ 0 w 60"/>
                    <a:gd name="T17" fmla="*/ 27 h 44"/>
                    <a:gd name="T18" fmla="*/ 0 w 60"/>
                    <a:gd name="T19" fmla="*/ 43 h 44"/>
                    <a:gd name="T20" fmla="*/ 12 w 60"/>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4"/>
                    <a:gd name="T35" fmla="*/ 60 w 6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4">
                      <a:moveTo>
                        <a:pt x="12" y="43"/>
                      </a:moveTo>
                      <a:lnTo>
                        <a:pt x="45" y="43"/>
                      </a:lnTo>
                      <a:lnTo>
                        <a:pt x="59" y="43"/>
                      </a:lnTo>
                      <a:lnTo>
                        <a:pt x="59" y="28"/>
                      </a:lnTo>
                      <a:lnTo>
                        <a:pt x="59" y="0"/>
                      </a:lnTo>
                      <a:lnTo>
                        <a:pt x="33" y="0"/>
                      </a:lnTo>
                      <a:lnTo>
                        <a:pt x="23" y="0"/>
                      </a:lnTo>
                      <a:lnTo>
                        <a:pt x="0" y="0"/>
                      </a:lnTo>
                      <a:lnTo>
                        <a:pt x="0" y="27"/>
                      </a:lnTo>
                      <a:lnTo>
                        <a:pt x="0" y="43"/>
                      </a:lnTo>
                      <a:lnTo>
                        <a:pt x="12" y="43"/>
                      </a:lnTo>
                    </a:path>
                  </a:pathLst>
                </a:custGeom>
                <a:solidFill>
                  <a:srgbClr val="BFBFBF"/>
                </a:solidFill>
                <a:ln w="12700" cap="rnd">
                  <a:noFill/>
                  <a:round/>
                  <a:headEnd/>
                  <a:tailEnd/>
                </a:ln>
              </p:spPr>
              <p:txBody>
                <a:bodyPr/>
                <a:lstStyle/>
                <a:p>
                  <a:endParaRPr lang="pt-PT"/>
                </a:p>
              </p:txBody>
            </p:sp>
            <p:sp>
              <p:nvSpPr>
                <p:cNvPr id="868" name="Freeform 48"/>
                <p:cNvSpPr>
                  <a:spLocks/>
                </p:cNvSpPr>
                <p:nvPr/>
              </p:nvSpPr>
              <p:spPr bwMode="auto">
                <a:xfrm>
                  <a:off x="2439" y="1831"/>
                  <a:ext cx="60" cy="44"/>
                </a:xfrm>
                <a:custGeom>
                  <a:avLst/>
                  <a:gdLst>
                    <a:gd name="T0" fmla="*/ 12 w 60"/>
                    <a:gd name="T1" fmla="*/ 43 h 44"/>
                    <a:gd name="T2" fmla="*/ 45 w 60"/>
                    <a:gd name="T3" fmla="*/ 43 h 44"/>
                    <a:gd name="T4" fmla="*/ 59 w 60"/>
                    <a:gd name="T5" fmla="*/ 43 h 44"/>
                    <a:gd name="T6" fmla="*/ 59 w 60"/>
                    <a:gd name="T7" fmla="*/ 28 h 44"/>
                    <a:gd name="T8" fmla="*/ 59 w 60"/>
                    <a:gd name="T9" fmla="*/ 0 h 44"/>
                    <a:gd name="T10" fmla="*/ 33 w 60"/>
                    <a:gd name="T11" fmla="*/ 0 h 44"/>
                    <a:gd name="T12" fmla="*/ 23 w 60"/>
                    <a:gd name="T13" fmla="*/ 0 h 44"/>
                    <a:gd name="T14" fmla="*/ 0 w 60"/>
                    <a:gd name="T15" fmla="*/ 0 h 44"/>
                    <a:gd name="T16" fmla="*/ 0 w 60"/>
                    <a:gd name="T17" fmla="*/ 27 h 44"/>
                    <a:gd name="T18" fmla="*/ 0 w 60"/>
                    <a:gd name="T19" fmla="*/ 43 h 44"/>
                    <a:gd name="T20" fmla="*/ 12 w 60"/>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4"/>
                    <a:gd name="T35" fmla="*/ 60 w 6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4">
                      <a:moveTo>
                        <a:pt x="12" y="43"/>
                      </a:moveTo>
                      <a:lnTo>
                        <a:pt x="45" y="43"/>
                      </a:lnTo>
                      <a:lnTo>
                        <a:pt x="59" y="43"/>
                      </a:lnTo>
                      <a:lnTo>
                        <a:pt x="59" y="28"/>
                      </a:lnTo>
                      <a:lnTo>
                        <a:pt x="59" y="0"/>
                      </a:lnTo>
                      <a:lnTo>
                        <a:pt x="33" y="0"/>
                      </a:lnTo>
                      <a:lnTo>
                        <a:pt x="23" y="0"/>
                      </a:lnTo>
                      <a:lnTo>
                        <a:pt x="0" y="0"/>
                      </a:lnTo>
                      <a:lnTo>
                        <a:pt x="0" y="27"/>
                      </a:lnTo>
                      <a:lnTo>
                        <a:pt x="0" y="43"/>
                      </a:lnTo>
                      <a:lnTo>
                        <a:pt x="12" y="43"/>
                      </a:lnTo>
                    </a:path>
                  </a:pathLst>
                </a:custGeom>
                <a:noFill/>
                <a:ln w="12700" cap="rnd">
                  <a:noFill/>
                  <a:round/>
                  <a:headEnd/>
                  <a:tailEnd/>
                </a:ln>
              </p:spPr>
              <p:txBody>
                <a:bodyPr/>
                <a:lstStyle/>
                <a:p>
                  <a:endParaRPr lang="pt-PT"/>
                </a:p>
              </p:txBody>
            </p:sp>
            <p:sp>
              <p:nvSpPr>
                <p:cNvPr id="869" name="Freeform 49"/>
                <p:cNvSpPr>
                  <a:spLocks/>
                </p:cNvSpPr>
                <p:nvPr/>
              </p:nvSpPr>
              <p:spPr bwMode="auto">
                <a:xfrm>
                  <a:off x="2587" y="1796"/>
                  <a:ext cx="5" cy="3"/>
                </a:xfrm>
                <a:custGeom>
                  <a:avLst/>
                  <a:gdLst>
                    <a:gd name="T0" fmla="*/ 4 w 5"/>
                    <a:gd name="T1" fmla="*/ 0 h 3"/>
                    <a:gd name="T2" fmla="*/ 2 w 5"/>
                    <a:gd name="T3" fmla="*/ 0 h 3"/>
                    <a:gd name="T4" fmla="*/ 0 w 5"/>
                    <a:gd name="T5" fmla="*/ 0 h 3"/>
                    <a:gd name="T6" fmla="*/ 1 w 5"/>
                    <a:gd name="T7" fmla="*/ 2 h 3"/>
                    <a:gd name="T8" fmla="*/ 2 w 5"/>
                    <a:gd name="T9" fmla="*/ 2 h 3"/>
                    <a:gd name="T10" fmla="*/ 3 w 5"/>
                    <a:gd name="T11" fmla="*/ 2 h 3"/>
                    <a:gd name="T12" fmla="*/ 4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4" y="0"/>
                      </a:moveTo>
                      <a:lnTo>
                        <a:pt x="2" y="0"/>
                      </a:lnTo>
                      <a:lnTo>
                        <a:pt x="0" y="0"/>
                      </a:lnTo>
                      <a:lnTo>
                        <a:pt x="1" y="2"/>
                      </a:lnTo>
                      <a:lnTo>
                        <a:pt x="2" y="2"/>
                      </a:lnTo>
                      <a:lnTo>
                        <a:pt x="3" y="2"/>
                      </a:lnTo>
                      <a:lnTo>
                        <a:pt x="4" y="0"/>
                      </a:lnTo>
                    </a:path>
                  </a:pathLst>
                </a:custGeom>
                <a:solidFill>
                  <a:srgbClr val="FFFFFF"/>
                </a:solidFill>
                <a:ln w="12700" cap="rnd">
                  <a:noFill/>
                  <a:round/>
                  <a:headEnd/>
                  <a:tailEnd/>
                </a:ln>
              </p:spPr>
              <p:txBody>
                <a:bodyPr/>
                <a:lstStyle/>
                <a:p>
                  <a:endParaRPr lang="pt-PT"/>
                </a:p>
              </p:txBody>
            </p:sp>
            <p:sp>
              <p:nvSpPr>
                <p:cNvPr id="870" name="Freeform 50"/>
                <p:cNvSpPr>
                  <a:spLocks/>
                </p:cNvSpPr>
                <p:nvPr/>
              </p:nvSpPr>
              <p:spPr bwMode="auto">
                <a:xfrm>
                  <a:off x="2587" y="1796"/>
                  <a:ext cx="5" cy="3"/>
                </a:xfrm>
                <a:custGeom>
                  <a:avLst/>
                  <a:gdLst>
                    <a:gd name="T0" fmla="*/ 4 w 5"/>
                    <a:gd name="T1" fmla="*/ 0 h 3"/>
                    <a:gd name="T2" fmla="*/ 2 w 5"/>
                    <a:gd name="T3" fmla="*/ 0 h 3"/>
                    <a:gd name="T4" fmla="*/ 0 w 5"/>
                    <a:gd name="T5" fmla="*/ 0 h 3"/>
                    <a:gd name="T6" fmla="*/ 1 w 5"/>
                    <a:gd name="T7" fmla="*/ 2 h 3"/>
                    <a:gd name="T8" fmla="*/ 2 w 5"/>
                    <a:gd name="T9" fmla="*/ 2 h 3"/>
                    <a:gd name="T10" fmla="*/ 3 w 5"/>
                    <a:gd name="T11" fmla="*/ 2 h 3"/>
                    <a:gd name="T12" fmla="*/ 4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4" y="0"/>
                      </a:moveTo>
                      <a:lnTo>
                        <a:pt x="2" y="0"/>
                      </a:lnTo>
                      <a:lnTo>
                        <a:pt x="0" y="0"/>
                      </a:lnTo>
                      <a:lnTo>
                        <a:pt x="1" y="2"/>
                      </a:lnTo>
                      <a:lnTo>
                        <a:pt x="2" y="2"/>
                      </a:lnTo>
                      <a:lnTo>
                        <a:pt x="3" y="2"/>
                      </a:lnTo>
                      <a:lnTo>
                        <a:pt x="4" y="0"/>
                      </a:lnTo>
                    </a:path>
                  </a:pathLst>
                </a:custGeom>
                <a:noFill/>
                <a:ln w="12700" cap="rnd">
                  <a:noFill/>
                  <a:round/>
                  <a:headEnd/>
                  <a:tailEnd/>
                </a:ln>
              </p:spPr>
              <p:txBody>
                <a:bodyPr/>
                <a:lstStyle/>
                <a:p>
                  <a:endParaRPr lang="pt-PT"/>
                </a:p>
              </p:txBody>
            </p:sp>
            <p:sp>
              <p:nvSpPr>
                <p:cNvPr id="871" name="Freeform 51"/>
                <p:cNvSpPr>
                  <a:spLocks/>
                </p:cNvSpPr>
                <p:nvPr/>
              </p:nvSpPr>
              <p:spPr bwMode="auto">
                <a:xfrm>
                  <a:off x="2545" y="1796"/>
                  <a:ext cx="6" cy="3"/>
                </a:xfrm>
                <a:custGeom>
                  <a:avLst/>
                  <a:gdLst>
                    <a:gd name="T0" fmla="*/ 5 w 6"/>
                    <a:gd name="T1" fmla="*/ 0 h 3"/>
                    <a:gd name="T2" fmla="*/ 2 w 6"/>
                    <a:gd name="T3" fmla="*/ 0 h 3"/>
                    <a:gd name="T4" fmla="*/ 0 w 6"/>
                    <a:gd name="T5" fmla="*/ 0 h 3"/>
                    <a:gd name="T6" fmla="*/ 1 w 6"/>
                    <a:gd name="T7" fmla="*/ 2 h 3"/>
                    <a:gd name="T8" fmla="*/ 3 w 6"/>
                    <a:gd name="T9" fmla="*/ 2 h 3"/>
                    <a:gd name="T10" fmla="*/ 4 w 6"/>
                    <a:gd name="T11" fmla="*/ 2 h 3"/>
                    <a:gd name="T12" fmla="*/ 5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5" y="0"/>
                      </a:moveTo>
                      <a:lnTo>
                        <a:pt x="2" y="0"/>
                      </a:lnTo>
                      <a:lnTo>
                        <a:pt x="0" y="0"/>
                      </a:lnTo>
                      <a:lnTo>
                        <a:pt x="1" y="2"/>
                      </a:lnTo>
                      <a:lnTo>
                        <a:pt x="3" y="2"/>
                      </a:lnTo>
                      <a:lnTo>
                        <a:pt x="4" y="2"/>
                      </a:lnTo>
                      <a:lnTo>
                        <a:pt x="5" y="0"/>
                      </a:lnTo>
                    </a:path>
                  </a:pathLst>
                </a:custGeom>
                <a:solidFill>
                  <a:srgbClr val="FFFFFF"/>
                </a:solidFill>
                <a:ln w="12700" cap="rnd">
                  <a:noFill/>
                  <a:round/>
                  <a:headEnd/>
                  <a:tailEnd/>
                </a:ln>
              </p:spPr>
              <p:txBody>
                <a:bodyPr/>
                <a:lstStyle/>
                <a:p>
                  <a:endParaRPr lang="pt-PT"/>
                </a:p>
              </p:txBody>
            </p:sp>
            <p:sp>
              <p:nvSpPr>
                <p:cNvPr id="872" name="Freeform 52"/>
                <p:cNvSpPr>
                  <a:spLocks/>
                </p:cNvSpPr>
                <p:nvPr/>
              </p:nvSpPr>
              <p:spPr bwMode="auto">
                <a:xfrm>
                  <a:off x="2545" y="1796"/>
                  <a:ext cx="6" cy="3"/>
                </a:xfrm>
                <a:custGeom>
                  <a:avLst/>
                  <a:gdLst>
                    <a:gd name="T0" fmla="*/ 5 w 6"/>
                    <a:gd name="T1" fmla="*/ 0 h 3"/>
                    <a:gd name="T2" fmla="*/ 2 w 6"/>
                    <a:gd name="T3" fmla="*/ 0 h 3"/>
                    <a:gd name="T4" fmla="*/ 0 w 6"/>
                    <a:gd name="T5" fmla="*/ 0 h 3"/>
                    <a:gd name="T6" fmla="*/ 1 w 6"/>
                    <a:gd name="T7" fmla="*/ 2 h 3"/>
                    <a:gd name="T8" fmla="*/ 3 w 6"/>
                    <a:gd name="T9" fmla="*/ 2 h 3"/>
                    <a:gd name="T10" fmla="*/ 4 w 6"/>
                    <a:gd name="T11" fmla="*/ 2 h 3"/>
                    <a:gd name="T12" fmla="*/ 5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5" y="0"/>
                      </a:moveTo>
                      <a:lnTo>
                        <a:pt x="2" y="0"/>
                      </a:lnTo>
                      <a:lnTo>
                        <a:pt x="0" y="0"/>
                      </a:lnTo>
                      <a:lnTo>
                        <a:pt x="1" y="2"/>
                      </a:lnTo>
                      <a:lnTo>
                        <a:pt x="3" y="2"/>
                      </a:lnTo>
                      <a:lnTo>
                        <a:pt x="4" y="2"/>
                      </a:lnTo>
                      <a:lnTo>
                        <a:pt x="5" y="0"/>
                      </a:lnTo>
                    </a:path>
                  </a:pathLst>
                </a:custGeom>
                <a:noFill/>
                <a:ln w="12700" cap="rnd">
                  <a:noFill/>
                  <a:round/>
                  <a:headEnd/>
                  <a:tailEnd/>
                </a:ln>
              </p:spPr>
              <p:txBody>
                <a:bodyPr/>
                <a:lstStyle/>
                <a:p>
                  <a:endParaRPr lang="pt-PT"/>
                </a:p>
              </p:txBody>
            </p:sp>
            <p:sp>
              <p:nvSpPr>
                <p:cNvPr id="873" name="Freeform 53"/>
                <p:cNvSpPr>
                  <a:spLocks/>
                </p:cNvSpPr>
                <p:nvPr/>
              </p:nvSpPr>
              <p:spPr bwMode="auto">
                <a:xfrm>
                  <a:off x="2443" y="1797"/>
                  <a:ext cx="4" cy="3"/>
                </a:xfrm>
                <a:custGeom>
                  <a:avLst/>
                  <a:gdLst>
                    <a:gd name="T0" fmla="*/ 3 w 4"/>
                    <a:gd name="T1" fmla="*/ 0 h 3"/>
                    <a:gd name="T2" fmla="*/ 2 w 4"/>
                    <a:gd name="T3" fmla="*/ 0 h 3"/>
                    <a:gd name="T4" fmla="*/ 0 w 4"/>
                    <a:gd name="T5" fmla="*/ 0 h 3"/>
                    <a:gd name="T6" fmla="*/ 1 w 4"/>
                    <a:gd name="T7" fmla="*/ 1 h 3"/>
                    <a:gd name="T8" fmla="*/ 2 w 4"/>
                    <a:gd name="T9" fmla="*/ 2 h 3"/>
                    <a:gd name="T10" fmla="*/ 2 w 4"/>
                    <a:gd name="T11" fmla="*/ 1 h 3"/>
                    <a:gd name="T12" fmla="*/ 3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3" y="0"/>
                      </a:moveTo>
                      <a:lnTo>
                        <a:pt x="2" y="0"/>
                      </a:lnTo>
                      <a:lnTo>
                        <a:pt x="0" y="0"/>
                      </a:lnTo>
                      <a:lnTo>
                        <a:pt x="1" y="1"/>
                      </a:lnTo>
                      <a:lnTo>
                        <a:pt x="2" y="2"/>
                      </a:lnTo>
                      <a:lnTo>
                        <a:pt x="2" y="1"/>
                      </a:lnTo>
                      <a:lnTo>
                        <a:pt x="3" y="0"/>
                      </a:lnTo>
                    </a:path>
                  </a:pathLst>
                </a:custGeom>
                <a:solidFill>
                  <a:srgbClr val="FFFFFF"/>
                </a:solidFill>
                <a:ln w="12700" cap="rnd">
                  <a:noFill/>
                  <a:round/>
                  <a:headEnd/>
                  <a:tailEnd/>
                </a:ln>
              </p:spPr>
              <p:txBody>
                <a:bodyPr/>
                <a:lstStyle/>
                <a:p>
                  <a:endParaRPr lang="pt-PT"/>
                </a:p>
              </p:txBody>
            </p:sp>
            <p:sp>
              <p:nvSpPr>
                <p:cNvPr id="874" name="Freeform 54"/>
                <p:cNvSpPr>
                  <a:spLocks/>
                </p:cNvSpPr>
                <p:nvPr/>
              </p:nvSpPr>
              <p:spPr bwMode="auto">
                <a:xfrm>
                  <a:off x="2443" y="1797"/>
                  <a:ext cx="4" cy="3"/>
                </a:xfrm>
                <a:custGeom>
                  <a:avLst/>
                  <a:gdLst>
                    <a:gd name="T0" fmla="*/ 3 w 4"/>
                    <a:gd name="T1" fmla="*/ 0 h 3"/>
                    <a:gd name="T2" fmla="*/ 2 w 4"/>
                    <a:gd name="T3" fmla="*/ 0 h 3"/>
                    <a:gd name="T4" fmla="*/ 0 w 4"/>
                    <a:gd name="T5" fmla="*/ 0 h 3"/>
                    <a:gd name="T6" fmla="*/ 1 w 4"/>
                    <a:gd name="T7" fmla="*/ 1 h 3"/>
                    <a:gd name="T8" fmla="*/ 2 w 4"/>
                    <a:gd name="T9" fmla="*/ 2 h 3"/>
                    <a:gd name="T10" fmla="*/ 2 w 4"/>
                    <a:gd name="T11" fmla="*/ 1 h 3"/>
                    <a:gd name="T12" fmla="*/ 3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3" y="0"/>
                      </a:moveTo>
                      <a:lnTo>
                        <a:pt x="2" y="0"/>
                      </a:lnTo>
                      <a:lnTo>
                        <a:pt x="0" y="0"/>
                      </a:lnTo>
                      <a:lnTo>
                        <a:pt x="1" y="1"/>
                      </a:lnTo>
                      <a:lnTo>
                        <a:pt x="2" y="2"/>
                      </a:lnTo>
                      <a:lnTo>
                        <a:pt x="2" y="1"/>
                      </a:lnTo>
                      <a:lnTo>
                        <a:pt x="3" y="0"/>
                      </a:lnTo>
                    </a:path>
                  </a:pathLst>
                </a:custGeom>
                <a:noFill/>
                <a:ln w="12700" cap="rnd">
                  <a:noFill/>
                  <a:round/>
                  <a:headEnd/>
                  <a:tailEnd/>
                </a:ln>
              </p:spPr>
              <p:txBody>
                <a:bodyPr/>
                <a:lstStyle/>
                <a:p>
                  <a:endParaRPr lang="pt-PT"/>
                </a:p>
              </p:txBody>
            </p:sp>
            <p:sp>
              <p:nvSpPr>
                <p:cNvPr id="875" name="Freeform 55"/>
                <p:cNvSpPr>
                  <a:spLocks/>
                </p:cNvSpPr>
                <p:nvPr/>
              </p:nvSpPr>
              <p:spPr bwMode="auto">
                <a:xfrm>
                  <a:off x="2484" y="1797"/>
                  <a:ext cx="6" cy="2"/>
                </a:xfrm>
                <a:custGeom>
                  <a:avLst/>
                  <a:gdLst>
                    <a:gd name="T0" fmla="*/ 5 w 6"/>
                    <a:gd name="T1" fmla="*/ 0 h 2"/>
                    <a:gd name="T2" fmla="*/ 2 w 6"/>
                    <a:gd name="T3" fmla="*/ 0 h 2"/>
                    <a:gd name="T4" fmla="*/ 0 w 6"/>
                    <a:gd name="T5" fmla="*/ 0 h 2"/>
                    <a:gd name="T6" fmla="*/ 1 w 6"/>
                    <a:gd name="T7" fmla="*/ 1 h 2"/>
                    <a:gd name="T8" fmla="*/ 2 w 6"/>
                    <a:gd name="T9" fmla="*/ 1 h 2"/>
                    <a:gd name="T10" fmla="*/ 4 w 6"/>
                    <a:gd name="T11" fmla="*/ 1 h 2"/>
                    <a:gd name="T12" fmla="*/ 5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5" y="0"/>
                      </a:moveTo>
                      <a:lnTo>
                        <a:pt x="2" y="0"/>
                      </a:lnTo>
                      <a:lnTo>
                        <a:pt x="0" y="0"/>
                      </a:lnTo>
                      <a:lnTo>
                        <a:pt x="1" y="1"/>
                      </a:lnTo>
                      <a:lnTo>
                        <a:pt x="2" y="1"/>
                      </a:lnTo>
                      <a:lnTo>
                        <a:pt x="4" y="1"/>
                      </a:lnTo>
                      <a:lnTo>
                        <a:pt x="5" y="0"/>
                      </a:lnTo>
                    </a:path>
                  </a:pathLst>
                </a:custGeom>
                <a:solidFill>
                  <a:srgbClr val="FFFFFF"/>
                </a:solidFill>
                <a:ln w="12700" cap="rnd">
                  <a:noFill/>
                  <a:round/>
                  <a:headEnd/>
                  <a:tailEnd/>
                </a:ln>
              </p:spPr>
              <p:txBody>
                <a:bodyPr/>
                <a:lstStyle/>
                <a:p>
                  <a:endParaRPr lang="pt-PT"/>
                </a:p>
              </p:txBody>
            </p:sp>
            <p:sp>
              <p:nvSpPr>
                <p:cNvPr id="876" name="Freeform 56"/>
                <p:cNvSpPr>
                  <a:spLocks/>
                </p:cNvSpPr>
                <p:nvPr/>
              </p:nvSpPr>
              <p:spPr bwMode="auto">
                <a:xfrm>
                  <a:off x="2484" y="1797"/>
                  <a:ext cx="6" cy="2"/>
                </a:xfrm>
                <a:custGeom>
                  <a:avLst/>
                  <a:gdLst>
                    <a:gd name="T0" fmla="*/ 5 w 6"/>
                    <a:gd name="T1" fmla="*/ 0 h 2"/>
                    <a:gd name="T2" fmla="*/ 2 w 6"/>
                    <a:gd name="T3" fmla="*/ 0 h 2"/>
                    <a:gd name="T4" fmla="*/ 0 w 6"/>
                    <a:gd name="T5" fmla="*/ 0 h 2"/>
                    <a:gd name="T6" fmla="*/ 1 w 6"/>
                    <a:gd name="T7" fmla="*/ 1 h 2"/>
                    <a:gd name="T8" fmla="*/ 2 w 6"/>
                    <a:gd name="T9" fmla="*/ 1 h 2"/>
                    <a:gd name="T10" fmla="*/ 4 w 6"/>
                    <a:gd name="T11" fmla="*/ 1 h 2"/>
                    <a:gd name="T12" fmla="*/ 5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5" y="0"/>
                      </a:moveTo>
                      <a:lnTo>
                        <a:pt x="2" y="0"/>
                      </a:lnTo>
                      <a:lnTo>
                        <a:pt x="0" y="0"/>
                      </a:lnTo>
                      <a:lnTo>
                        <a:pt x="1" y="1"/>
                      </a:lnTo>
                      <a:lnTo>
                        <a:pt x="2" y="1"/>
                      </a:lnTo>
                      <a:lnTo>
                        <a:pt x="4" y="1"/>
                      </a:lnTo>
                      <a:lnTo>
                        <a:pt x="5" y="0"/>
                      </a:lnTo>
                    </a:path>
                  </a:pathLst>
                </a:custGeom>
                <a:noFill/>
                <a:ln w="12700" cap="rnd">
                  <a:noFill/>
                  <a:round/>
                  <a:headEnd/>
                  <a:tailEnd/>
                </a:ln>
              </p:spPr>
              <p:txBody>
                <a:bodyPr/>
                <a:lstStyle/>
                <a:p>
                  <a:endParaRPr lang="pt-PT"/>
                </a:p>
              </p:txBody>
            </p:sp>
            <p:sp>
              <p:nvSpPr>
                <p:cNvPr id="877" name="Freeform 57"/>
                <p:cNvSpPr>
                  <a:spLocks/>
                </p:cNvSpPr>
                <p:nvPr/>
              </p:nvSpPr>
              <p:spPr bwMode="auto">
                <a:xfrm>
                  <a:off x="2592" y="1796"/>
                  <a:ext cx="6" cy="13"/>
                </a:xfrm>
                <a:custGeom>
                  <a:avLst/>
                  <a:gdLst>
                    <a:gd name="T0" fmla="*/ 0 w 6"/>
                    <a:gd name="T1" fmla="*/ 0 h 13"/>
                    <a:gd name="T2" fmla="*/ 5 w 6"/>
                    <a:gd name="T3" fmla="*/ 0 h 13"/>
                    <a:gd name="T4" fmla="*/ 5 w 6"/>
                    <a:gd name="T5" fmla="*/ 12 h 13"/>
                    <a:gd name="T6" fmla="*/ 0 w 6"/>
                    <a:gd name="T7" fmla="*/ 12 h 13"/>
                    <a:gd name="T8" fmla="*/ 0 w 6"/>
                    <a:gd name="T9" fmla="*/ 9 h 13"/>
                    <a:gd name="T10" fmla="*/ 0 w 6"/>
                    <a:gd name="T11" fmla="*/ 6 h 13"/>
                    <a:gd name="T12" fmla="*/ 0 w 6"/>
                    <a:gd name="T13" fmla="*/ 3 h 13"/>
                    <a:gd name="T14" fmla="*/ 0 w 6"/>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0" y="0"/>
                      </a:moveTo>
                      <a:lnTo>
                        <a:pt x="5" y="0"/>
                      </a:lnTo>
                      <a:lnTo>
                        <a:pt x="5" y="12"/>
                      </a:lnTo>
                      <a:lnTo>
                        <a:pt x="0" y="12"/>
                      </a:lnTo>
                      <a:lnTo>
                        <a:pt x="0" y="9"/>
                      </a:lnTo>
                      <a:lnTo>
                        <a:pt x="0" y="6"/>
                      </a:lnTo>
                      <a:lnTo>
                        <a:pt x="0" y="3"/>
                      </a:lnTo>
                      <a:lnTo>
                        <a:pt x="0" y="0"/>
                      </a:lnTo>
                    </a:path>
                  </a:pathLst>
                </a:custGeom>
                <a:solidFill>
                  <a:srgbClr val="E293A5"/>
                </a:solidFill>
                <a:ln w="12700" cap="rnd">
                  <a:noFill/>
                  <a:round/>
                  <a:headEnd/>
                  <a:tailEnd/>
                </a:ln>
              </p:spPr>
              <p:txBody>
                <a:bodyPr/>
                <a:lstStyle/>
                <a:p>
                  <a:endParaRPr lang="pt-PT"/>
                </a:p>
              </p:txBody>
            </p:sp>
            <p:sp>
              <p:nvSpPr>
                <p:cNvPr id="878" name="Freeform 58"/>
                <p:cNvSpPr>
                  <a:spLocks/>
                </p:cNvSpPr>
                <p:nvPr/>
              </p:nvSpPr>
              <p:spPr bwMode="auto">
                <a:xfrm>
                  <a:off x="2580" y="1797"/>
                  <a:ext cx="6" cy="13"/>
                </a:xfrm>
                <a:custGeom>
                  <a:avLst/>
                  <a:gdLst>
                    <a:gd name="T0" fmla="*/ 5 w 6"/>
                    <a:gd name="T1" fmla="*/ 12 h 13"/>
                    <a:gd name="T2" fmla="*/ 0 w 6"/>
                    <a:gd name="T3" fmla="*/ 12 h 13"/>
                    <a:gd name="T4" fmla="*/ 0 w 6"/>
                    <a:gd name="T5" fmla="*/ 0 h 13"/>
                    <a:gd name="T6" fmla="*/ 4 w 6"/>
                    <a:gd name="T7" fmla="*/ 0 h 13"/>
                    <a:gd name="T8" fmla="*/ 5 w 6"/>
                    <a:gd name="T9" fmla="*/ 3 h 13"/>
                    <a:gd name="T10" fmla="*/ 5 w 6"/>
                    <a:gd name="T11" fmla="*/ 6 h 13"/>
                    <a:gd name="T12" fmla="*/ 5 w 6"/>
                    <a:gd name="T13" fmla="*/ 8 h 13"/>
                    <a:gd name="T14" fmla="*/ 5 w 6"/>
                    <a:gd name="T15" fmla="*/ 12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5" y="12"/>
                      </a:moveTo>
                      <a:lnTo>
                        <a:pt x="0" y="12"/>
                      </a:lnTo>
                      <a:lnTo>
                        <a:pt x="0" y="0"/>
                      </a:lnTo>
                      <a:lnTo>
                        <a:pt x="4" y="0"/>
                      </a:lnTo>
                      <a:lnTo>
                        <a:pt x="5" y="3"/>
                      </a:lnTo>
                      <a:lnTo>
                        <a:pt x="5" y="6"/>
                      </a:lnTo>
                      <a:lnTo>
                        <a:pt x="5" y="8"/>
                      </a:lnTo>
                      <a:lnTo>
                        <a:pt x="5" y="12"/>
                      </a:lnTo>
                    </a:path>
                  </a:pathLst>
                </a:custGeom>
                <a:solidFill>
                  <a:srgbClr val="E293A5"/>
                </a:solidFill>
                <a:ln w="12700" cap="rnd">
                  <a:noFill/>
                  <a:round/>
                  <a:headEnd/>
                  <a:tailEnd/>
                </a:ln>
              </p:spPr>
              <p:txBody>
                <a:bodyPr/>
                <a:lstStyle/>
                <a:p>
                  <a:endParaRPr lang="pt-PT"/>
                </a:p>
              </p:txBody>
            </p:sp>
            <p:sp>
              <p:nvSpPr>
                <p:cNvPr id="879" name="Freeform 59"/>
                <p:cNvSpPr>
                  <a:spLocks/>
                </p:cNvSpPr>
                <p:nvPr/>
              </p:nvSpPr>
              <p:spPr bwMode="auto">
                <a:xfrm>
                  <a:off x="2592" y="1774"/>
                  <a:ext cx="6" cy="21"/>
                </a:xfrm>
                <a:custGeom>
                  <a:avLst/>
                  <a:gdLst>
                    <a:gd name="T0" fmla="*/ 1 w 6"/>
                    <a:gd name="T1" fmla="*/ 20 h 21"/>
                    <a:gd name="T2" fmla="*/ 5 w 6"/>
                    <a:gd name="T3" fmla="*/ 20 h 21"/>
                    <a:gd name="T4" fmla="*/ 5 w 6"/>
                    <a:gd name="T5" fmla="*/ 0 h 21"/>
                    <a:gd name="T6" fmla="*/ 0 w 6"/>
                    <a:gd name="T7" fmla="*/ 0 h 21"/>
                    <a:gd name="T8" fmla="*/ 0 w 6"/>
                    <a:gd name="T9" fmla="*/ 5 h 21"/>
                    <a:gd name="T10" fmla="*/ 1 w 6"/>
                    <a:gd name="T11" fmla="*/ 10 h 21"/>
                    <a:gd name="T12" fmla="*/ 1 w 6"/>
                    <a:gd name="T13" fmla="*/ 15 h 21"/>
                    <a:gd name="T14" fmla="*/ 1 w 6"/>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1"/>
                    <a:gd name="T26" fmla="*/ 6 w 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1">
                      <a:moveTo>
                        <a:pt x="1" y="20"/>
                      </a:moveTo>
                      <a:lnTo>
                        <a:pt x="5" y="20"/>
                      </a:lnTo>
                      <a:lnTo>
                        <a:pt x="5" y="0"/>
                      </a:lnTo>
                      <a:lnTo>
                        <a:pt x="0" y="0"/>
                      </a:lnTo>
                      <a:lnTo>
                        <a:pt x="0" y="5"/>
                      </a:lnTo>
                      <a:lnTo>
                        <a:pt x="1" y="10"/>
                      </a:lnTo>
                      <a:lnTo>
                        <a:pt x="1" y="15"/>
                      </a:lnTo>
                      <a:lnTo>
                        <a:pt x="1" y="20"/>
                      </a:lnTo>
                    </a:path>
                  </a:pathLst>
                </a:custGeom>
                <a:solidFill>
                  <a:srgbClr val="E293A5"/>
                </a:solidFill>
                <a:ln w="12700" cap="rnd">
                  <a:noFill/>
                  <a:round/>
                  <a:headEnd/>
                  <a:tailEnd/>
                </a:ln>
              </p:spPr>
              <p:txBody>
                <a:bodyPr/>
                <a:lstStyle/>
                <a:p>
                  <a:endParaRPr lang="pt-PT"/>
                </a:p>
              </p:txBody>
            </p:sp>
            <p:sp>
              <p:nvSpPr>
                <p:cNvPr id="880" name="Freeform 60"/>
                <p:cNvSpPr>
                  <a:spLocks/>
                </p:cNvSpPr>
                <p:nvPr/>
              </p:nvSpPr>
              <p:spPr bwMode="auto">
                <a:xfrm>
                  <a:off x="2580" y="1774"/>
                  <a:ext cx="5" cy="21"/>
                </a:xfrm>
                <a:custGeom>
                  <a:avLst/>
                  <a:gdLst>
                    <a:gd name="T0" fmla="*/ 4 w 5"/>
                    <a:gd name="T1" fmla="*/ 20 h 21"/>
                    <a:gd name="T2" fmla="*/ 0 w 5"/>
                    <a:gd name="T3" fmla="*/ 20 h 21"/>
                    <a:gd name="T4" fmla="*/ 0 w 5"/>
                    <a:gd name="T5" fmla="*/ 0 h 21"/>
                    <a:gd name="T6" fmla="*/ 3 w 5"/>
                    <a:gd name="T7" fmla="*/ 0 h 21"/>
                    <a:gd name="T8" fmla="*/ 3 w 5"/>
                    <a:gd name="T9" fmla="*/ 5 h 21"/>
                    <a:gd name="T10" fmla="*/ 4 w 5"/>
                    <a:gd name="T11" fmla="*/ 10 h 21"/>
                    <a:gd name="T12" fmla="*/ 4 w 5"/>
                    <a:gd name="T13" fmla="*/ 16 h 21"/>
                    <a:gd name="T14" fmla="*/ 4 w 5"/>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4" y="20"/>
                      </a:moveTo>
                      <a:lnTo>
                        <a:pt x="0" y="20"/>
                      </a:lnTo>
                      <a:lnTo>
                        <a:pt x="0" y="0"/>
                      </a:lnTo>
                      <a:lnTo>
                        <a:pt x="3" y="0"/>
                      </a:lnTo>
                      <a:lnTo>
                        <a:pt x="3" y="5"/>
                      </a:lnTo>
                      <a:lnTo>
                        <a:pt x="4" y="10"/>
                      </a:lnTo>
                      <a:lnTo>
                        <a:pt x="4" y="16"/>
                      </a:lnTo>
                      <a:lnTo>
                        <a:pt x="4" y="20"/>
                      </a:lnTo>
                    </a:path>
                  </a:pathLst>
                </a:custGeom>
                <a:solidFill>
                  <a:srgbClr val="E293A5"/>
                </a:solidFill>
                <a:ln w="12700" cap="rnd">
                  <a:noFill/>
                  <a:round/>
                  <a:headEnd/>
                  <a:tailEnd/>
                </a:ln>
              </p:spPr>
              <p:txBody>
                <a:bodyPr/>
                <a:lstStyle/>
                <a:p>
                  <a:endParaRPr lang="pt-PT"/>
                </a:p>
              </p:txBody>
            </p:sp>
            <p:sp>
              <p:nvSpPr>
                <p:cNvPr id="881" name="Freeform 61"/>
                <p:cNvSpPr>
                  <a:spLocks/>
                </p:cNvSpPr>
                <p:nvPr/>
              </p:nvSpPr>
              <p:spPr bwMode="auto">
                <a:xfrm>
                  <a:off x="2551" y="1796"/>
                  <a:ext cx="6" cy="13"/>
                </a:xfrm>
                <a:custGeom>
                  <a:avLst/>
                  <a:gdLst>
                    <a:gd name="T0" fmla="*/ 0 w 6"/>
                    <a:gd name="T1" fmla="*/ 0 h 13"/>
                    <a:gd name="T2" fmla="*/ 5 w 6"/>
                    <a:gd name="T3" fmla="*/ 0 h 13"/>
                    <a:gd name="T4" fmla="*/ 5 w 6"/>
                    <a:gd name="T5" fmla="*/ 12 h 13"/>
                    <a:gd name="T6" fmla="*/ 1 w 6"/>
                    <a:gd name="T7" fmla="*/ 12 h 13"/>
                    <a:gd name="T8" fmla="*/ 1 w 6"/>
                    <a:gd name="T9" fmla="*/ 9 h 13"/>
                    <a:gd name="T10" fmla="*/ 0 w 6"/>
                    <a:gd name="T11" fmla="*/ 6 h 13"/>
                    <a:gd name="T12" fmla="*/ 0 w 6"/>
                    <a:gd name="T13" fmla="*/ 3 h 13"/>
                    <a:gd name="T14" fmla="*/ 0 w 6"/>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0" y="0"/>
                      </a:moveTo>
                      <a:lnTo>
                        <a:pt x="5" y="0"/>
                      </a:lnTo>
                      <a:lnTo>
                        <a:pt x="5" y="12"/>
                      </a:lnTo>
                      <a:lnTo>
                        <a:pt x="1" y="12"/>
                      </a:lnTo>
                      <a:lnTo>
                        <a:pt x="1" y="9"/>
                      </a:lnTo>
                      <a:lnTo>
                        <a:pt x="0" y="6"/>
                      </a:lnTo>
                      <a:lnTo>
                        <a:pt x="0" y="3"/>
                      </a:lnTo>
                      <a:lnTo>
                        <a:pt x="0" y="0"/>
                      </a:lnTo>
                    </a:path>
                  </a:pathLst>
                </a:custGeom>
                <a:solidFill>
                  <a:srgbClr val="E293A5"/>
                </a:solidFill>
                <a:ln w="12700" cap="rnd">
                  <a:noFill/>
                  <a:round/>
                  <a:headEnd/>
                  <a:tailEnd/>
                </a:ln>
              </p:spPr>
              <p:txBody>
                <a:bodyPr/>
                <a:lstStyle/>
                <a:p>
                  <a:endParaRPr lang="pt-PT"/>
                </a:p>
              </p:txBody>
            </p:sp>
            <p:sp>
              <p:nvSpPr>
                <p:cNvPr id="882" name="Freeform 62"/>
                <p:cNvSpPr>
                  <a:spLocks/>
                </p:cNvSpPr>
                <p:nvPr/>
              </p:nvSpPr>
              <p:spPr bwMode="auto">
                <a:xfrm>
                  <a:off x="2539" y="1796"/>
                  <a:ext cx="5" cy="13"/>
                </a:xfrm>
                <a:custGeom>
                  <a:avLst/>
                  <a:gdLst>
                    <a:gd name="T0" fmla="*/ 4 w 5"/>
                    <a:gd name="T1" fmla="*/ 0 h 13"/>
                    <a:gd name="T2" fmla="*/ 0 w 5"/>
                    <a:gd name="T3" fmla="*/ 0 h 13"/>
                    <a:gd name="T4" fmla="*/ 0 w 5"/>
                    <a:gd name="T5" fmla="*/ 12 h 13"/>
                    <a:gd name="T6" fmla="*/ 4 w 5"/>
                    <a:gd name="T7" fmla="*/ 12 h 13"/>
                    <a:gd name="T8" fmla="*/ 4 w 5"/>
                    <a:gd name="T9" fmla="*/ 9 h 13"/>
                    <a:gd name="T10" fmla="*/ 4 w 5"/>
                    <a:gd name="T11" fmla="*/ 6 h 13"/>
                    <a:gd name="T12" fmla="*/ 4 w 5"/>
                    <a:gd name="T13" fmla="*/ 2 h 13"/>
                    <a:gd name="T14" fmla="*/ 4 w 5"/>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3"/>
                    <a:gd name="T26" fmla="*/ 5 w 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3">
                      <a:moveTo>
                        <a:pt x="4" y="0"/>
                      </a:moveTo>
                      <a:lnTo>
                        <a:pt x="0" y="0"/>
                      </a:lnTo>
                      <a:lnTo>
                        <a:pt x="0" y="12"/>
                      </a:lnTo>
                      <a:lnTo>
                        <a:pt x="4" y="12"/>
                      </a:lnTo>
                      <a:lnTo>
                        <a:pt x="4" y="9"/>
                      </a:lnTo>
                      <a:lnTo>
                        <a:pt x="4" y="6"/>
                      </a:lnTo>
                      <a:lnTo>
                        <a:pt x="4" y="2"/>
                      </a:lnTo>
                      <a:lnTo>
                        <a:pt x="4" y="0"/>
                      </a:lnTo>
                    </a:path>
                  </a:pathLst>
                </a:custGeom>
                <a:solidFill>
                  <a:srgbClr val="E293A5"/>
                </a:solidFill>
                <a:ln w="12700" cap="rnd">
                  <a:noFill/>
                  <a:round/>
                  <a:headEnd/>
                  <a:tailEnd/>
                </a:ln>
              </p:spPr>
              <p:txBody>
                <a:bodyPr/>
                <a:lstStyle/>
                <a:p>
                  <a:endParaRPr lang="pt-PT"/>
                </a:p>
              </p:txBody>
            </p:sp>
            <p:sp>
              <p:nvSpPr>
                <p:cNvPr id="883" name="Freeform 63"/>
                <p:cNvSpPr>
                  <a:spLocks/>
                </p:cNvSpPr>
                <p:nvPr/>
              </p:nvSpPr>
              <p:spPr bwMode="auto">
                <a:xfrm>
                  <a:off x="2552" y="1773"/>
                  <a:ext cx="6" cy="22"/>
                </a:xfrm>
                <a:custGeom>
                  <a:avLst/>
                  <a:gdLst>
                    <a:gd name="T0" fmla="*/ 1 w 6"/>
                    <a:gd name="T1" fmla="*/ 0 h 22"/>
                    <a:gd name="T2" fmla="*/ 5 w 6"/>
                    <a:gd name="T3" fmla="*/ 0 h 22"/>
                    <a:gd name="T4" fmla="*/ 5 w 6"/>
                    <a:gd name="T5" fmla="*/ 21 h 22"/>
                    <a:gd name="T6" fmla="*/ 0 w 6"/>
                    <a:gd name="T7" fmla="*/ 21 h 22"/>
                    <a:gd name="T8" fmla="*/ 0 w 6"/>
                    <a:gd name="T9" fmla="*/ 16 h 22"/>
                    <a:gd name="T10" fmla="*/ 1 w 6"/>
                    <a:gd name="T11" fmla="*/ 10 h 22"/>
                    <a:gd name="T12" fmla="*/ 1 w 6"/>
                    <a:gd name="T13" fmla="*/ 4 h 22"/>
                    <a:gd name="T14" fmla="*/ 1 w 6"/>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2"/>
                    <a:gd name="T26" fmla="*/ 6 w 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2">
                      <a:moveTo>
                        <a:pt x="1" y="0"/>
                      </a:moveTo>
                      <a:lnTo>
                        <a:pt x="5" y="0"/>
                      </a:lnTo>
                      <a:lnTo>
                        <a:pt x="5" y="21"/>
                      </a:lnTo>
                      <a:lnTo>
                        <a:pt x="0" y="21"/>
                      </a:lnTo>
                      <a:lnTo>
                        <a:pt x="0" y="16"/>
                      </a:lnTo>
                      <a:lnTo>
                        <a:pt x="1" y="10"/>
                      </a:lnTo>
                      <a:lnTo>
                        <a:pt x="1" y="4"/>
                      </a:lnTo>
                      <a:lnTo>
                        <a:pt x="1" y="0"/>
                      </a:lnTo>
                    </a:path>
                  </a:pathLst>
                </a:custGeom>
                <a:solidFill>
                  <a:srgbClr val="E293A5"/>
                </a:solidFill>
                <a:ln w="12700" cap="rnd">
                  <a:noFill/>
                  <a:round/>
                  <a:headEnd/>
                  <a:tailEnd/>
                </a:ln>
              </p:spPr>
              <p:txBody>
                <a:bodyPr/>
                <a:lstStyle/>
                <a:p>
                  <a:endParaRPr lang="pt-PT"/>
                </a:p>
              </p:txBody>
            </p:sp>
            <p:sp>
              <p:nvSpPr>
                <p:cNvPr id="884" name="Freeform 64"/>
                <p:cNvSpPr>
                  <a:spLocks/>
                </p:cNvSpPr>
                <p:nvPr/>
              </p:nvSpPr>
              <p:spPr bwMode="auto">
                <a:xfrm>
                  <a:off x="2539" y="1774"/>
                  <a:ext cx="4" cy="21"/>
                </a:xfrm>
                <a:custGeom>
                  <a:avLst/>
                  <a:gdLst>
                    <a:gd name="T0" fmla="*/ 3 w 4"/>
                    <a:gd name="T1" fmla="*/ 20 h 21"/>
                    <a:gd name="T2" fmla="*/ 0 w 4"/>
                    <a:gd name="T3" fmla="*/ 20 h 21"/>
                    <a:gd name="T4" fmla="*/ 0 w 4"/>
                    <a:gd name="T5" fmla="*/ 0 h 21"/>
                    <a:gd name="T6" fmla="*/ 2 w 4"/>
                    <a:gd name="T7" fmla="*/ 0 h 21"/>
                    <a:gd name="T8" fmla="*/ 2 w 4"/>
                    <a:gd name="T9" fmla="*/ 5 h 21"/>
                    <a:gd name="T10" fmla="*/ 3 w 4"/>
                    <a:gd name="T11" fmla="*/ 10 h 21"/>
                    <a:gd name="T12" fmla="*/ 3 w 4"/>
                    <a:gd name="T13" fmla="*/ 16 h 21"/>
                    <a:gd name="T14" fmla="*/ 3 w 4"/>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1"/>
                    <a:gd name="T26" fmla="*/ 4 w 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1">
                      <a:moveTo>
                        <a:pt x="3" y="20"/>
                      </a:moveTo>
                      <a:lnTo>
                        <a:pt x="0" y="20"/>
                      </a:lnTo>
                      <a:lnTo>
                        <a:pt x="0" y="0"/>
                      </a:lnTo>
                      <a:lnTo>
                        <a:pt x="2" y="0"/>
                      </a:lnTo>
                      <a:lnTo>
                        <a:pt x="2" y="5"/>
                      </a:lnTo>
                      <a:lnTo>
                        <a:pt x="3" y="10"/>
                      </a:lnTo>
                      <a:lnTo>
                        <a:pt x="3" y="16"/>
                      </a:lnTo>
                      <a:lnTo>
                        <a:pt x="3" y="20"/>
                      </a:lnTo>
                    </a:path>
                  </a:pathLst>
                </a:custGeom>
                <a:solidFill>
                  <a:srgbClr val="E293A5"/>
                </a:solidFill>
                <a:ln w="12700" cap="rnd">
                  <a:noFill/>
                  <a:round/>
                  <a:headEnd/>
                  <a:tailEnd/>
                </a:ln>
              </p:spPr>
              <p:txBody>
                <a:bodyPr/>
                <a:lstStyle/>
                <a:p>
                  <a:endParaRPr lang="pt-PT"/>
                </a:p>
              </p:txBody>
            </p:sp>
            <p:sp>
              <p:nvSpPr>
                <p:cNvPr id="885" name="Freeform 65"/>
                <p:cNvSpPr>
                  <a:spLocks/>
                </p:cNvSpPr>
                <p:nvPr/>
              </p:nvSpPr>
              <p:spPr bwMode="auto">
                <a:xfrm>
                  <a:off x="2580" y="1851"/>
                  <a:ext cx="33" cy="24"/>
                </a:xfrm>
                <a:custGeom>
                  <a:avLst/>
                  <a:gdLst>
                    <a:gd name="T0" fmla="*/ 32 w 33"/>
                    <a:gd name="T1" fmla="*/ 1 h 24"/>
                    <a:gd name="T2" fmla="*/ 32 w 33"/>
                    <a:gd name="T3" fmla="*/ 23 h 24"/>
                    <a:gd name="T4" fmla="*/ 0 w 33"/>
                    <a:gd name="T5" fmla="*/ 23 h 24"/>
                    <a:gd name="T6" fmla="*/ 0 w 33"/>
                    <a:gd name="T7" fmla="*/ 1 h 24"/>
                    <a:gd name="T8" fmla="*/ 1 w 33"/>
                    <a:gd name="T9" fmla="*/ 0 h 24"/>
                    <a:gd name="T10" fmla="*/ 2 w 33"/>
                    <a:gd name="T11" fmla="*/ 0 h 24"/>
                    <a:gd name="T12" fmla="*/ 3 w 33"/>
                    <a:gd name="T13" fmla="*/ 0 h 24"/>
                    <a:gd name="T14" fmla="*/ 3 w 33"/>
                    <a:gd name="T15" fmla="*/ 1 h 24"/>
                    <a:gd name="T16" fmla="*/ 4 w 33"/>
                    <a:gd name="T17" fmla="*/ 2 h 24"/>
                    <a:gd name="T18" fmla="*/ 5 w 33"/>
                    <a:gd name="T19" fmla="*/ 2 h 24"/>
                    <a:gd name="T20" fmla="*/ 5 w 33"/>
                    <a:gd name="T21" fmla="*/ 1 h 24"/>
                    <a:gd name="T22" fmla="*/ 5 w 33"/>
                    <a:gd name="T23" fmla="*/ 0 h 24"/>
                    <a:gd name="T24" fmla="*/ 6 w 33"/>
                    <a:gd name="T25" fmla="*/ 0 h 24"/>
                    <a:gd name="T26" fmla="*/ 7 w 33"/>
                    <a:gd name="T27" fmla="*/ 0 h 24"/>
                    <a:gd name="T28" fmla="*/ 7 w 33"/>
                    <a:gd name="T29" fmla="*/ 1 h 24"/>
                    <a:gd name="T30" fmla="*/ 7 w 33"/>
                    <a:gd name="T31" fmla="*/ 2 h 24"/>
                    <a:gd name="T32" fmla="*/ 8 w 33"/>
                    <a:gd name="T33" fmla="*/ 2 h 24"/>
                    <a:gd name="T34" fmla="*/ 8 w 33"/>
                    <a:gd name="T35" fmla="*/ 1 h 24"/>
                    <a:gd name="T36" fmla="*/ 8 w 33"/>
                    <a:gd name="T37" fmla="*/ 0 h 24"/>
                    <a:gd name="T38" fmla="*/ 8 w 33"/>
                    <a:gd name="T39" fmla="*/ 1 h 24"/>
                    <a:gd name="T40" fmla="*/ 9 w 33"/>
                    <a:gd name="T41" fmla="*/ 1 h 24"/>
                    <a:gd name="T42" fmla="*/ 10 w 33"/>
                    <a:gd name="T43" fmla="*/ 1 h 24"/>
                    <a:gd name="T44" fmla="*/ 10 w 33"/>
                    <a:gd name="T45" fmla="*/ 0 h 24"/>
                    <a:gd name="T46" fmla="*/ 11 w 33"/>
                    <a:gd name="T47" fmla="*/ 0 h 24"/>
                    <a:gd name="T48" fmla="*/ 11 w 33"/>
                    <a:gd name="T49" fmla="*/ 1 h 24"/>
                    <a:gd name="T50" fmla="*/ 11 w 33"/>
                    <a:gd name="T51" fmla="*/ 2 h 24"/>
                    <a:gd name="T52" fmla="*/ 12 w 33"/>
                    <a:gd name="T53" fmla="*/ 2 h 24"/>
                    <a:gd name="T54" fmla="*/ 12 w 33"/>
                    <a:gd name="T55" fmla="*/ 1 h 24"/>
                    <a:gd name="T56" fmla="*/ 13 w 33"/>
                    <a:gd name="T57" fmla="*/ 1 h 24"/>
                    <a:gd name="T58" fmla="*/ 13 w 33"/>
                    <a:gd name="T59" fmla="*/ 0 h 24"/>
                    <a:gd name="T60" fmla="*/ 14 w 33"/>
                    <a:gd name="T61" fmla="*/ 0 h 24"/>
                    <a:gd name="T62" fmla="*/ 14 w 33"/>
                    <a:gd name="T63" fmla="*/ 1 h 24"/>
                    <a:gd name="T64" fmla="*/ 14 w 33"/>
                    <a:gd name="T65" fmla="*/ 2 h 24"/>
                    <a:gd name="T66" fmla="*/ 15 w 33"/>
                    <a:gd name="T67" fmla="*/ 2 h 24"/>
                    <a:gd name="T68" fmla="*/ 16 w 33"/>
                    <a:gd name="T69" fmla="*/ 1 h 24"/>
                    <a:gd name="T70" fmla="*/ 16 w 33"/>
                    <a:gd name="T71" fmla="*/ 0 h 24"/>
                    <a:gd name="T72" fmla="*/ 17 w 33"/>
                    <a:gd name="T73" fmla="*/ 0 h 24"/>
                    <a:gd name="T74" fmla="*/ 17 w 33"/>
                    <a:gd name="T75" fmla="*/ 1 h 24"/>
                    <a:gd name="T76" fmla="*/ 18 w 33"/>
                    <a:gd name="T77" fmla="*/ 2 h 24"/>
                    <a:gd name="T78" fmla="*/ 19 w 33"/>
                    <a:gd name="T79" fmla="*/ 2 h 24"/>
                    <a:gd name="T80" fmla="*/ 19 w 33"/>
                    <a:gd name="T81" fmla="*/ 1 h 24"/>
                    <a:gd name="T82" fmla="*/ 20 w 33"/>
                    <a:gd name="T83" fmla="*/ 0 h 24"/>
                    <a:gd name="T84" fmla="*/ 21 w 33"/>
                    <a:gd name="T85" fmla="*/ 0 h 24"/>
                    <a:gd name="T86" fmla="*/ 21 w 33"/>
                    <a:gd name="T87" fmla="*/ 1 h 24"/>
                    <a:gd name="T88" fmla="*/ 22 w 33"/>
                    <a:gd name="T89" fmla="*/ 1 h 24"/>
                    <a:gd name="T90" fmla="*/ 22 w 33"/>
                    <a:gd name="T91" fmla="*/ 2 h 24"/>
                    <a:gd name="T92" fmla="*/ 23 w 33"/>
                    <a:gd name="T93" fmla="*/ 2 h 24"/>
                    <a:gd name="T94" fmla="*/ 24 w 33"/>
                    <a:gd name="T95" fmla="*/ 2 h 24"/>
                    <a:gd name="T96" fmla="*/ 25 w 33"/>
                    <a:gd name="T97" fmla="*/ 2 h 24"/>
                    <a:gd name="T98" fmla="*/ 27 w 33"/>
                    <a:gd name="T99" fmla="*/ 2 h 24"/>
                    <a:gd name="T100" fmla="*/ 28 w 33"/>
                    <a:gd name="T101" fmla="*/ 2 h 24"/>
                    <a:gd name="T102" fmla="*/ 29 w 33"/>
                    <a:gd name="T103" fmla="*/ 2 h 24"/>
                    <a:gd name="T104" fmla="*/ 31 w 33"/>
                    <a:gd name="T105" fmla="*/ 1 h 24"/>
                    <a:gd name="T106" fmla="*/ 32 w 33"/>
                    <a:gd name="T107" fmla="*/ 1 h 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
                    <a:gd name="T163" fmla="*/ 0 h 24"/>
                    <a:gd name="T164" fmla="*/ 33 w 33"/>
                    <a:gd name="T165" fmla="*/ 24 h 2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 h="24">
                      <a:moveTo>
                        <a:pt x="32" y="1"/>
                      </a:moveTo>
                      <a:lnTo>
                        <a:pt x="32" y="23"/>
                      </a:lnTo>
                      <a:lnTo>
                        <a:pt x="0" y="23"/>
                      </a:lnTo>
                      <a:lnTo>
                        <a:pt x="0" y="1"/>
                      </a:lnTo>
                      <a:lnTo>
                        <a:pt x="1" y="0"/>
                      </a:lnTo>
                      <a:lnTo>
                        <a:pt x="2" y="0"/>
                      </a:lnTo>
                      <a:lnTo>
                        <a:pt x="3" y="0"/>
                      </a:lnTo>
                      <a:lnTo>
                        <a:pt x="3" y="1"/>
                      </a:lnTo>
                      <a:lnTo>
                        <a:pt x="4" y="2"/>
                      </a:lnTo>
                      <a:lnTo>
                        <a:pt x="5" y="2"/>
                      </a:lnTo>
                      <a:lnTo>
                        <a:pt x="5" y="1"/>
                      </a:lnTo>
                      <a:lnTo>
                        <a:pt x="5" y="0"/>
                      </a:lnTo>
                      <a:lnTo>
                        <a:pt x="6" y="0"/>
                      </a:lnTo>
                      <a:lnTo>
                        <a:pt x="7" y="0"/>
                      </a:lnTo>
                      <a:lnTo>
                        <a:pt x="7" y="1"/>
                      </a:lnTo>
                      <a:lnTo>
                        <a:pt x="7" y="2"/>
                      </a:lnTo>
                      <a:lnTo>
                        <a:pt x="8" y="2"/>
                      </a:lnTo>
                      <a:lnTo>
                        <a:pt x="8" y="1"/>
                      </a:lnTo>
                      <a:lnTo>
                        <a:pt x="8" y="0"/>
                      </a:lnTo>
                      <a:lnTo>
                        <a:pt x="8" y="1"/>
                      </a:lnTo>
                      <a:lnTo>
                        <a:pt x="9" y="1"/>
                      </a:lnTo>
                      <a:lnTo>
                        <a:pt x="10" y="1"/>
                      </a:lnTo>
                      <a:lnTo>
                        <a:pt x="10" y="0"/>
                      </a:lnTo>
                      <a:lnTo>
                        <a:pt x="11" y="0"/>
                      </a:lnTo>
                      <a:lnTo>
                        <a:pt x="11" y="1"/>
                      </a:lnTo>
                      <a:lnTo>
                        <a:pt x="11" y="2"/>
                      </a:lnTo>
                      <a:lnTo>
                        <a:pt x="12" y="2"/>
                      </a:lnTo>
                      <a:lnTo>
                        <a:pt x="12" y="1"/>
                      </a:lnTo>
                      <a:lnTo>
                        <a:pt x="13" y="1"/>
                      </a:lnTo>
                      <a:lnTo>
                        <a:pt x="13" y="0"/>
                      </a:lnTo>
                      <a:lnTo>
                        <a:pt x="14" y="0"/>
                      </a:lnTo>
                      <a:lnTo>
                        <a:pt x="14" y="1"/>
                      </a:lnTo>
                      <a:lnTo>
                        <a:pt x="14" y="2"/>
                      </a:lnTo>
                      <a:lnTo>
                        <a:pt x="15" y="2"/>
                      </a:lnTo>
                      <a:lnTo>
                        <a:pt x="16" y="1"/>
                      </a:lnTo>
                      <a:lnTo>
                        <a:pt x="16" y="0"/>
                      </a:lnTo>
                      <a:lnTo>
                        <a:pt x="17" y="0"/>
                      </a:lnTo>
                      <a:lnTo>
                        <a:pt x="17" y="1"/>
                      </a:lnTo>
                      <a:lnTo>
                        <a:pt x="18" y="2"/>
                      </a:lnTo>
                      <a:lnTo>
                        <a:pt x="19" y="2"/>
                      </a:lnTo>
                      <a:lnTo>
                        <a:pt x="19" y="1"/>
                      </a:lnTo>
                      <a:lnTo>
                        <a:pt x="20" y="0"/>
                      </a:lnTo>
                      <a:lnTo>
                        <a:pt x="21" y="0"/>
                      </a:lnTo>
                      <a:lnTo>
                        <a:pt x="21" y="1"/>
                      </a:lnTo>
                      <a:lnTo>
                        <a:pt x="22" y="1"/>
                      </a:lnTo>
                      <a:lnTo>
                        <a:pt x="22" y="2"/>
                      </a:lnTo>
                      <a:lnTo>
                        <a:pt x="23" y="2"/>
                      </a:lnTo>
                      <a:lnTo>
                        <a:pt x="24" y="2"/>
                      </a:lnTo>
                      <a:lnTo>
                        <a:pt x="25" y="2"/>
                      </a:lnTo>
                      <a:lnTo>
                        <a:pt x="27" y="2"/>
                      </a:lnTo>
                      <a:lnTo>
                        <a:pt x="28" y="2"/>
                      </a:lnTo>
                      <a:lnTo>
                        <a:pt x="29" y="2"/>
                      </a:lnTo>
                      <a:lnTo>
                        <a:pt x="31" y="1"/>
                      </a:lnTo>
                      <a:lnTo>
                        <a:pt x="32" y="1"/>
                      </a:lnTo>
                    </a:path>
                  </a:pathLst>
                </a:custGeom>
                <a:solidFill>
                  <a:srgbClr val="E293A5"/>
                </a:solidFill>
                <a:ln w="12700" cap="rnd">
                  <a:noFill/>
                  <a:round/>
                  <a:headEnd/>
                  <a:tailEnd/>
                </a:ln>
              </p:spPr>
              <p:txBody>
                <a:bodyPr/>
                <a:lstStyle/>
                <a:p>
                  <a:endParaRPr lang="pt-PT"/>
                </a:p>
              </p:txBody>
            </p:sp>
            <p:sp>
              <p:nvSpPr>
                <p:cNvPr id="886" name="Freeform 66"/>
                <p:cNvSpPr>
                  <a:spLocks/>
                </p:cNvSpPr>
                <p:nvPr/>
              </p:nvSpPr>
              <p:spPr bwMode="auto">
                <a:xfrm>
                  <a:off x="2580" y="1830"/>
                  <a:ext cx="33" cy="12"/>
                </a:xfrm>
                <a:custGeom>
                  <a:avLst/>
                  <a:gdLst>
                    <a:gd name="T0" fmla="*/ 32 w 33"/>
                    <a:gd name="T1" fmla="*/ 0 h 12"/>
                    <a:gd name="T2" fmla="*/ 0 w 33"/>
                    <a:gd name="T3" fmla="*/ 10 h 12"/>
                    <a:gd name="T4" fmla="*/ 3 w 33"/>
                    <a:gd name="T5" fmla="*/ 10 h 12"/>
                    <a:gd name="T6" fmla="*/ 5 w 33"/>
                    <a:gd name="T7" fmla="*/ 10 h 12"/>
                    <a:gd name="T8" fmla="*/ 6 w 33"/>
                    <a:gd name="T9" fmla="*/ 11 h 12"/>
                    <a:gd name="T10" fmla="*/ 7 w 33"/>
                    <a:gd name="T11" fmla="*/ 10 h 12"/>
                    <a:gd name="T12" fmla="*/ 7 w 33"/>
                    <a:gd name="T13" fmla="*/ 7 h 12"/>
                    <a:gd name="T14" fmla="*/ 8 w 33"/>
                    <a:gd name="T15" fmla="*/ 6 h 12"/>
                    <a:gd name="T16" fmla="*/ 8 w 33"/>
                    <a:gd name="T17" fmla="*/ 8 h 12"/>
                    <a:gd name="T18" fmla="*/ 8 w 33"/>
                    <a:gd name="T19" fmla="*/ 10 h 12"/>
                    <a:gd name="T20" fmla="*/ 9 w 33"/>
                    <a:gd name="T21" fmla="*/ 9 h 12"/>
                    <a:gd name="T22" fmla="*/ 9 w 33"/>
                    <a:gd name="T23" fmla="*/ 7 h 12"/>
                    <a:gd name="T24" fmla="*/ 11 w 33"/>
                    <a:gd name="T25" fmla="*/ 6 h 12"/>
                    <a:gd name="T26" fmla="*/ 10 w 33"/>
                    <a:gd name="T27" fmla="*/ 7 h 12"/>
                    <a:gd name="T28" fmla="*/ 9 w 33"/>
                    <a:gd name="T29" fmla="*/ 9 h 12"/>
                    <a:gd name="T30" fmla="*/ 10 w 33"/>
                    <a:gd name="T31" fmla="*/ 10 h 12"/>
                    <a:gd name="T32" fmla="*/ 12 w 33"/>
                    <a:gd name="T33" fmla="*/ 10 h 12"/>
                    <a:gd name="T34" fmla="*/ 14 w 33"/>
                    <a:gd name="T35" fmla="*/ 9 h 12"/>
                    <a:gd name="T36" fmla="*/ 14 w 33"/>
                    <a:gd name="T37" fmla="*/ 7 h 12"/>
                    <a:gd name="T38" fmla="*/ 14 w 33"/>
                    <a:gd name="T39" fmla="*/ 7 h 12"/>
                    <a:gd name="T40" fmla="*/ 14 w 33"/>
                    <a:gd name="T41" fmla="*/ 9 h 12"/>
                    <a:gd name="T42" fmla="*/ 16 w 33"/>
                    <a:gd name="T43" fmla="*/ 10 h 12"/>
                    <a:gd name="T44" fmla="*/ 18 w 33"/>
                    <a:gd name="T45" fmla="*/ 10 h 12"/>
                    <a:gd name="T46" fmla="*/ 19 w 33"/>
                    <a:gd name="T47" fmla="*/ 9 h 12"/>
                    <a:gd name="T48" fmla="*/ 19 w 33"/>
                    <a:gd name="T49" fmla="*/ 7 h 12"/>
                    <a:gd name="T50" fmla="*/ 20 w 33"/>
                    <a:gd name="T51" fmla="*/ 6 h 12"/>
                    <a:gd name="T52" fmla="*/ 20 w 33"/>
                    <a:gd name="T53" fmla="*/ 8 h 12"/>
                    <a:gd name="T54" fmla="*/ 20 w 33"/>
                    <a:gd name="T55" fmla="*/ 10 h 12"/>
                    <a:gd name="T56" fmla="*/ 22 w 33"/>
                    <a:gd name="T57" fmla="*/ 10 h 12"/>
                    <a:gd name="T58" fmla="*/ 22 w 33"/>
                    <a:gd name="T59" fmla="*/ 8 h 12"/>
                    <a:gd name="T60" fmla="*/ 22 w 33"/>
                    <a:gd name="T61" fmla="*/ 6 h 12"/>
                    <a:gd name="T62" fmla="*/ 23 w 33"/>
                    <a:gd name="T63" fmla="*/ 6 h 12"/>
                    <a:gd name="T64" fmla="*/ 23 w 33"/>
                    <a:gd name="T65" fmla="*/ 8 h 12"/>
                    <a:gd name="T66" fmla="*/ 23 w 33"/>
                    <a:gd name="T67" fmla="*/ 10 h 12"/>
                    <a:gd name="T68" fmla="*/ 25 w 33"/>
                    <a:gd name="T69" fmla="*/ 11 h 12"/>
                    <a:gd name="T70" fmla="*/ 26 w 33"/>
                    <a:gd name="T71" fmla="*/ 10 h 12"/>
                    <a:gd name="T72" fmla="*/ 30 w 33"/>
                    <a:gd name="T73" fmla="*/ 9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12"/>
                    <a:gd name="T113" fmla="*/ 33 w 33"/>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12">
                      <a:moveTo>
                        <a:pt x="32" y="9"/>
                      </a:moveTo>
                      <a:lnTo>
                        <a:pt x="32" y="0"/>
                      </a:lnTo>
                      <a:lnTo>
                        <a:pt x="0" y="0"/>
                      </a:lnTo>
                      <a:lnTo>
                        <a:pt x="0" y="10"/>
                      </a:lnTo>
                      <a:lnTo>
                        <a:pt x="1" y="10"/>
                      </a:lnTo>
                      <a:lnTo>
                        <a:pt x="3" y="10"/>
                      </a:lnTo>
                      <a:lnTo>
                        <a:pt x="4" y="10"/>
                      </a:lnTo>
                      <a:lnTo>
                        <a:pt x="5" y="10"/>
                      </a:lnTo>
                      <a:lnTo>
                        <a:pt x="5" y="11"/>
                      </a:lnTo>
                      <a:lnTo>
                        <a:pt x="6" y="11"/>
                      </a:lnTo>
                      <a:lnTo>
                        <a:pt x="7" y="11"/>
                      </a:lnTo>
                      <a:lnTo>
                        <a:pt x="7" y="10"/>
                      </a:lnTo>
                      <a:lnTo>
                        <a:pt x="7" y="9"/>
                      </a:lnTo>
                      <a:lnTo>
                        <a:pt x="7" y="7"/>
                      </a:lnTo>
                      <a:lnTo>
                        <a:pt x="7" y="6"/>
                      </a:lnTo>
                      <a:lnTo>
                        <a:pt x="8" y="6"/>
                      </a:lnTo>
                      <a:lnTo>
                        <a:pt x="8" y="7"/>
                      </a:lnTo>
                      <a:lnTo>
                        <a:pt x="8" y="8"/>
                      </a:lnTo>
                      <a:lnTo>
                        <a:pt x="8" y="9"/>
                      </a:lnTo>
                      <a:lnTo>
                        <a:pt x="8" y="10"/>
                      </a:lnTo>
                      <a:lnTo>
                        <a:pt x="9" y="10"/>
                      </a:lnTo>
                      <a:lnTo>
                        <a:pt x="9" y="9"/>
                      </a:lnTo>
                      <a:lnTo>
                        <a:pt x="9" y="8"/>
                      </a:lnTo>
                      <a:lnTo>
                        <a:pt x="9" y="7"/>
                      </a:lnTo>
                      <a:lnTo>
                        <a:pt x="10" y="6"/>
                      </a:lnTo>
                      <a:lnTo>
                        <a:pt x="11" y="6"/>
                      </a:lnTo>
                      <a:lnTo>
                        <a:pt x="10" y="6"/>
                      </a:lnTo>
                      <a:lnTo>
                        <a:pt x="10" y="7"/>
                      </a:lnTo>
                      <a:lnTo>
                        <a:pt x="10" y="8"/>
                      </a:lnTo>
                      <a:lnTo>
                        <a:pt x="9" y="9"/>
                      </a:lnTo>
                      <a:lnTo>
                        <a:pt x="10" y="9"/>
                      </a:lnTo>
                      <a:lnTo>
                        <a:pt x="10" y="10"/>
                      </a:lnTo>
                      <a:lnTo>
                        <a:pt x="11" y="10"/>
                      </a:lnTo>
                      <a:lnTo>
                        <a:pt x="12" y="10"/>
                      </a:lnTo>
                      <a:lnTo>
                        <a:pt x="13" y="10"/>
                      </a:lnTo>
                      <a:lnTo>
                        <a:pt x="14" y="9"/>
                      </a:lnTo>
                      <a:lnTo>
                        <a:pt x="14" y="8"/>
                      </a:lnTo>
                      <a:lnTo>
                        <a:pt x="14" y="7"/>
                      </a:lnTo>
                      <a:lnTo>
                        <a:pt x="14" y="6"/>
                      </a:lnTo>
                      <a:lnTo>
                        <a:pt x="14" y="7"/>
                      </a:lnTo>
                      <a:lnTo>
                        <a:pt x="14" y="8"/>
                      </a:lnTo>
                      <a:lnTo>
                        <a:pt x="14" y="9"/>
                      </a:lnTo>
                      <a:lnTo>
                        <a:pt x="15" y="10"/>
                      </a:lnTo>
                      <a:lnTo>
                        <a:pt x="16" y="10"/>
                      </a:lnTo>
                      <a:lnTo>
                        <a:pt x="17" y="10"/>
                      </a:lnTo>
                      <a:lnTo>
                        <a:pt x="18" y="10"/>
                      </a:lnTo>
                      <a:lnTo>
                        <a:pt x="19" y="10"/>
                      </a:lnTo>
                      <a:lnTo>
                        <a:pt x="19" y="9"/>
                      </a:lnTo>
                      <a:lnTo>
                        <a:pt x="19" y="8"/>
                      </a:lnTo>
                      <a:lnTo>
                        <a:pt x="19" y="7"/>
                      </a:lnTo>
                      <a:lnTo>
                        <a:pt x="19" y="6"/>
                      </a:lnTo>
                      <a:lnTo>
                        <a:pt x="20" y="6"/>
                      </a:lnTo>
                      <a:lnTo>
                        <a:pt x="20" y="7"/>
                      </a:lnTo>
                      <a:lnTo>
                        <a:pt x="20" y="8"/>
                      </a:lnTo>
                      <a:lnTo>
                        <a:pt x="20" y="9"/>
                      </a:lnTo>
                      <a:lnTo>
                        <a:pt x="20" y="10"/>
                      </a:lnTo>
                      <a:lnTo>
                        <a:pt x="21" y="10"/>
                      </a:lnTo>
                      <a:lnTo>
                        <a:pt x="22" y="10"/>
                      </a:lnTo>
                      <a:lnTo>
                        <a:pt x="22" y="9"/>
                      </a:lnTo>
                      <a:lnTo>
                        <a:pt x="22" y="8"/>
                      </a:lnTo>
                      <a:lnTo>
                        <a:pt x="22" y="7"/>
                      </a:lnTo>
                      <a:lnTo>
                        <a:pt x="22" y="6"/>
                      </a:lnTo>
                      <a:lnTo>
                        <a:pt x="23" y="5"/>
                      </a:lnTo>
                      <a:lnTo>
                        <a:pt x="23" y="6"/>
                      </a:lnTo>
                      <a:lnTo>
                        <a:pt x="23" y="7"/>
                      </a:lnTo>
                      <a:lnTo>
                        <a:pt x="23" y="8"/>
                      </a:lnTo>
                      <a:lnTo>
                        <a:pt x="23" y="9"/>
                      </a:lnTo>
                      <a:lnTo>
                        <a:pt x="23" y="10"/>
                      </a:lnTo>
                      <a:lnTo>
                        <a:pt x="24" y="11"/>
                      </a:lnTo>
                      <a:lnTo>
                        <a:pt x="25" y="11"/>
                      </a:lnTo>
                      <a:lnTo>
                        <a:pt x="25" y="10"/>
                      </a:lnTo>
                      <a:lnTo>
                        <a:pt x="26" y="10"/>
                      </a:lnTo>
                      <a:lnTo>
                        <a:pt x="28" y="9"/>
                      </a:lnTo>
                      <a:lnTo>
                        <a:pt x="30" y="9"/>
                      </a:lnTo>
                      <a:lnTo>
                        <a:pt x="32" y="9"/>
                      </a:lnTo>
                    </a:path>
                  </a:pathLst>
                </a:custGeom>
                <a:solidFill>
                  <a:srgbClr val="E293A5"/>
                </a:solidFill>
                <a:ln w="12700" cap="rnd">
                  <a:noFill/>
                  <a:round/>
                  <a:headEnd/>
                  <a:tailEnd/>
                </a:ln>
              </p:spPr>
              <p:txBody>
                <a:bodyPr/>
                <a:lstStyle/>
                <a:p>
                  <a:endParaRPr lang="pt-PT"/>
                </a:p>
              </p:txBody>
            </p:sp>
            <p:sp>
              <p:nvSpPr>
                <p:cNvPr id="887" name="Freeform 67"/>
                <p:cNvSpPr>
                  <a:spLocks/>
                </p:cNvSpPr>
                <p:nvPr/>
              </p:nvSpPr>
              <p:spPr bwMode="auto">
                <a:xfrm>
                  <a:off x="2451" y="1798"/>
                  <a:ext cx="4" cy="13"/>
                </a:xfrm>
                <a:custGeom>
                  <a:avLst/>
                  <a:gdLst>
                    <a:gd name="T0" fmla="*/ 0 w 4"/>
                    <a:gd name="T1" fmla="*/ 0 h 13"/>
                    <a:gd name="T2" fmla="*/ 3 w 4"/>
                    <a:gd name="T3" fmla="*/ 0 h 13"/>
                    <a:gd name="T4" fmla="*/ 3 w 4"/>
                    <a:gd name="T5" fmla="*/ 12 h 13"/>
                    <a:gd name="T6" fmla="*/ 1 w 4"/>
                    <a:gd name="T7" fmla="*/ 12 h 13"/>
                    <a:gd name="T8" fmla="*/ 0 w 4"/>
                    <a:gd name="T9" fmla="*/ 9 h 13"/>
                    <a:gd name="T10" fmla="*/ 0 w 4"/>
                    <a:gd name="T11" fmla="*/ 6 h 13"/>
                    <a:gd name="T12" fmla="*/ 0 w 4"/>
                    <a:gd name="T13" fmla="*/ 3 h 13"/>
                    <a:gd name="T14" fmla="*/ 0 w 4"/>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3"/>
                    <a:gd name="T26" fmla="*/ 4 w 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3">
                      <a:moveTo>
                        <a:pt x="0" y="0"/>
                      </a:moveTo>
                      <a:lnTo>
                        <a:pt x="3" y="0"/>
                      </a:lnTo>
                      <a:lnTo>
                        <a:pt x="3" y="12"/>
                      </a:lnTo>
                      <a:lnTo>
                        <a:pt x="1" y="12"/>
                      </a:lnTo>
                      <a:lnTo>
                        <a:pt x="0" y="9"/>
                      </a:lnTo>
                      <a:lnTo>
                        <a:pt x="0" y="6"/>
                      </a:lnTo>
                      <a:lnTo>
                        <a:pt x="0" y="3"/>
                      </a:lnTo>
                      <a:lnTo>
                        <a:pt x="0" y="0"/>
                      </a:lnTo>
                    </a:path>
                  </a:pathLst>
                </a:custGeom>
                <a:solidFill>
                  <a:srgbClr val="E293A5"/>
                </a:solidFill>
                <a:ln w="12700" cap="rnd">
                  <a:noFill/>
                  <a:round/>
                  <a:headEnd/>
                  <a:tailEnd/>
                </a:ln>
              </p:spPr>
              <p:txBody>
                <a:bodyPr/>
                <a:lstStyle/>
                <a:p>
                  <a:endParaRPr lang="pt-PT"/>
                </a:p>
              </p:txBody>
            </p:sp>
            <p:sp>
              <p:nvSpPr>
                <p:cNvPr id="888" name="Freeform 68"/>
                <p:cNvSpPr>
                  <a:spLocks/>
                </p:cNvSpPr>
                <p:nvPr/>
              </p:nvSpPr>
              <p:spPr bwMode="auto">
                <a:xfrm>
                  <a:off x="2436" y="1798"/>
                  <a:ext cx="5" cy="13"/>
                </a:xfrm>
                <a:custGeom>
                  <a:avLst/>
                  <a:gdLst>
                    <a:gd name="T0" fmla="*/ 4 w 5"/>
                    <a:gd name="T1" fmla="*/ 12 h 13"/>
                    <a:gd name="T2" fmla="*/ 0 w 5"/>
                    <a:gd name="T3" fmla="*/ 12 h 13"/>
                    <a:gd name="T4" fmla="*/ 0 w 5"/>
                    <a:gd name="T5" fmla="*/ 0 h 13"/>
                    <a:gd name="T6" fmla="*/ 4 w 5"/>
                    <a:gd name="T7" fmla="*/ 0 h 13"/>
                    <a:gd name="T8" fmla="*/ 4 w 5"/>
                    <a:gd name="T9" fmla="*/ 3 h 13"/>
                    <a:gd name="T10" fmla="*/ 4 w 5"/>
                    <a:gd name="T11" fmla="*/ 6 h 13"/>
                    <a:gd name="T12" fmla="*/ 4 w 5"/>
                    <a:gd name="T13" fmla="*/ 10 h 13"/>
                    <a:gd name="T14" fmla="*/ 4 w 5"/>
                    <a:gd name="T15" fmla="*/ 12 h 1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3"/>
                    <a:gd name="T26" fmla="*/ 5 w 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3">
                      <a:moveTo>
                        <a:pt x="4" y="12"/>
                      </a:moveTo>
                      <a:lnTo>
                        <a:pt x="0" y="12"/>
                      </a:lnTo>
                      <a:lnTo>
                        <a:pt x="0" y="0"/>
                      </a:lnTo>
                      <a:lnTo>
                        <a:pt x="4" y="0"/>
                      </a:lnTo>
                      <a:lnTo>
                        <a:pt x="4" y="3"/>
                      </a:lnTo>
                      <a:lnTo>
                        <a:pt x="4" y="6"/>
                      </a:lnTo>
                      <a:lnTo>
                        <a:pt x="4" y="10"/>
                      </a:lnTo>
                      <a:lnTo>
                        <a:pt x="4" y="12"/>
                      </a:lnTo>
                    </a:path>
                  </a:pathLst>
                </a:custGeom>
                <a:solidFill>
                  <a:srgbClr val="E293A5"/>
                </a:solidFill>
                <a:ln w="12700" cap="rnd">
                  <a:noFill/>
                  <a:round/>
                  <a:headEnd/>
                  <a:tailEnd/>
                </a:ln>
              </p:spPr>
              <p:txBody>
                <a:bodyPr/>
                <a:lstStyle/>
                <a:p>
                  <a:endParaRPr lang="pt-PT"/>
                </a:p>
              </p:txBody>
            </p:sp>
            <p:sp>
              <p:nvSpPr>
                <p:cNvPr id="889" name="Freeform 69"/>
                <p:cNvSpPr>
                  <a:spLocks/>
                </p:cNvSpPr>
                <p:nvPr/>
              </p:nvSpPr>
              <p:spPr bwMode="auto">
                <a:xfrm>
                  <a:off x="2449" y="1774"/>
                  <a:ext cx="5" cy="21"/>
                </a:xfrm>
                <a:custGeom>
                  <a:avLst/>
                  <a:gdLst>
                    <a:gd name="T0" fmla="*/ 0 w 5"/>
                    <a:gd name="T1" fmla="*/ 0 h 21"/>
                    <a:gd name="T2" fmla="*/ 4 w 5"/>
                    <a:gd name="T3" fmla="*/ 0 h 21"/>
                    <a:gd name="T4" fmla="*/ 4 w 5"/>
                    <a:gd name="T5" fmla="*/ 20 h 21"/>
                    <a:gd name="T6" fmla="*/ 1 w 5"/>
                    <a:gd name="T7" fmla="*/ 20 h 21"/>
                    <a:gd name="T8" fmla="*/ 0 w 5"/>
                    <a:gd name="T9" fmla="*/ 16 h 21"/>
                    <a:gd name="T10" fmla="*/ 0 w 5"/>
                    <a:gd name="T11" fmla="*/ 10 h 21"/>
                    <a:gd name="T12" fmla="*/ 0 w 5"/>
                    <a:gd name="T13" fmla="*/ 5 h 21"/>
                    <a:gd name="T14" fmla="*/ 0 w 5"/>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0" y="0"/>
                      </a:moveTo>
                      <a:lnTo>
                        <a:pt x="4" y="0"/>
                      </a:lnTo>
                      <a:lnTo>
                        <a:pt x="4" y="20"/>
                      </a:lnTo>
                      <a:lnTo>
                        <a:pt x="1" y="20"/>
                      </a:lnTo>
                      <a:lnTo>
                        <a:pt x="0" y="16"/>
                      </a:lnTo>
                      <a:lnTo>
                        <a:pt x="0" y="10"/>
                      </a:lnTo>
                      <a:lnTo>
                        <a:pt x="0" y="5"/>
                      </a:lnTo>
                      <a:lnTo>
                        <a:pt x="0" y="0"/>
                      </a:lnTo>
                    </a:path>
                  </a:pathLst>
                </a:custGeom>
                <a:solidFill>
                  <a:srgbClr val="E293A5"/>
                </a:solidFill>
                <a:ln w="12700" cap="rnd">
                  <a:noFill/>
                  <a:round/>
                  <a:headEnd/>
                  <a:tailEnd/>
                </a:ln>
              </p:spPr>
              <p:txBody>
                <a:bodyPr/>
                <a:lstStyle/>
                <a:p>
                  <a:endParaRPr lang="pt-PT"/>
                </a:p>
              </p:txBody>
            </p:sp>
            <p:sp>
              <p:nvSpPr>
                <p:cNvPr id="890" name="Freeform 70"/>
                <p:cNvSpPr>
                  <a:spLocks/>
                </p:cNvSpPr>
                <p:nvPr/>
              </p:nvSpPr>
              <p:spPr bwMode="auto">
                <a:xfrm>
                  <a:off x="2436" y="1774"/>
                  <a:ext cx="6" cy="21"/>
                </a:xfrm>
                <a:custGeom>
                  <a:avLst/>
                  <a:gdLst>
                    <a:gd name="T0" fmla="*/ 5 w 6"/>
                    <a:gd name="T1" fmla="*/ 20 h 21"/>
                    <a:gd name="T2" fmla="*/ 0 w 6"/>
                    <a:gd name="T3" fmla="*/ 20 h 21"/>
                    <a:gd name="T4" fmla="*/ 0 w 6"/>
                    <a:gd name="T5" fmla="*/ 0 h 21"/>
                    <a:gd name="T6" fmla="*/ 4 w 6"/>
                    <a:gd name="T7" fmla="*/ 0 h 21"/>
                    <a:gd name="T8" fmla="*/ 4 w 6"/>
                    <a:gd name="T9" fmla="*/ 6 h 21"/>
                    <a:gd name="T10" fmla="*/ 4 w 6"/>
                    <a:gd name="T11" fmla="*/ 11 h 21"/>
                    <a:gd name="T12" fmla="*/ 5 w 6"/>
                    <a:gd name="T13" fmla="*/ 17 h 21"/>
                    <a:gd name="T14" fmla="*/ 5 w 6"/>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1"/>
                    <a:gd name="T26" fmla="*/ 6 w 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1">
                      <a:moveTo>
                        <a:pt x="5" y="20"/>
                      </a:moveTo>
                      <a:lnTo>
                        <a:pt x="0" y="20"/>
                      </a:lnTo>
                      <a:lnTo>
                        <a:pt x="0" y="0"/>
                      </a:lnTo>
                      <a:lnTo>
                        <a:pt x="4" y="0"/>
                      </a:lnTo>
                      <a:lnTo>
                        <a:pt x="4" y="6"/>
                      </a:lnTo>
                      <a:lnTo>
                        <a:pt x="4" y="11"/>
                      </a:lnTo>
                      <a:lnTo>
                        <a:pt x="5" y="17"/>
                      </a:lnTo>
                      <a:lnTo>
                        <a:pt x="5" y="20"/>
                      </a:lnTo>
                    </a:path>
                  </a:pathLst>
                </a:custGeom>
                <a:solidFill>
                  <a:srgbClr val="E293A5"/>
                </a:solidFill>
                <a:ln w="12700" cap="rnd">
                  <a:noFill/>
                  <a:round/>
                  <a:headEnd/>
                  <a:tailEnd/>
                </a:ln>
              </p:spPr>
              <p:txBody>
                <a:bodyPr/>
                <a:lstStyle/>
                <a:p>
                  <a:endParaRPr lang="pt-PT"/>
                </a:p>
              </p:txBody>
            </p:sp>
            <p:sp>
              <p:nvSpPr>
                <p:cNvPr id="891" name="Freeform 71"/>
                <p:cNvSpPr>
                  <a:spLocks/>
                </p:cNvSpPr>
                <p:nvPr/>
              </p:nvSpPr>
              <p:spPr bwMode="auto">
                <a:xfrm>
                  <a:off x="2491" y="1797"/>
                  <a:ext cx="5" cy="14"/>
                </a:xfrm>
                <a:custGeom>
                  <a:avLst/>
                  <a:gdLst>
                    <a:gd name="T0" fmla="*/ 1 w 5"/>
                    <a:gd name="T1" fmla="*/ 13 h 14"/>
                    <a:gd name="T2" fmla="*/ 4 w 5"/>
                    <a:gd name="T3" fmla="*/ 13 h 14"/>
                    <a:gd name="T4" fmla="*/ 4 w 5"/>
                    <a:gd name="T5" fmla="*/ 0 h 14"/>
                    <a:gd name="T6" fmla="*/ 0 w 5"/>
                    <a:gd name="T7" fmla="*/ 0 h 14"/>
                    <a:gd name="T8" fmla="*/ 0 w 5"/>
                    <a:gd name="T9" fmla="*/ 3 h 14"/>
                    <a:gd name="T10" fmla="*/ 1 w 5"/>
                    <a:gd name="T11" fmla="*/ 7 h 14"/>
                    <a:gd name="T12" fmla="*/ 1 w 5"/>
                    <a:gd name="T13" fmla="*/ 10 h 14"/>
                    <a:gd name="T14" fmla="*/ 1 w 5"/>
                    <a:gd name="T15" fmla="*/ 13 h 1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4"/>
                    <a:gd name="T26" fmla="*/ 5 w 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4">
                      <a:moveTo>
                        <a:pt x="1" y="13"/>
                      </a:moveTo>
                      <a:lnTo>
                        <a:pt x="4" y="13"/>
                      </a:lnTo>
                      <a:lnTo>
                        <a:pt x="4" y="0"/>
                      </a:lnTo>
                      <a:lnTo>
                        <a:pt x="0" y="0"/>
                      </a:lnTo>
                      <a:lnTo>
                        <a:pt x="0" y="3"/>
                      </a:lnTo>
                      <a:lnTo>
                        <a:pt x="1" y="7"/>
                      </a:lnTo>
                      <a:lnTo>
                        <a:pt x="1" y="10"/>
                      </a:lnTo>
                      <a:lnTo>
                        <a:pt x="1" y="13"/>
                      </a:lnTo>
                    </a:path>
                  </a:pathLst>
                </a:custGeom>
                <a:solidFill>
                  <a:srgbClr val="E293A5"/>
                </a:solidFill>
                <a:ln w="12700" cap="rnd">
                  <a:noFill/>
                  <a:round/>
                  <a:headEnd/>
                  <a:tailEnd/>
                </a:ln>
              </p:spPr>
              <p:txBody>
                <a:bodyPr/>
                <a:lstStyle/>
                <a:p>
                  <a:endParaRPr lang="pt-PT"/>
                </a:p>
              </p:txBody>
            </p:sp>
            <p:sp>
              <p:nvSpPr>
                <p:cNvPr id="892" name="Freeform 72"/>
                <p:cNvSpPr>
                  <a:spLocks/>
                </p:cNvSpPr>
                <p:nvPr/>
              </p:nvSpPr>
              <p:spPr bwMode="auto">
                <a:xfrm>
                  <a:off x="2477" y="1798"/>
                  <a:ext cx="5" cy="13"/>
                </a:xfrm>
                <a:custGeom>
                  <a:avLst/>
                  <a:gdLst>
                    <a:gd name="T0" fmla="*/ 4 w 5"/>
                    <a:gd name="T1" fmla="*/ 12 h 13"/>
                    <a:gd name="T2" fmla="*/ 0 w 5"/>
                    <a:gd name="T3" fmla="*/ 12 h 13"/>
                    <a:gd name="T4" fmla="*/ 0 w 5"/>
                    <a:gd name="T5" fmla="*/ 0 h 13"/>
                    <a:gd name="T6" fmla="*/ 4 w 5"/>
                    <a:gd name="T7" fmla="*/ 0 h 13"/>
                    <a:gd name="T8" fmla="*/ 4 w 5"/>
                    <a:gd name="T9" fmla="*/ 4 h 13"/>
                    <a:gd name="T10" fmla="*/ 4 w 5"/>
                    <a:gd name="T11" fmla="*/ 7 h 13"/>
                    <a:gd name="T12" fmla="*/ 4 w 5"/>
                    <a:gd name="T13" fmla="*/ 11 h 13"/>
                    <a:gd name="T14" fmla="*/ 4 w 5"/>
                    <a:gd name="T15" fmla="*/ 12 h 1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3"/>
                    <a:gd name="T26" fmla="*/ 5 w 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3">
                      <a:moveTo>
                        <a:pt x="4" y="12"/>
                      </a:moveTo>
                      <a:lnTo>
                        <a:pt x="0" y="12"/>
                      </a:lnTo>
                      <a:lnTo>
                        <a:pt x="0" y="0"/>
                      </a:lnTo>
                      <a:lnTo>
                        <a:pt x="4" y="0"/>
                      </a:lnTo>
                      <a:lnTo>
                        <a:pt x="4" y="4"/>
                      </a:lnTo>
                      <a:lnTo>
                        <a:pt x="4" y="7"/>
                      </a:lnTo>
                      <a:lnTo>
                        <a:pt x="4" y="11"/>
                      </a:lnTo>
                      <a:lnTo>
                        <a:pt x="4" y="12"/>
                      </a:lnTo>
                    </a:path>
                  </a:pathLst>
                </a:custGeom>
                <a:solidFill>
                  <a:srgbClr val="E293A5"/>
                </a:solidFill>
                <a:ln w="12700" cap="rnd">
                  <a:noFill/>
                  <a:round/>
                  <a:headEnd/>
                  <a:tailEnd/>
                </a:ln>
              </p:spPr>
              <p:txBody>
                <a:bodyPr/>
                <a:lstStyle/>
                <a:p>
                  <a:endParaRPr lang="pt-PT"/>
                </a:p>
              </p:txBody>
            </p:sp>
            <p:sp>
              <p:nvSpPr>
                <p:cNvPr id="893" name="Freeform 73"/>
                <p:cNvSpPr>
                  <a:spLocks/>
                </p:cNvSpPr>
                <p:nvPr/>
              </p:nvSpPr>
              <p:spPr bwMode="auto">
                <a:xfrm>
                  <a:off x="2491" y="1774"/>
                  <a:ext cx="5" cy="21"/>
                </a:xfrm>
                <a:custGeom>
                  <a:avLst/>
                  <a:gdLst>
                    <a:gd name="T0" fmla="*/ 0 w 5"/>
                    <a:gd name="T1" fmla="*/ 20 h 21"/>
                    <a:gd name="T2" fmla="*/ 4 w 5"/>
                    <a:gd name="T3" fmla="*/ 20 h 21"/>
                    <a:gd name="T4" fmla="*/ 4 w 5"/>
                    <a:gd name="T5" fmla="*/ 0 h 21"/>
                    <a:gd name="T6" fmla="*/ 1 w 5"/>
                    <a:gd name="T7" fmla="*/ 0 h 21"/>
                    <a:gd name="T8" fmla="*/ 1 w 5"/>
                    <a:gd name="T9" fmla="*/ 5 h 21"/>
                    <a:gd name="T10" fmla="*/ 1 w 5"/>
                    <a:gd name="T11" fmla="*/ 10 h 21"/>
                    <a:gd name="T12" fmla="*/ 0 w 5"/>
                    <a:gd name="T13" fmla="*/ 16 h 21"/>
                    <a:gd name="T14" fmla="*/ 0 w 5"/>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0" y="20"/>
                      </a:moveTo>
                      <a:lnTo>
                        <a:pt x="4" y="20"/>
                      </a:lnTo>
                      <a:lnTo>
                        <a:pt x="4" y="0"/>
                      </a:lnTo>
                      <a:lnTo>
                        <a:pt x="1" y="0"/>
                      </a:lnTo>
                      <a:lnTo>
                        <a:pt x="1" y="5"/>
                      </a:lnTo>
                      <a:lnTo>
                        <a:pt x="1" y="10"/>
                      </a:lnTo>
                      <a:lnTo>
                        <a:pt x="0" y="16"/>
                      </a:lnTo>
                      <a:lnTo>
                        <a:pt x="0" y="20"/>
                      </a:lnTo>
                    </a:path>
                  </a:pathLst>
                </a:custGeom>
                <a:solidFill>
                  <a:srgbClr val="E293A5"/>
                </a:solidFill>
                <a:ln w="12700" cap="rnd">
                  <a:noFill/>
                  <a:round/>
                  <a:headEnd/>
                  <a:tailEnd/>
                </a:ln>
              </p:spPr>
              <p:txBody>
                <a:bodyPr/>
                <a:lstStyle/>
                <a:p>
                  <a:endParaRPr lang="pt-PT"/>
                </a:p>
              </p:txBody>
            </p:sp>
            <p:sp>
              <p:nvSpPr>
                <p:cNvPr id="894" name="Freeform 74"/>
                <p:cNvSpPr>
                  <a:spLocks/>
                </p:cNvSpPr>
                <p:nvPr/>
              </p:nvSpPr>
              <p:spPr bwMode="auto">
                <a:xfrm>
                  <a:off x="2478" y="1774"/>
                  <a:ext cx="5" cy="21"/>
                </a:xfrm>
                <a:custGeom>
                  <a:avLst/>
                  <a:gdLst>
                    <a:gd name="T0" fmla="*/ 4 w 5"/>
                    <a:gd name="T1" fmla="*/ 20 h 21"/>
                    <a:gd name="T2" fmla="*/ 0 w 5"/>
                    <a:gd name="T3" fmla="*/ 20 h 21"/>
                    <a:gd name="T4" fmla="*/ 0 w 5"/>
                    <a:gd name="T5" fmla="*/ 0 h 21"/>
                    <a:gd name="T6" fmla="*/ 4 w 5"/>
                    <a:gd name="T7" fmla="*/ 0 h 21"/>
                    <a:gd name="T8" fmla="*/ 4 w 5"/>
                    <a:gd name="T9" fmla="*/ 5 h 21"/>
                    <a:gd name="T10" fmla="*/ 4 w 5"/>
                    <a:gd name="T11" fmla="*/ 11 h 21"/>
                    <a:gd name="T12" fmla="*/ 4 w 5"/>
                    <a:gd name="T13" fmla="*/ 17 h 21"/>
                    <a:gd name="T14" fmla="*/ 4 w 5"/>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4" y="20"/>
                      </a:moveTo>
                      <a:lnTo>
                        <a:pt x="0" y="20"/>
                      </a:lnTo>
                      <a:lnTo>
                        <a:pt x="0" y="0"/>
                      </a:lnTo>
                      <a:lnTo>
                        <a:pt x="4" y="0"/>
                      </a:lnTo>
                      <a:lnTo>
                        <a:pt x="4" y="5"/>
                      </a:lnTo>
                      <a:lnTo>
                        <a:pt x="4" y="11"/>
                      </a:lnTo>
                      <a:lnTo>
                        <a:pt x="4" y="17"/>
                      </a:lnTo>
                      <a:lnTo>
                        <a:pt x="4" y="20"/>
                      </a:lnTo>
                    </a:path>
                  </a:pathLst>
                </a:custGeom>
                <a:solidFill>
                  <a:srgbClr val="E293A5"/>
                </a:solidFill>
                <a:ln w="12700" cap="rnd">
                  <a:noFill/>
                  <a:round/>
                  <a:headEnd/>
                  <a:tailEnd/>
                </a:ln>
              </p:spPr>
              <p:txBody>
                <a:bodyPr/>
                <a:lstStyle/>
                <a:p>
                  <a:endParaRPr lang="pt-PT"/>
                </a:p>
              </p:txBody>
            </p:sp>
            <p:sp>
              <p:nvSpPr>
                <p:cNvPr id="895" name="Freeform 75"/>
                <p:cNvSpPr>
                  <a:spLocks/>
                </p:cNvSpPr>
                <p:nvPr/>
              </p:nvSpPr>
              <p:spPr bwMode="auto">
                <a:xfrm>
                  <a:off x="2471" y="1830"/>
                  <a:ext cx="28" cy="45"/>
                </a:xfrm>
                <a:custGeom>
                  <a:avLst/>
                  <a:gdLst>
                    <a:gd name="T0" fmla="*/ 13 w 28"/>
                    <a:gd name="T1" fmla="*/ 44 h 45"/>
                    <a:gd name="T2" fmla="*/ 27 w 28"/>
                    <a:gd name="T3" fmla="*/ 44 h 45"/>
                    <a:gd name="T4" fmla="*/ 27 w 28"/>
                    <a:gd name="T5" fmla="*/ 29 h 45"/>
                    <a:gd name="T6" fmla="*/ 27 w 28"/>
                    <a:gd name="T7" fmla="*/ 0 h 45"/>
                    <a:gd name="T8" fmla="*/ 0 w 28"/>
                    <a:gd name="T9" fmla="*/ 0 h 45"/>
                    <a:gd name="T10" fmla="*/ 0 w 28"/>
                    <a:gd name="T11" fmla="*/ 5 h 45"/>
                    <a:gd name="T12" fmla="*/ 2 w 28"/>
                    <a:gd name="T13" fmla="*/ 9 h 45"/>
                    <a:gd name="T14" fmla="*/ 3 w 28"/>
                    <a:gd name="T15" fmla="*/ 13 h 45"/>
                    <a:gd name="T16" fmla="*/ 5 w 28"/>
                    <a:gd name="T17" fmla="*/ 17 h 45"/>
                    <a:gd name="T18" fmla="*/ 7 w 28"/>
                    <a:gd name="T19" fmla="*/ 20 h 45"/>
                    <a:gd name="T20" fmla="*/ 9 w 28"/>
                    <a:gd name="T21" fmla="*/ 23 h 45"/>
                    <a:gd name="T22" fmla="*/ 13 w 28"/>
                    <a:gd name="T23" fmla="*/ 25 h 45"/>
                    <a:gd name="T24" fmla="*/ 16 w 28"/>
                    <a:gd name="T25" fmla="*/ 27 h 45"/>
                    <a:gd name="T26" fmla="*/ 16 w 28"/>
                    <a:gd name="T27" fmla="*/ 28 h 45"/>
                    <a:gd name="T28" fmla="*/ 16 w 28"/>
                    <a:gd name="T29" fmla="*/ 30 h 45"/>
                    <a:gd name="T30" fmla="*/ 16 w 28"/>
                    <a:gd name="T31" fmla="*/ 32 h 45"/>
                    <a:gd name="T32" fmla="*/ 17 w 28"/>
                    <a:gd name="T33" fmla="*/ 33 h 45"/>
                    <a:gd name="T34" fmla="*/ 15 w 28"/>
                    <a:gd name="T35" fmla="*/ 35 h 45"/>
                    <a:gd name="T36" fmla="*/ 14 w 28"/>
                    <a:gd name="T37" fmla="*/ 38 h 45"/>
                    <a:gd name="T38" fmla="*/ 13 w 28"/>
                    <a:gd name="T39" fmla="*/ 41 h 45"/>
                    <a:gd name="T40" fmla="*/ 13 w 28"/>
                    <a:gd name="T41" fmla="*/ 44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45"/>
                    <a:gd name="T65" fmla="*/ 28 w 2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45">
                      <a:moveTo>
                        <a:pt x="13" y="44"/>
                      </a:moveTo>
                      <a:lnTo>
                        <a:pt x="27" y="44"/>
                      </a:lnTo>
                      <a:lnTo>
                        <a:pt x="27" y="29"/>
                      </a:lnTo>
                      <a:lnTo>
                        <a:pt x="27" y="0"/>
                      </a:lnTo>
                      <a:lnTo>
                        <a:pt x="0" y="0"/>
                      </a:lnTo>
                      <a:lnTo>
                        <a:pt x="0" y="5"/>
                      </a:lnTo>
                      <a:lnTo>
                        <a:pt x="2" y="9"/>
                      </a:lnTo>
                      <a:lnTo>
                        <a:pt x="3" y="13"/>
                      </a:lnTo>
                      <a:lnTo>
                        <a:pt x="5" y="17"/>
                      </a:lnTo>
                      <a:lnTo>
                        <a:pt x="7" y="20"/>
                      </a:lnTo>
                      <a:lnTo>
                        <a:pt x="9" y="23"/>
                      </a:lnTo>
                      <a:lnTo>
                        <a:pt x="13" y="25"/>
                      </a:lnTo>
                      <a:lnTo>
                        <a:pt x="16" y="27"/>
                      </a:lnTo>
                      <a:lnTo>
                        <a:pt x="16" y="28"/>
                      </a:lnTo>
                      <a:lnTo>
                        <a:pt x="16" y="30"/>
                      </a:lnTo>
                      <a:lnTo>
                        <a:pt x="16" y="32"/>
                      </a:lnTo>
                      <a:lnTo>
                        <a:pt x="17" y="33"/>
                      </a:lnTo>
                      <a:lnTo>
                        <a:pt x="15" y="35"/>
                      </a:lnTo>
                      <a:lnTo>
                        <a:pt x="14" y="38"/>
                      </a:lnTo>
                      <a:lnTo>
                        <a:pt x="13" y="41"/>
                      </a:lnTo>
                      <a:lnTo>
                        <a:pt x="13" y="44"/>
                      </a:lnTo>
                    </a:path>
                  </a:pathLst>
                </a:custGeom>
                <a:solidFill>
                  <a:srgbClr val="E293A5"/>
                </a:solidFill>
                <a:ln w="12700" cap="rnd">
                  <a:noFill/>
                  <a:round/>
                  <a:headEnd/>
                  <a:tailEnd/>
                </a:ln>
              </p:spPr>
              <p:txBody>
                <a:bodyPr/>
                <a:lstStyle/>
                <a:p>
                  <a:endParaRPr lang="pt-PT"/>
                </a:p>
              </p:txBody>
            </p:sp>
            <p:sp>
              <p:nvSpPr>
                <p:cNvPr id="896" name="Freeform 76"/>
                <p:cNvSpPr>
                  <a:spLocks/>
                </p:cNvSpPr>
                <p:nvPr/>
              </p:nvSpPr>
              <p:spPr bwMode="auto">
                <a:xfrm>
                  <a:off x="2439" y="1830"/>
                  <a:ext cx="26" cy="45"/>
                </a:xfrm>
                <a:custGeom>
                  <a:avLst/>
                  <a:gdLst>
                    <a:gd name="T0" fmla="*/ 13 w 26"/>
                    <a:gd name="T1" fmla="*/ 44 h 45"/>
                    <a:gd name="T2" fmla="*/ 0 w 26"/>
                    <a:gd name="T3" fmla="*/ 44 h 45"/>
                    <a:gd name="T4" fmla="*/ 0 w 26"/>
                    <a:gd name="T5" fmla="*/ 28 h 45"/>
                    <a:gd name="T6" fmla="*/ 0 w 26"/>
                    <a:gd name="T7" fmla="*/ 0 h 45"/>
                    <a:gd name="T8" fmla="*/ 25 w 26"/>
                    <a:gd name="T9" fmla="*/ 0 h 45"/>
                    <a:gd name="T10" fmla="*/ 25 w 26"/>
                    <a:gd name="T11" fmla="*/ 4 h 45"/>
                    <a:gd name="T12" fmla="*/ 24 w 26"/>
                    <a:gd name="T13" fmla="*/ 8 h 45"/>
                    <a:gd name="T14" fmla="*/ 22 w 26"/>
                    <a:gd name="T15" fmla="*/ 12 h 45"/>
                    <a:gd name="T16" fmla="*/ 20 w 26"/>
                    <a:gd name="T17" fmla="*/ 16 h 45"/>
                    <a:gd name="T18" fmla="*/ 18 w 26"/>
                    <a:gd name="T19" fmla="*/ 20 h 45"/>
                    <a:gd name="T20" fmla="*/ 15 w 26"/>
                    <a:gd name="T21" fmla="*/ 24 h 45"/>
                    <a:gd name="T22" fmla="*/ 12 w 26"/>
                    <a:gd name="T23" fmla="*/ 27 h 45"/>
                    <a:gd name="T24" fmla="*/ 8 w 26"/>
                    <a:gd name="T25" fmla="*/ 28 h 45"/>
                    <a:gd name="T26" fmla="*/ 9 w 26"/>
                    <a:gd name="T27" fmla="*/ 30 h 45"/>
                    <a:gd name="T28" fmla="*/ 9 w 26"/>
                    <a:gd name="T29" fmla="*/ 31 h 45"/>
                    <a:gd name="T30" fmla="*/ 8 w 26"/>
                    <a:gd name="T31" fmla="*/ 33 h 45"/>
                    <a:gd name="T32" fmla="*/ 10 w 26"/>
                    <a:gd name="T33" fmla="*/ 34 h 45"/>
                    <a:gd name="T34" fmla="*/ 11 w 26"/>
                    <a:gd name="T35" fmla="*/ 36 h 45"/>
                    <a:gd name="T36" fmla="*/ 13 w 26"/>
                    <a:gd name="T37" fmla="*/ 40 h 45"/>
                    <a:gd name="T38" fmla="*/ 13 w 26"/>
                    <a:gd name="T39" fmla="*/ 44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45"/>
                    <a:gd name="T62" fmla="*/ 26 w 26"/>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45">
                      <a:moveTo>
                        <a:pt x="13" y="44"/>
                      </a:moveTo>
                      <a:lnTo>
                        <a:pt x="0" y="44"/>
                      </a:lnTo>
                      <a:lnTo>
                        <a:pt x="0" y="28"/>
                      </a:lnTo>
                      <a:lnTo>
                        <a:pt x="0" y="0"/>
                      </a:lnTo>
                      <a:lnTo>
                        <a:pt x="25" y="0"/>
                      </a:lnTo>
                      <a:lnTo>
                        <a:pt x="25" y="4"/>
                      </a:lnTo>
                      <a:lnTo>
                        <a:pt x="24" y="8"/>
                      </a:lnTo>
                      <a:lnTo>
                        <a:pt x="22" y="12"/>
                      </a:lnTo>
                      <a:lnTo>
                        <a:pt x="20" y="16"/>
                      </a:lnTo>
                      <a:lnTo>
                        <a:pt x="18" y="20"/>
                      </a:lnTo>
                      <a:lnTo>
                        <a:pt x="15" y="24"/>
                      </a:lnTo>
                      <a:lnTo>
                        <a:pt x="12" y="27"/>
                      </a:lnTo>
                      <a:lnTo>
                        <a:pt x="8" y="28"/>
                      </a:lnTo>
                      <a:lnTo>
                        <a:pt x="9" y="30"/>
                      </a:lnTo>
                      <a:lnTo>
                        <a:pt x="9" y="31"/>
                      </a:lnTo>
                      <a:lnTo>
                        <a:pt x="8" y="33"/>
                      </a:lnTo>
                      <a:lnTo>
                        <a:pt x="10" y="34"/>
                      </a:lnTo>
                      <a:lnTo>
                        <a:pt x="11" y="36"/>
                      </a:lnTo>
                      <a:lnTo>
                        <a:pt x="13" y="40"/>
                      </a:lnTo>
                      <a:lnTo>
                        <a:pt x="13" y="44"/>
                      </a:lnTo>
                    </a:path>
                  </a:pathLst>
                </a:custGeom>
                <a:solidFill>
                  <a:srgbClr val="E293A5"/>
                </a:solidFill>
                <a:ln w="12700" cap="rnd">
                  <a:noFill/>
                  <a:round/>
                  <a:headEnd/>
                  <a:tailEnd/>
                </a:ln>
              </p:spPr>
              <p:txBody>
                <a:bodyPr/>
                <a:lstStyle/>
                <a:p>
                  <a:endParaRPr lang="pt-PT"/>
                </a:p>
              </p:txBody>
            </p:sp>
            <p:sp>
              <p:nvSpPr>
                <p:cNvPr id="897" name="Freeform 77"/>
                <p:cNvSpPr>
                  <a:spLocks/>
                </p:cNvSpPr>
                <p:nvPr/>
              </p:nvSpPr>
              <p:spPr bwMode="auto">
                <a:xfrm>
                  <a:off x="2607" y="1644"/>
                  <a:ext cx="23" cy="116"/>
                </a:xfrm>
                <a:custGeom>
                  <a:avLst/>
                  <a:gdLst>
                    <a:gd name="T0" fmla="*/ 0 w 23"/>
                    <a:gd name="T1" fmla="*/ 0 h 116"/>
                    <a:gd name="T2" fmla="*/ 22 w 23"/>
                    <a:gd name="T3" fmla="*/ 0 h 116"/>
                    <a:gd name="T4" fmla="*/ 22 w 23"/>
                    <a:gd name="T5" fmla="*/ 115 h 116"/>
                    <a:gd name="T6" fmla="*/ 0 w 23"/>
                    <a:gd name="T7" fmla="*/ 49 h 116"/>
                    <a:gd name="T8" fmla="*/ 0 w 23"/>
                    <a:gd name="T9" fmla="*/ 0 h 116"/>
                    <a:gd name="T10" fmla="*/ 0 60000 65536"/>
                    <a:gd name="T11" fmla="*/ 0 60000 65536"/>
                    <a:gd name="T12" fmla="*/ 0 60000 65536"/>
                    <a:gd name="T13" fmla="*/ 0 60000 65536"/>
                    <a:gd name="T14" fmla="*/ 0 60000 65536"/>
                    <a:gd name="T15" fmla="*/ 0 w 23"/>
                    <a:gd name="T16" fmla="*/ 0 h 116"/>
                    <a:gd name="T17" fmla="*/ 23 w 23"/>
                    <a:gd name="T18" fmla="*/ 116 h 116"/>
                  </a:gdLst>
                  <a:ahLst/>
                  <a:cxnLst>
                    <a:cxn ang="T10">
                      <a:pos x="T0" y="T1"/>
                    </a:cxn>
                    <a:cxn ang="T11">
                      <a:pos x="T2" y="T3"/>
                    </a:cxn>
                    <a:cxn ang="T12">
                      <a:pos x="T4" y="T5"/>
                    </a:cxn>
                    <a:cxn ang="T13">
                      <a:pos x="T6" y="T7"/>
                    </a:cxn>
                    <a:cxn ang="T14">
                      <a:pos x="T8" y="T9"/>
                    </a:cxn>
                  </a:cxnLst>
                  <a:rect l="T15" t="T16" r="T17" b="T18"/>
                  <a:pathLst>
                    <a:path w="23" h="116">
                      <a:moveTo>
                        <a:pt x="0" y="0"/>
                      </a:moveTo>
                      <a:lnTo>
                        <a:pt x="22" y="0"/>
                      </a:lnTo>
                      <a:lnTo>
                        <a:pt x="22" y="115"/>
                      </a:lnTo>
                      <a:lnTo>
                        <a:pt x="0" y="49"/>
                      </a:lnTo>
                      <a:lnTo>
                        <a:pt x="0" y="0"/>
                      </a:lnTo>
                    </a:path>
                  </a:pathLst>
                </a:custGeom>
                <a:solidFill>
                  <a:srgbClr val="660000"/>
                </a:solidFill>
                <a:ln w="12700" cap="rnd">
                  <a:noFill/>
                  <a:round/>
                  <a:headEnd/>
                  <a:tailEnd/>
                </a:ln>
              </p:spPr>
              <p:txBody>
                <a:bodyPr/>
                <a:lstStyle/>
                <a:p>
                  <a:endParaRPr lang="pt-PT"/>
                </a:p>
              </p:txBody>
            </p:sp>
            <p:sp>
              <p:nvSpPr>
                <p:cNvPr id="898" name="Freeform 78"/>
                <p:cNvSpPr>
                  <a:spLocks/>
                </p:cNvSpPr>
                <p:nvPr/>
              </p:nvSpPr>
              <p:spPr bwMode="auto">
                <a:xfrm>
                  <a:off x="2624" y="1774"/>
                  <a:ext cx="10" cy="53"/>
                </a:xfrm>
                <a:custGeom>
                  <a:avLst/>
                  <a:gdLst>
                    <a:gd name="T0" fmla="*/ 0 w 10"/>
                    <a:gd name="T1" fmla="*/ 50 h 53"/>
                    <a:gd name="T2" fmla="*/ 0 w 10"/>
                    <a:gd name="T3" fmla="*/ 25 h 53"/>
                    <a:gd name="T4" fmla="*/ 0 w 10"/>
                    <a:gd name="T5" fmla="*/ 0 h 53"/>
                    <a:gd name="T6" fmla="*/ 5 w 10"/>
                    <a:gd name="T7" fmla="*/ 0 h 53"/>
                    <a:gd name="T8" fmla="*/ 6 w 10"/>
                    <a:gd name="T9" fmla="*/ 3 h 53"/>
                    <a:gd name="T10" fmla="*/ 7 w 10"/>
                    <a:gd name="T11" fmla="*/ 5 h 53"/>
                    <a:gd name="T12" fmla="*/ 8 w 10"/>
                    <a:gd name="T13" fmla="*/ 7 h 53"/>
                    <a:gd name="T14" fmla="*/ 9 w 10"/>
                    <a:gd name="T15" fmla="*/ 9 h 53"/>
                    <a:gd name="T16" fmla="*/ 9 w 10"/>
                    <a:gd name="T17" fmla="*/ 52 h 53"/>
                    <a:gd name="T18" fmla="*/ 0 w 10"/>
                    <a:gd name="T19" fmla="*/ 52 h 53"/>
                    <a:gd name="T20" fmla="*/ 0 w 10"/>
                    <a:gd name="T21" fmla="*/ 5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3"/>
                    <a:gd name="T35" fmla="*/ 10 w 1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3">
                      <a:moveTo>
                        <a:pt x="0" y="50"/>
                      </a:moveTo>
                      <a:lnTo>
                        <a:pt x="0" y="25"/>
                      </a:lnTo>
                      <a:lnTo>
                        <a:pt x="0" y="0"/>
                      </a:lnTo>
                      <a:lnTo>
                        <a:pt x="5" y="0"/>
                      </a:lnTo>
                      <a:lnTo>
                        <a:pt x="6" y="3"/>
                      </a:lnTo>
                      <a:lnTo>
                        <a:pt x="7" y="5"/>
                      </a:lnTo>
                      <a:lnTo>
                        <a:pt x="8" y="7"/>
                      </a:lnTo>
                      <a:lnTo>
                        <a:pt x="9" y="9"/>
                      </a:lnTo>
                      <a:lnTo>
                        <a:pt x="9" y="52"/>
                      </a:lnTo>
                      <a:lnTo>
                        <a:pt x="0" y="52"/>
                      </a:lnTo>
                      <a:lnTo>
                        <a:pt x="0" y="50"/>
                      </a:lnTo>
                    </a:path>
                  </a:pathLst>
                </a:custGeom>
                <a:solidFill>
                  <a:srgbClr val="660000"/>
                </a:solidFill>
                <a:ln w="12700" cap="rnd">
                  <a:noFill/>
                  <a:round/>
                  <a:headEnd/>
                  <a:tailEnd/>
                </a:ln>
              </p:spPr>
              <p:txBody>
                <a:bodyPr/>
                <a:lstStyle/>
                <a:p>
                  <a:endParaRPr lang="pt-PT"/>
                </a:p>
              </p:txBody>
            </p:sp>
            <p:sp>
              <p:nvSpPr>
                <p:cNvPr id="899" name="Freeform 79"/>
                <p:cNvSpPr>
                  <a:spLocks/>
                </p:cNvSpPr>
                <p:nvPr/>
              </p:nvSpPr>
              <p:spPr bwMode="auto">
                <a:xfrm>
                  <a:off x="2526" y="1774"/>
                  <a:ext cx="99" cy="6"/>
                </a:xfrm>
                <a:custGeom>
                  <a:avLst/>
                  <a:gdLst>
                    <a:gd name="T0" fmla="*/ 0 w 99"/>
                    <a:gd name="T1" fmla="*/ 0 h 6"/>
                    <a:gd name="T2" fmla="*/ 47 w 99"/>
                    <a:gd name="T3" fmla="*/ 0 h 6"/>
                    <a:gd name="T4" fmla="*/ 98 w 99"/>
                    <a:gd name="T5" fmla="*/ 0 h 6"/>
                    <a:gd name="T6" fmla="*/ 98 w 99"/>
                    <a:gd name="T7" fmla="*/ 5 h 6"/>
                    <a:gd name="T8" fmla="*/ 4 w 99"/>
                    <a:gd name="T9" fmla="*/ 5 h 6"/>
                    <a:gd name="T10" fmla="*/ 0 w 99"/>
                    <a:gd name="T11" fmla="*/ 0 h 6"/>
                    <a:gd name="T12" fmla="*/ 0 60000 65536"/>
                    <a:gd name="T13" fmla="*/ 0 60000 65536"/>
                    <a:gd name="T14" fmla="*/ 0 60000 65536"/>
                    <a:gd name="T15" fmla="*/ 0 60000 65536"/>
                    <a:gd name="T16" fmla="*/ 0 60000 65536"/>
                    <a:gd name="T17" fmla="*/ 0 60000 65536"/>
                    <a:gd name="T18" fmla="*/ 0 w 99"/>
                    <a:gd name="T19" fmla="*/ 0 h 6"/>
                    <a:gd name="T20" fmla="*/ 99 w 9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9" h="6">
                      <a:moveTo>
                        <a:pt x="0" y="0"/>
                      </a:moveTo>
                      <a:lnTo>
                        <a:pt x="47" y="0"/>
                      </a:lnTo>
                      <a:lnTo>
                        <a:pt x="98" y="0"/>
                      </a:lnTo>
                      <a:lnTo>
                        <a:pt x="98" y="5"/>
                      </a:lnTo>
                      <a:lnTo>
                        <a:pt x="4" y="5"/>
                      </a:lnTo>
                      <a:lnTo>
                        <a:pt x="0" y="0"/>
                      </a:lnTo>
                    </a:path>
                  </a:pathLst>
                </a:custGeom>
                <a:solidFill>
                  <a:srgbClr val="000000"/>
                </a:solidFill>
                <a:ln w="12700" cap="rnd">
                  <a:noFill/>
                  <a:round/>
                  <a:headEnd/>
                  <a:tailEnd/>
                </a:ln>
              </p:spPr>
              <p:txBody>
                <a:bodyPr/>
                <a:lstStyle/>
                <a:p>
                  <a:endParaRPr lang="pt-PT"/>
                </a:p>
              </p:txBody>
            </p:sp>
            <p:sp>
              <p:nvSpPr>
                <p:cNvPr id="900" name="Freeform 80"/>
                <p:cNvSpPr>
                  <a:spLocks/>
                </p:cNvSpPr>
                <p:nvPr/>
              </p:nvSpPr>
              <p:spPr bwMode="auto">
                <a:xfrm>
                  <a:off x="2518" y="1775"/>
                  <a:ext cx="5" cy="6"/>
                </a:xfrm>
                <a:custGeom>
                  <a:avLst/>
                  <a:gdLst>
                    <a:gd name="T0" fmla="*/ 4 w 5"/>
                    <a:gd name="T1" fmla="*/ 5 h 6"/>
                    <a:gd name="T2" fmla="*/ 0 w 5"/>
                    <a:gd name="T3" fmla="*/ 5 h 6"/>
                    <a:gd name="T4" fmla="*/ 0 w 5"/>
                    <a:gd name="T5" fmla="*/ 0 h 6"/>
                    <a:gd name="T6" fmla="*/ 4 w 5"/>
                    <a:gd name="T7" fmla="*/ 5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4" y="5"/>
                      </a:moveTo>
                      <a:lnTo>
                        <a:pt x="0" y="5"/>
                      </a:lnTo>
                      <a:lnTo>
                        <a:pt x="0" y="0"/>
                      </a:lnTo>
                      <a:lnTo>
                        <a:pt x="4" y="5"/>
                      </a:lnTo>
                    </a:path>
                  </a:pathLst>
                </a:custGeom>
                <a:solidFill>
                  <a:srgbClr val="000000"/>
                </a:solidFill>
                <a:ln w="12700" cap="rnd">
                  <a:noFill/>
                  <a:round/>
                  <a:headEnd/>
                  <a:tailEnd/>
                </a:ln>
              </p:spPr>
              <p:txBody>
                <a:bodyPr/>
                <a:lstStyle/>
                <a:p>
                  <a:endParaRPr lang="pt-PT"/>
                </a:p>
              </p:txBody>
            </p:sp>
            <p:sp>
              <p:nvSpPr>
                <p:cNvPr id="901" name="Freeform 81"/>
                <p:cNvSpPr>
                  <a:spLocks/>
                </p:cNvSpPr>
                <p:nvPr/>
              </p:nvSpPr>
              <p:spPr bwMode="auto">
                <a:xfrm>
                  <a:off x="2414" y="1776"/>
                  <a:ext cx="6" cy="6"/>
                </a:xfrm>
                <a:custGeom>
                  <a:avLst/>
                  <a:gdLst>
                    <a:gd name="T0" fmla="*/ 5 w 6"/>
                    <a:gd name="T1" fmla="*/ 0 h 6"/>
                    <a:gd name="T2" fmla="*/ 0 w 6"/>
                    <a:gd name="T3" fmla="*/ 5 h 6"/>
                    <a:gd name="T4" fmla="*/ 5 w 6"/>
                    <a:gd name="T5" fmla="*/ 5 h 6"/>
                    <a:gd name="T6" fmla="*/ 5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5" y="0"/>
                      </a:moveTo>
                      <a:lnTo>
                        <a:pt x="0" y="5"/>
                      </a:lnTo>
                      <a:lnTo>
                        <a:pt x="5" y="5"/>
                      </a:lnTo>
                      <a:lnTo>
                        <a:pt x="5" y="0"/>
                      </a:lnTo>
                    </a:path>
                  </a:pathLst>
                </a:custGeom>
                <a:solidFill>
                  <a:srgbClr val="000000"/>
                </a:solidFill>
                <a:ln w="12700" cap="rnd">
                  <a:noFill/>
                  <a:round/>
                  <a:headEnd/>
                  <a:tailEnd/>
                </a:ln>
              </p:spPr>
              <p:txBody>
                <a:bodyPr/>
                <a:lstStyle/>
                <a:p>
                  <a:endParaRPr lang="pt-PT"/>
                </a:p>
              </p:txBody>
            </p:sp>
            <p:sp>
              <p:nvSpPr>
                <p:cNvPr id="902" name="Freeform 82"/>
                <p:cNvSpPr>
                  <a:spLocks/>
                </p:cNvSpPr>
                <p:nvPr/>
              </p:nvSpPr>
              <p:spPr bwMode="auto">
                <a:xfrm>
                  <a:off x="2413" y="1708"/>
                  <a:ext cx="59" cy="78"/>
                </a:xfrm>
                <a:custGeom>
                  <a:avLst/>
                  <a:gdLst>
                    <a:gd name="T0" fmla="*/ 4 w 59"/>
                    <a:gd name="T1" fmla="*/ 71 h 78"/>
                    <a:gd name="T2" fmla="*/ 9 w 59"/>
                    <a:gd name="T3" fmla="*/ 77 h 78"/>
                    <a:gd name="T4" fmla="*/ 58 w 59"/>
                    <a:gd name="T5" fmla="*/ 10 h 78"/>
                    <a:gd name="T6" fmla="*/ 49 w 59"/>
                    <a:gd name="T7" fmla="*/ 0 h 78"/>
                    <a:gd name="T8" fmla="*/ 0 w 59"/>
                    <a:gd name="T9" fmla="*/ 67 h 78"/>
                    <a:gd name="T10" fmla="*/ 4 w 59"/>
                    <a:gd name="T11" fmla="*/ 71 h 78"/>
                    <a:gd name="T12" fmla="*/ 0 60000 65536"/>
                    <a:gd name="T13" fmla="*/ 0 60000 65536"/>
                    <a:gd name="T14" fmla="*/ 0 60000 65536"/>
                    <a:gd name="T15" fmla="*/ 0 60000 65536"/>
                    <a:gd name="T16" fmla="*/ 0 60000 65536"/>
                    <a:gd name="T17" fmla="*/ 0 60000 65536"/>
                    <a:gd name="T18" fmla="*/ 0 w 59"/>
                    <a:gd name="T19" fmla="*/ 0 h 78"/>
                    <a:gd name="T20" fmla="*/ 59 w 59"/>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59" h="78">
                      <a:moveTo>
                        <a:pt x="4" y="71"/>
                      </a:moveTo>
                      <a:lnTo>
                        <a:pt x="9" y="77"/>
                      </a:lnTo>
                      <a:lnTo>
                        <a:pt x="58" y="10"/>
                      </a:lnTo>
                      <a:lnTo>
                        <a:pt x="49" y="0"/>
                      </a:lnTo>
                      <a:lnTo>
                        <a:pt x="0" y="67"/>
                      </a:lnTo>
                      <a:lnTo>
                        <a:pt x="4" y="71"/>
                      </a:lnTo>
                    </a:path>
                  </a:pathLst>
                </a:custGeom>
                <a:solidFill>
                  <a:srgbClr val="000000"/>
                </a:solidFill>
                <a:ln w="12700" cap="rnd">
                  <a:noFill/>
                  <a:round/>
                  <a:headEnd/>
                  <a:tailEnd/>
                </a:ln>
              </p:spPr>
              <p:txBody>
                <a:bodyPr/>
                <a:lstStyle/>
                <a:p>
                  <a:endParaRPr lang="pt-PT"/>
                </a:p>
              </p:txBody>
            </p:sp>
            <p:sp>
              <p:nvSpPr>
                <p:cNvPr id="903" name="Freeform 83"/>
                <p:cNvSpPr>
                  <a:spLocks/>
                </p:cNvSpPr>
                <p:nvPr/>
              </p:nvSpPr>
              <p:spPr bwMode="auto">
                <a:xfrm>
                  <a:off x="2583" y="1856"/>
                  <a:ext cx="4" cy="9"/>
                </a:xfrm>
                <a:custGeom>
                  <a:avLst/>
                  <a:gdLst>
                    <a:gd name="T0" fmla="*/ 0 w 4"/>
                    <a:gd name="T1" fmla="*/ 8 h 9"/>
                    <a:gd name="T2" fmla="*/ 0 w 4"/>
                    <a:gd name="T3" fmla="*/ 6 h 9"/>
                    <a:gd name="T4" fmla="*/ 1 w 4"/>
                    <a:gd name="T5" fmla="*/ 4 h 9"/>
                    <a:gd name="T6" fmla="*/ 1 w 4"/>
                    <a:gd name="T7" fmla="*/ 3 h 9"/>
                    <a:gd name="T8" fmla="*/ 1 w 4"/>
                    <a:gd name="T9" fmla="*/ 2 h 9"/>
                    <a:gd name="T10" fmla="*/ 1 w 4"/>
                    <a:gd name="T11" fmla="*/ 1 h 9"/>
                    <a:gd name="T12" fmla="*/ 1 w 4"/>
                    <a:gd name="T13" fmla="*/ 0 h 9"/>
                    <a:gd name="T14" fmla="*/ 2 w 4"/>
                    <a:gd name="T15" fmla="*/ 0 h 9"/>
                    <a:gd name="T16" fmla="*/ 2 w 4"/>
                    <a:gd name="T17" fmla="*/ 1 h 9"/>
                    <a:gd name="T18" fmla="*/ 3 w 4"/>
                    <a:gd name="T19" fmla="*/ 2 h 9"/>
                    <a:gd name="T20" fmla="*/ 3 w 4"/>
                    <a:gd name="T21" fmla="*/ 3 h 9"/>
                    <a:gd name="T22" fmla="*/ 3 w 4"/>
                    <a:gd name="T23" fmla="*/ 4 h 9"/>
                    <a:gd name="T24" fmla="*/ 3 w 4"/>
                    <a:gd name="T25" fmla="*/ 3 h 9"/>
                    <a:gd name="T26" fmla="*/ 2 w 4"/>
                    <a:gd name="T27" fmla="*/ 2 h 9"/>
                    <a:gd name="T28" fmla="*/ 1 w 4"/>
                    <a:gd name="T29" fmla="*/ 1 h 9"/>
                    <a:gd name="T30" fmla="*/ 1 w 4"/>
                    <a:gd name="T31" fmla="*/ 2 h 9"/>
                    <a:gd name="T32" fmla="*/ 1 w 4"/>
                    <a:gd name="T33" fmla="*/ 4 h 9"/>
                    <a:gd name="T34" fmla="*/ 0 w 4"/>
                    <a:gd name="T35" fmla="*/ 8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9"/>
                    <a:gd name="T56" fmla="*/ 4 w 4"/>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9">
                      <a:moveTo>
                        <a:pt x="0" y="8"/>
                      </a:moveTo>
                      <a:lnTo>
                        <a:pt x="0" y="6"/>
                      </a:lnTo>
                      <a:lnTo>
                        <a:pt x="1" y="4"/>
                      </a:lnTo>
                      <a:lnTo>
                        <a:pt x="1" y="3"/>
                      </a:lnTo>
                      <a:lnTo>
                        <a:pt x="1" y="2"/>
                      </a:lnTo>
                      <a:lnTo>
                        <a:pt x="1" y="1"/>
                      </a:lnTo>
                      <a:lnTo>
                        <a:pt x="1" y="0"/>
                      </a:lnTo>
                      <a:lnTo>
                        <a:pt x="2" y="0"/>
                      </a:lnTo>
                      <a:lnTo>
                        <a:pt x="2" y="1"/>
                      </a:lnTo>
                      <a:lnTo>
                        <a:pt x="3" y="2"/>
                      </a:lnTo>
                      <a:lnTo>
                        <a:pt x="3" y="3"/>
                      </a:lnTo>
                      <a:lnTo>
                        <a:pt x="3" y="4"/>
                      </a:lnTo>
                      <a:lnTo>
                        <a:pt x="3" y="3"/>
                      </a:lnTo>
                      <a:lnTo>
                        <a:pt x="2" y="2"/>
                      </a:lnTo>
                      <a:lnTo>
                        <a:pt x="1" y="1"/>
                      </a:lnTo>
                      <a:lnTo>
                        <a:pt x="1" y="2"/>
                      </a:lnTo>
                      <a:lnTo>
                        <a:pt x="1" y="4"/>
                      </a:lnTo>
                      <a:lnTo>
                        <a:pt x="0" y="8"/>
                      </a:lnTo>
                    </a:path>
                  </a:pathLst>
                </a:custGeom>
                <a:solidFill>
                  <a:srgbClr val="000000"/>
                </a:solidFill>
                <a:ln w="12700" cap="rnd">
                  <a:noFill/>
                  <a:round/>
                  <a:headEnd/>
                  <a:tailEnd/>
                </a:ln>
              </p:spPr>
              <p:txBody>
                <a:bodyPr/>
                <a:lstStyle/>
                <a:p>
                  <a:endParaRPr lang="pt-PT"/>
                </a:p>
              </p:txBody>
            </p:sp>
            <p:sp>
              <p:nvSpPr>
                <p:cNvPr id="904" name="Freeform 84"/>
                <p:cNvSpPr>
                  <a:spLocks/>
                </p:cNvSpPr>
                <p:nvPr/>
              </p:nvSpPr>
              <p:spPr bwMode="auto">
                <a:xfrm>
                  <a:off x="2588" y="1856"/>
                  <a:ext cx="4" cy="9"/>
                </a:xfrm>
                <a:custGeom>
                  <a:avLst/>
                  <a:gdLst>
                    <a:gd name="T0" fmla="*/ 0 w 4"/>
                    <a:gd name="T1" fmla="*/ 8 h 9"/>
                    <a:gd name="T2" fmla="*/ 1 w 4"/>
                    <a:gd name="T3" fmla="*/ 6 h 9"/>
                    <a:gd name="T4" fmla="*/ 1 w 4"/>
                    <a:gd name="T5" fmla="*/ 5 h 9"/>
                    <a:gd name="T6" fmla="*/ 1 w 4"/>
                    <a:gd name="T7" fmla="*/ 4 h 9"/>
                    <a:gd name="T8" fmla="*/ 0 w 4"/>
                    <a:gd name="T9" fmla="*/ 4 h 9"/>
                    <a:gd name="T10" fmla="*/ 0 w 4"/>
                    <a:gd name="T11" fmla="*/ 2 h 9"/>
                    <a:gd name="T12" fmla="*/ 0 w 4"/>
                    <a:gd name="T13" fmla="*/ 1 h 9"/>
                    <a:gd name="T14" fmla="*/ 0 w 4"/>
                    <a:gd name="T15" fmla="*/ 0 h 9"/>
                    <a:gd name="T16" fmla="*/ 1 w 4"/>
                    <a:gd name="T17" fmla="*/ 0 h 9"/>
                    <a:gd name="T18" fmla="*/ 2 w 4"/>
                    <a:gd name="T19" fmla="*/ 0 h 9"/>
                    <a:gd name="T20" fmla="*/ 2 w 4"/>
                    <a:gd name="T21" fmla="*/ 1 h 9"/>
                    <a:gd name="T22" fmla="*/ 2 w 4"/>
                    <a:gd name="T23" fmla="*/ 2 h 9"/>
                    <a:gd name="T24" fmla="*/ 2 w 4"/>
                    <a:gd name="T25" fmla="*/ 3 h 9"/>
                    <a:gd name="T26" fmla="*/ 2 w 4"/>
                    <a:gd name="T27" fmla="*/ 4 h 9"/>
                    <a:gd name="T28" fmla="*/ 2 w 4"/>
                    <a:gd name="T29" fmla="*/ 5 h 9"/>
                    <a:gd name="T30" fmla="*/ 3 w 4"/>
                    <a:gd name="T31" fmla="*/ 6 h 9"/>
                    <a:gd name="T32" fmla="*/ 3 w 4"/>
                    <a:gd name="T33" fmla="*/ 7 h 9"/>
                    <a:gd name="T34" fmla="*/ 3 w 4"/>
                    <a:gd name="T35" fmla="*/ 6 h 9"/>
                    <a:gd name="T36" fmla="*/ 2 w 4"/>
                    <a:gd name="T37" fmla="*/ 6 h 9"/>
                    <a:gd name="T38" fmla="*/ 2 w 4"/>
                    <a:gd name="T39" fmla="*/ 5 h 9"/>
                    <a:gd name="T40" fmla="*/ 2 w 4"/>
                    <a:gd name="T41" fmla="*/ 4 h 9"/>
                    <a:gd name="T42" fmla="*/ 2 w 4"/>
                    <a:gd name="T43" fmla="*/ 2 h 9"/>
                    <a:gd name="T44" fmla="*/ 1 w 4"/>
                    <a:gd name="T45" fmla="*/ 1 h 9"/>
                    <a:gd name="T46" fmla="*/ 1 w 4"/>
                    <a:gd name="T47" fmla="*/ 3 h 9"/>
                    <a:gd name="T48" fmla="*/ 1 w 4"/>
                    <a:gd name="T49" fmla="*/ 4 h 9"/>
                    <a:gd name="T50" fmla="*/ 1 w 4"/>
                    <a:gd name="T51" fmla="*/ 5 h 9"/>
                    <a:gd name="T52" fmla="*/ 1 w 4"/>
                    <a:gd name="T53" fmla="*/ 7 h 9"/>
                    <a:gd name="T54" fmla="*/ 0 w 4"/>
                    <a:gd name="T55" fmla="*/ 8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
                    <a:gd name="T85" fmla="*/ 0 h 9"/>
                    <a:gd name="T86" fmla="*/ 4 w 4"/>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 h="9">
                      <a:moveTo>
                        <a:pt x="0" y="8"/>
                      </a:moveTo>
                      <a:lnTo>
                        <a:pt x="1" y="6"/>
                      </a:lnTo>
                      <a:lnTo>
                        <a:pt x="1" y="5"/>
                      </a:lnTo>
                      <a:lnTo>
                        <a:pt x="1" y="4"/>
                      </a:lnTo>
                      <a:lnTo>
                        <a:pt x="0" y="4"/>
                      </a:lnTo>
                      <a:lnTo>
                        <a:pt x="0" y="2"/>
                      </a:lnTo>
                      <a:lnTo>
                        <a:pt x="0" y="1"/>
                      </a:lnTo>
                      <a:lnTo>
                        <a:pt x="0" y="0"/>
                      </a:lnTo>
                      <a:lnTo>
                        <a:pt x="1" y="0"/>
                      </a:lnTo>
                      <a:lnTo>
                        <a:pt x="2" y="0"/>
                      </a:lnTo>
                      <a:lnTo>
                        <a:pt x="2" y="1"/>
                      </a:lnTo>
                      <a:lnTo>
                        <a:pt x="2" y="2"/>
                      </a:lnTo>
                      <a:lnTo>
                        <a:pt x="2" y="3"/>
                      </a:lnTo>
                      <a:lnTo>
                        <a:pt x="2" y="4"/>
                      </a:lnTo>
                      <a:lnTo>
                        <a:pt x="2" y="5"/>
                      </a:lnTo>
                      <a:lnTo>
                        <a:pt x="3" y="6"/>
                      </a:lnTo>
                      <a:lnTo>
                        <a:pt x="3" y="7"/>
                      </a:lnTo>
                      <a:lnTo>
                        <a:pt x="3" y="6"/>
                      </a:lnTo>
                      <a:lnTo>
                        <a:pt x="2" y="6"/>
                      </a:lnTo>
                      <a:lnTo>
                        <a:pt x="2" y="5"/>
                      </a:lnTo>
                      <a:lnTo>
                        <a:pt x="2" y="4"/>
                      </a:lnTo>
                      <a:lnTo>
                        <a:pt x="2" y="2"/>
                      </a:lnTo>
                      <a:lnTo>
                        <a:pt x="1" y="1"/>
                      </a:lnTo>
                      <a:lnTo>
                        <a:pt x="1" y="3"/>
                      </a:lnTo>
                      <a:lnTo>
                        <a:pt x="1" y="4"/>
                      </a:lnTo>
                      <a:lnTo>
                        <a:pt x="1" y="5"/>
                      </a:lnTo>
                      <a:lnTo>
                        <a:pt x="1" y="7"/>
                      </a:lnTo>
                      <a:lnTo>
                        <a:pt x="0" y="8"/>
                      </a:lnTo>
                    </a:path>
                  </a:pathLst>
                </a:custGeom>
                <a:solidFill>
                  <a:srgbClr val="000000"/>
                </a:solidFill>
                <a:ln w="12700" cap="rnd">
                  <a:noFill/>
                  <a:round/>
                  <a:headEnd/>
                  <a:tailEnd/>
                </a:ln>
              </p:spPr>
              <p:txBody>
                <a:bodyPr/>
                <a:lstStyle/>
                <a:p>
                  <a:endParaRPr lang="pt-PT"/>
                </a:p>
              </p:txBody>
            </p:sp>
            <p:sp>
              <p:nvSpPr>
                <p:cNvPr id="905" name="Freeform 85"/>
                <p:cNvSpPr>
                  <a:spLocks/>
                </p:cNvSpPr>
                <p:nvPr/>
              </p:nvSpPr>
              <p:spPr bwMode="auto">
                <a:xfrm>
                  <a:off x="2592" y="1855"/>
                  <a:ext cx="6" cy="10"/>
                </a:xfrm>
                <a:custGeom>
                  <a:avLst/>
                  <a:gdLst>
                    <a:gd name="T0" fmla="*/ 0 w 6"/>
                    <a:gd name="T1" fmla="*/ 9 h 10"/>
                    <a:gd name="T2" fmla="*/ 0 w 6"/>
                    <a:gd name="T3" fmla="*/ 8 h 10"/>
                    <a:gd name="T4" fmla="*/ 1 w 6"/>
                    <a:gd name="T5" fmla="*/ 7 h 10"/>
                    <a:gd name="T6" fmla="*/ 1 w 6"/>
                    <a:gd name="T7" fmla="*/ 6 h 10"/>
                    <a:gd name="T8" fmla="*/ 1 w 6"/>
                    <a:gd name="T9" fmla="*/ 5 h 10"/>
                    <a:gd name="T10" fmla="*/ 0 w 6"/>
                    <a:gd name="T11" fmla="*/ 4 h 10"/>
                    <a:gd name="T12" fmla="*/ 0 w 6"/>
                    <a:gd name="T13" fmla="*/ 3 h 10"/>
                    <a:gd name="T14" fmla="*/ 0 w 6"/>
                    <a:gd name="T15" fmla="*/ 2 h 10"/>
                    <a:gd name="T16" fmla="*/ 0 w 6"/>
                    <a:gd name="T17" fmla="*/ 1 h 10"/>
                    <a:gd name="T18" fmla="*/ 1 w 6"/>
                    <a:gd name="T19" fmla="*/ 0 h 10"/>
                    <a:gd name="T20" fmla="*/ 1 w 6"/>
                    <a:gd name="T21" fmla="*/ 1 h 10"/>
                    <a:gd name="T22" fmla="*/ 2 w 6"/>
                    <a:gd name="T23" fmla="*/ 1 h 10"/>
                    <a:gd name="T24" fmla="*/ 3 w 6"/>
                    <a:gd name="T25" fmla="*/ 0 h 10"/>
                    <a:gd name="T26" fmla="*/ 3 w 6"/>
                    <a:gd name="T27" fmla="*/ 1 h 10"/>
                    <a:gd name="T28" fmla="*/ 3 w 6"/>
                    <a:gd name="T29" fmla="*/ 2 h 10"/>
                    <a:gd name="T30" fmla="*/ 3 w 6"/>
                    <a:gd name="T31" fmla="*/ 3 h 10"/>
                    <a:gd name="T32" fmla="*/ 3 w 6"/>
                    <a:gd name="T33" fmla="*/ 4 h 10"/>
                    <a:gd name="T34" fmla="*/ 4 w 6"/>
                    <a:gd name="T35" fmla="*/ 5 h 10"/>
                    <a:gd name="T36" fmla="*/ 4 w 6"/>
                    <a:gd name="T37" fmla="*/ 6 h 10"/>
                    <a:gd name="T38" fmla="*/ 5 w 6"/>
                    <a:gd name="T39" fmla="*/ 7 h 10"/>
                    <a:gd name="T40" fmla="*/ 4 w 6"/>
                    <a:gd name="T41" fmla="*/ 6 h 10"/>
                    <a:gd name="T42" fmla="*/ 4 w 6"/>
                    <a:gd name="T43" fmla="*/ 5 h 10"/>
                    <a:gd name="T44" fmla="*/ 3 w 6"/>
                    <a:gd name="T45" fmla="*/ 5 h 10"/>
                    <a:gd name="T46" fmla="*/ 3 w 6"/>
                    <a:gd name="T47" fmla="*/ 4 h 10"/>
                    <a:gd name="T48" fmla="*/ 3 w 6"/>
                    <a:gd name="T49" fmla="*/ 3 h 10"/>
                    <a:gd name="T50" fmla="*/ 2 w 6"/>
                    <a:gd name="T51" fmla="*/ 2 h 10"/>
                    <a:gd name="T52" fmla="*/ 1 w 6"/>
                    <a:gd name="T53" fmla="*/ 2 h 10"/>
                    <a:gd name="T54" fmla="*/ 1 w 6"/>
                    <a:gd name="T55" fmla="*/ 3 h 10"/>
                    <a:gd name="T56" fmla="*/ 1 w 6"/>
                    <a:gd name="T57" fmla="*/ 5 h 10"/>
                    <a:gd name="T58" fmla="*/ 1 w 6"/>
                    <a:gd name="T59" fmla="*/ 6 h 10"/>
                    <a:gd name="T60" fmla="*/ 1 w 6"/>
                    <a:gd name="T61" fmla="*/ 7 h 10"/>
                    <a:gd name="T62" fmla="*/ 1 w 6"/>
                    <a:gd name="T63" fmla="*/ 8 h 10"/>
                    <a:gd name="T64" fmla="*/ 0 w 6"/>
                    <a:gd name="T65" fmla="*/ 9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10"/>
                    <a:gd name="T101" fmla="*/ 6 w 6"/>
                    <a:gd name="T102" fmla="*/ 10 h 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10">
                      <a:moveTo>
                        <a:pt x="0" y="9"/>
                      </a:moveTo>
                      <a:lnTo>
                        <a:pt x="0" y="8"/>
                      </a:lnTo>
                      <a:lnTo>
                        <a:pt x="1" y="7"/>
                      </a:lnTo>
                      <a:lnTo>
                        <a:pt x="1" y="6"/>
                      </a:lnTo>
                      <a:lnTo>
                        <a:pt x="1" y="5"/>
                      </a:lnTo>
                      <a:lnTo>
                        <a:pt x="0" y="4"/>
                      </a:lnTo>
                      <a:lnTo>
                        <a:pt x="0" y="3"/>
                      </a:lnTo>
                      <a:lnTo>
                        <a:pt x="0" y="2"/>
                      </a:lnTo>
                      <a:lnTo>
                        <a:pt x="0" y="1"/>
                      </a:lnTo>
                      <a:lnTo>
                        <a:pt x="1" y="0"/>
                      </a:lnTo>
                      <a:lnTo>
                        <a:pt x="1" y="1"/>
                      </a:lnTo>
                      <a:lnTo>
                        <a:pt x="2" y="1"/>
                      </a:lnTo>
                      <a:lnTo>
                        <a:pt x="3" y="0"/>
                      </a:lnTo>
                      <a:lnTo>
                        <a:pt x="3" y="1"/>
                      </a:lnTo>
                      <a:lnTo>
                        <a:pt x="3" y="2"/>
                      </a:lnTo>
                      <a:lnTo>
                        <a:pt x="3" y="3"/>
                      </a:lnTo>
                      <a:lnTo>
                        <a:pt x="3" y="4"/>
                      </a:lnTo>
                      <a:lnTo>
                        <a:pt x="4" y="5"/>
                      </a:lnTo>
                      <a:lnTo>
                        <a:pt x="4" y="6"/>
                      </a:lnTo>
                      <a:lnTo>
                        <a:pt x="5" y="7"/>
                      </a:lnTo>
                      <a:lnTo>
                        <a:pt x="4" y="6"/>
                      </a:lnTo>
                      <a:lnTo>
                        <a:pt x="4" y="5"/>
                      </a:lnTo>
                      <a:lnTo>
                        <a:pt x="3" y="5"/>
                      </a:lnTo>
                      <a:lnTo>
                        <a:pt x="3" y="4"/>
                      </a:lnTo>
                      <a:lnTo>
                        <a:pt x="3" y="3"/>
                      </a:lnTo>
                      <a:lnTo>
                        <a:pt x="2" y="2"/>
                      </a:lnTo>
                      <a:lnTo>
                        <a:pt x="1" y="2"/>
                      </a:lnTo>
                      <a:lnTo>
                        <a:pt x="1" y="3"/>
                      </a:lnTo>
                      <a:lnTo>
                        <a:pt x="1" y="5"/>
                      </a:lnTo>
                      <a:lnTo>
                        <a:pt x="1" y="6"/>
                      </a:lnTo>
                      <a:lnTo>
                        <a:pt x="1" y="7"/>
                      </a:lnTo>
                      <a:lnTo>
                        <a:pt x="1" y="8"/>
                      </a:lnTo>
                      <a:lnTo>
                        <a:pt x="0" y="9"/>
                      </a:lnTo>
                    </a:path>
                  </a:pathLst>
                </a:custGeom>
                <a:solidFill>
                  <a:srgbClr val="000000"/>
                </a:solidFill>
                <a:ln w="12700" cap="rnd">
                  <a:noFill/>
                  <a:round/>
                  <a:headEnd/>
                  <a:tailEnd/>
                </a:ln>
              </p:spPr>
              <p:txBody>
                <a:bodyPr/>
                <a:lstStyle/>
                <a:p>
                  <a:endParaRPr lang="pt-PT"/>
                </a:p>
              </p:txBody>
            </p:sp>
            <p:sp>
              <p:nvSpPr>
                <p:cNvPr id="906" name="Freeform 86"/>
                <p:cNvSpPr>
                  <a:spLocks/>
                </p:cNvSpPr>
                <p:nvPr/>
              </p:nvSpPr>
              <p:spPr bwMode="auto">
                <a:xfrm>
                  <a:off x="2597" y="1856"/>
                  <a:ext cx="5" cy="6"/>
                </a:xfrm>
                <a:custGeom>
                  <a:avLst/>
                  <a:gdLst>
                    <a:gd name="T0" fmla="*/ 0 w 5"/>
                    <a:gd name="T1" fmla="*/ 5 h 6"/>
                    <a:gd name="T2" fmla="*/ 0 w 5"/>
                    <a:gd name="T3" fmla="*/ 4 h 6"/>
                    <a:gd name="T4" fmla="*/ 0 w 5"/>
                    <a:gd name="T5" fmla="*/ 3 h 6"/>
                    <a:gd name="T6" fmla="*/ 0 w 5"/>
                    <a:gd name="T7" fmla="*/ 2 h 6"/>
                    <a:gd name="T8" fmla="*/ 0 w 5"/>
                    <a:gd name="T9" fmla="*/ 1 h 6"/>
                    <a:gd name="T10" fmla="*/ 0 w 5"/>
                    <a:gd name="T11" fmla="*/ 0 h 6"/>
                    <a:gd name="T12" fmla="*/ 1 w 5"/>
                    <a:gd name="T13" fmla="*/ 0 h 6"/>
                    <a:gd name="T14" fmla="*/ 1 w 5"/>
                    <a:gd name="T15" fmla="*/ 1 h 6"/>
                    <a:gd name="T16" fmla="*/ 2 w 5"/>
                    <a:gd name="T17" fmla="*/ 1 h 6"/>
                    <a:gd name="T18" fmla="*/ 3 w 5"/>
                    <a:gd name="T19" fmla="*/ 1 h 6"/>
                    <a:gd name="T20" fmla="*/ 3 w 5"/>
                    <a:gd name="T21" fmla="*/ 0 h 6"/>
                    <a:gd name="T22" fmla="*/ 4 w 5"/>
                    <a:gd name="T23" fmla="*/ 0 h 6"/>
                    <a:gd name="T24" fmla="*/ 4 w 5"/>
                    <a:gd name="T25" fmla="*/ 1 h 6"/>
                    <a:gd name="T26" fmla="*/ 4 w 5"/>
                    <a:gd name="T27" fmla="*/ 2 h 6"/>
                    <a:gd name="T28" fmla="*/ 3 w 5"/>
                    <a:gd name="T29" fmla="*/ 2 h 6"/>
                    <a:gd name="T30" fmla="*/ 2 w 5"/>
                    <a:gd name="T31" fmla="*/ 2 h 6"/>
                    <a:gd name="T32" fmla="*/ 1 w 5"/>
                    <a:gd name="T33" fmla="*/ 2 h 6"/>
                    <a:gd name="T34" fmla="*/ 1 w 5"/>
                    <a:gd name="T35" fmla="*/ 3 h 6"/>
                    <a:gd name="T36" fmla="*/ 0 w 5"/>
                    <a:gd name="T37" fmla="*/ 4 h 6"/>
                    <a:gd name="T38" fmla="*/ 0 w 5"/>
                    <a:gd name="T39" fmla="*/ 5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
                    <a:gd name="T61" fmla="*/ 0 h 6"/>
                    <a:gd name="T62" fmla="*/ 5 w 5"/>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 h="6">
                      <a:moveTo>
                        <a:pt x="0" y="5"/>
                      </a:moveTo>
                      <a:lnTo>
                        <a:pt x="0" y="4"/>
                      </a:lnTo>
                      <a:lnTo>
                        <a:pt x="0" y="3"/>
                      </a:lnTo>
                      <a:lnTo>
                        <a:pt x="0" y="2"/>
                      </a:lnTo>
                      <a:lnTo>
                        <a:pt x="0" y="1"/>
                      </a:lnTo>
                      <a:lnTo>
                        <a:pt x="0" y="0"/>
                      </a:lnTo>
                      <a:lnTo>
                        <a:pt x="1" y="0"/>
                      </a:lnTo>
                      <a:lnTo>
                        <a:pt x="1" y="1"/>
                      </a:lnTo>
                      <a:lnTo>
                        <a:pt x="2" y="1"/>
                      </a:lnTo>
                      <a:lnTo>
                        <a:pt x="3" y="1"/>
                      </a:lnTo>
                      <a:lnTo>
                        <a:pt x="3" y="0"/>
                      </a:lnTo>
                      <a:lnTo>
                        <a:pt x="4" y="0"/>
                      </a:lnTo>
                      <a:lnTo>
                        <a:pt x="4" y="1"/>
                      </a:lnTo>
                      <a:lnTo>
                        <a:pt x="4" y="2"/>
                      </a:lnTo>
                      <a:lnTo>
                        <a:pt x="3" y="2"/>
                      </a:lnTo>
                      <a:lnTo>
                        <a:pt x="2" y="2"/>
                      </a:lnTo>
                      <a:lnTo>
                        <a:pt x="1" y="2"/>
                      </a:lnTo>
                      <a:lnTo>
                        <a:pt x="1" y="3"/>
                      </a:lnTo>
                      <a:lnTo>
                        <a:pt x="0" y="4"/>
                      </a:lnTo>
                      <a:lnTo>
                        <a:pt x="0" y="5"/>
                      </a:lnTo>
                    </a:path>
                  </a:pathLst>
                </a:custGeom>
                <a:solidFill>
                  <a:srgbClr val="000000"/>
                </a:solidFill>
                <a:ln w="12700" cap="rnd">
                  <a:noFill/>
                  <a:round/>
                  <a:headEnd/>
                  <a:tailEnd/>
                </a:ln>
              </p:spPr>
              <p:txBody>
                <a:bodyPr/>
                <a:lstStyle/>
                <a:p>
                  <a:endParaRPr lang="pt-PT"/>
                </a:p>
              </p:txBody>
            </p:sp>
            <p:sp>
              <p:nvSpPr>
                <p:cNvPr id="907" name="Freeform 87"/>
                <p:cNvSpPr>
                  <a:spLocks/>
                </p:cNvSpPr>
                <p:nvPr/>
              </p:nvSpPr>
              <p:spPr bwMode="auto">
                <a:xfrm>
                  <a:off x="2404" y="1680"/>
                  <a:ext cx="232" cy="91"/>
                </a:xfrm>
                <a:custGeom>
                  <a:avLst/>
                  <a:gdLst>
                    <a:gd name="T0" fmla="*/ 5 w 232"/>
                    <a:gd name="T1" fmla="*/ 90 h 91"/>
                    <a:gd name="T2" fmla="*/ 0 w 232"/>
                    <a:gd name="T3" fmla="*/ 90 h 91"/>
                    <a:gd name="T4" fmla="*/ 37 w 232"/>
                    <a:gd name="T5" fmla="*/ 0 h 91"/>
                    <a:gd name="T6" fmla="*/ 199 w 232"/>
                    <a:gd name="T7" fmla="*/ 0 h 91"/>
                    <a:gd name="T8" fmla="*/ 231 w 232"/>
                    <a:gd name="T9" fmla="*/ 89 h 91"/>
                    <a:gd name="T10" fmla="*/ 178 w 232"/>
                    <a:gd name="T11" fmla="*/ 89 h 91"/>
                    <a:gd name="T12" fmla="*/ 118 w 232"/>
                    <a:gd name="T13" fmla="*/ 89 h 91"/>
                    <a:gd name="T14" fmla="*/ 61 w 232"/>
                    <a:gd name="T15" fmla="*/ 23 h 91"/>
                    <a:gd name="T16" fmla="*/ 9 w 232"/>
                    <a:gd name="T17" fmla="*/ 90 h 91"/>
                    <a:gd name="T18" fmla="*/ 5 w 232"/>
                    <a:gd name="T19" fmla="*/ 9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91"/>
                    <a:gd name="T32" fmla="*/ 232 w 232"/>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91">
                      <a:moveTo>
                        <a:pt x="5" y="90"/>
                      </a:moveTo>
                      <a:lnTo>
                        <a:pt x="0" y="90"/>
                      </a:lnTo>
                      <a:lnTo>
                        <a:pt x="37" y="0"/>
                      </a:lnTo>
                      <a:lnTo>
                        <a:pt x="199" y="0"/>
                      </a:lnTo>
                      <a:lnTo>
                        <a:pt x="231" y="89"/>
                      </a:lnTo>
                      <a:lnTo>
                        <a:pt x="178" y="89"/>
                      </a:lnTo>
                      <a:lnTo>
                        <a:pt x="118" y="89"/>
                      </a:lnTo>
                      <a:lnTo>
                        <a:pt x="61" y="23"/>
                      </a:lnTo>
                      <a:lnTo>
                        <a:pt x="9" y="90"/>
                      </a:lnTo>
                      <a:lnTo>
                        <a:pt x="5" y="90"/>
                      </a:lnTo>
                    </a:path>
                  </a:pathLst>
                </a:custGeom>
                <a:solidFill>
                  <a:srgbClr val="A33300"/>
                </a:solidFill>
                <a:ln w="12700" cap="rnd">
                  <a:noFill/>
                  <a:round/>
                  <a:headEnd/>
                  <a:tailEnd/>
                </a:ln>
              </p:spPr>
              <p:txBody>
                <a:bodyPr/>
                <a:lstStyle/>
                <a:p>
                  <a:endParaRPr lang="pt-PT"/>
                </a:p>
              </p:txBody>
            </p:sp>
            <p:sp>
              <p:nvSpPr>
                <p:cNvPr id="908" name="Freeform 88"/>
                <p:cNvSpPr>
                  <a:spLocks/>
                </p:cNvSpPr>
                <p:nvPr/>
              </p:nvSpPr>
              <p:spPr bwMode="auto">
                <a:xfrm>
                  <a:off x="2404" y="1680"/>
                  <a:ext cx="232" cy="91"/>
                </a:xfrm>
                <a:custGeom>
                  <a:avLst/>
                  <a:gdLst>
                    <a:gd name="T0" fmla="*/ 5 w 232"/>
                    <a:gd name="T1" fmla="*/ 90 h 91"/>
                    <a:gd name="T2" fmla="*/ 0 w 232"/>
                    <a:gd name="T3" fmla="*/ 90 h 91"/>
                    <a:gd name="T4" fmla="*/ 37 w 232"/>
                    <a:gd name="T5" fmla="*/ 0 h 91"/>
                    <a:gd name="T6" fmla="*/ 199 w 232"/>
                    <a:gd name="T7" fmla="*/ 0 h 91"/>
                    <a:gd name="T8" fmla="*/ 231 w 232"/>
                    <a:gd name="T9" fmla="*/ 89 h 91"/>
                    <a:gd name="T10" fmla="*/ 178 w 232"/>
                    <a:gd name="T11" fmla="*/ 89 h 91"/>
                    <a:gd name="T12" fmla="*/ 118 w 232"/>
                    <a:gd name="T13" fmla="*/ 89 h 91"/>
                    <a:gd name="T14" fmla="*/ 61 w 232"/>
                    <a:gd name="T15" fmla="*/ 23 h 91"/>
                    <a:gd name="T16" fmla="*/ 9 w 232"/>
                    <a:gd name="T17" fmla="*/ 90 h 91"/>
                    <a:gd name="T18" fmla="*/ 5 w 232"/>
                    <a:gd name="T19" fmla="*/ 9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91"/>
                    <a:gd name="T32" fmla="*/ 232 w 232"/>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91">
                      <a:moveTo>
                        <a:pt x="5" y="90"/>
                      </a:moveTo>
                      <a:lnTo>
                        <a:pt x="0" y="90"/>
                      </a:lnTo>
                      <a:lnTo>
                        <a:pt x="37" y="0"/>
                      </a:lnTo>
                      <a:lnTo>
                        <a:pt x="199" y="0"/>
                      </a:lnTo>
                      <a:lnTo>
                        <a:pt x="231" y="89"/>
                      </a:lnTo>
                      <a:lnTo>
                        <a:pt x="178" y="89"/>
                      </a:lnTo>
                      <a:lnTo>
                        <a:pt x="118" y="89"/>
                      </a:lnTo>
                      <a:lnTo>
                        <a:pt x="61" y="23"/>
                      </a:lnTo>
                      <a:lnTo>
                        <a:pt x="9" y="90"/>
                      </a:lnTo>
                      <a:lnTo>
                        <a:pt x="5" y="90"/>
                      </a:lnTo>
                    </a:path>
                  </a:pathLst>
                </a:custGeom>
                <a:noFill/>
                <a:ln w="12700" cap="rnd">
                  <a:noFill/>
                  <a:round/>
                  <a:headEnd/>
                  <a:tailEnd/>
                </a:ln>
              </p:spPr>
              <p:txBody>
                <a:bodyPr/>
                <a:lstStyle/>
                <a:p>
                  <a:endParaRPr lang="pt-PT"/>
                </a:p>
              </p:txBody>
            </p:sp>
            <p:sp>
              <p:nvSpPr>
                <p:cNvPr id="909" name="Freeform 89"/>
                <p:cNvSpPr>
                  <a:spLocks/>
                </p:cNvSpPr>
                <p:nvPr/>
              </p:nvSpPr>
              <p:spPr bwMode="auto">
                <a:xfrm>
                  <a:off x="2518" y="1815"/>
                  <a:ext cx="69" cy="21"/>
                </a:xfrm>
                <a:custGeom>
                  <a:avLst/>
                  <a:gdLst>
                    <a:gd name="T0" fmla="*/ 0 w 69"/>
                    <a:gd name="T1" fmla="*/ 0 h 21"/>
                    <a:gd name="T2" fmla="*/ 0 w 69"/>
                    <a:gd name="T3" fmla="*/ 9 h 21"/>
                    <a:gd name="T4" fmla="*/ 0 w 69"/>
                    <a:gd name="T5" fmla="*/ 20 h 21"/>
                    <a:gd name="T6" fmla="*/ 37 w 69"/>
                    <a:gd name="T7" fmla="*/ 20 h 21"/>
                    <a:gd name="T8" fmla="*/ 68 w 69"/>
                    <a:gd name="T9" fmla="*/ 20 h 21"/>
                    <a:gd name="T10" fmla="*/ 61 w 69"/>
                    <a:gd name="T11" fmla="*/ 0 h 21"/>
                    <a:gd name="T12" fmla="*/ 0 w 69"/>
                    <a:gd name="T13" fmla="*/ 0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0" y="0"/>
                      </a:moveTo>
                      <a:lnTo>
                        <a:pt x="0" y="9"/>
                      </a:lnTo>
                      <a:lnTo>
                        <a:pt x="0" y="20"/>
                      </a:lnTo>
                      <a:lnTo>
                        <a:pt x="37" y="20"/>
                      </a:lnTo>
                      <a:lnTo>
                        <a:pt x="68" y="20"/>
                      </a:lnTo>
                      <a:lnTo>
                        <a:pt x="61" y="0"/>
                      </a:lnTo>
                      <a:lnTo>
                        <a:pt x="0" y="0"/>
                      </a:lnTo>
                    </a:path>
                  </a:pathLst>
                </a:custGeom>
                <a:solidFill>
                  <a:srgbClr val="A33300"/>
                </a:solidFill>
                <a:ln w="12700" cap="rnd">
                  <a:noFill/>
                  <a:round/>
                  <a:headEnd/>
                  <a:tailEnd/>
                </a:ln>
              </p:spPr>
              <p:txBody>
                <a:bodyPr/>
                <a:lstStyle/>
                <a:p>
                  <a:endParaRPr lang="pt-PT"/>
                </a:p>
              </p:txBody>
            </p:sp>
            <p:sp>
              <p:nvSpPr>
                <p:cNvPr id="910" name="Freeform 90"/>
                <p:cNvSpPr>
                  <a:spLocks/>
                </p:cNvSpPr>
                <p:nvPr/>
              </p:nvSpPr>
              <p:spPr bwMode="auto">
                <a:xfrm>
                  <a:off x="2518" y="1815"/>
                  <a:ext cx="69" cy="21"/>
                </a:xfrm>
                <a:custGeom>
                  <a:avLst/>
                  <a:gdLst>
                    <a:gd name="T0" fmla="*/ 0 w 69"/>
                    <a:gd name="T1" fmla="*/ 0 h 21"/>
                    <a:gd name="T2" fmla="*/ 0 w 69"/>
                    <a:gd name="T3" fmla="*/ 9 h 21"/>
                    <a:gd name="T4" fmla="*/ 0 w 69"/>
                    <a:gd name="T5" fmla="*/ 20 h 21"/>
                    <a:gd name="T6" fmla="*/ 37 w 69"/>
                    <a:gd name="T7" fmla="*/ 20 h 21"/>
                    <a:gd name="T8" fmla="*/ 68 w 69"/>
                    <a:gd name="T9" fmla="*/ 20 h 21"/>
                    <a:gd name="T10" fmla="*/ 61 w 69"/>
                    <a:gd name="T11" fmla="*/ 0 h 21"/>
                    <a:gd name="T12" fmla="*/ 0 w 69"/>
                    <a:gd name="T13" fmla="*/ 0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0" y="0"/>
                      </a:moveTo>
                      <a:lnTo>
                        <a:pt x="0" y="9"/>
                      </a:lnTo>
                      <a:lnTo>
                        <a:pt x="0" y="20"/>
                      </a:lnTo>
                      <a:lnTo>
                        <a:pt x="37" y="20"/>
                      </a:lnTo>
                      <a:lnTo>
                        <a:pt x="68" y="20"/>
                      </a:lnTo>
                      <a:lnTo>
                        <a:pt x="61" y="0"/>
                      </a:lnTo>
                      <a:lnTo>
                        <a:pt x="0" y="0"/>
                      </a:lnTo>
                    </a:path>
                  </a:pathLst>
                </a:custGeom>
                <a:noFill/>
                <a:ln w="12700" cap="rnd">
                  <a:noFill/>
                  <a:round/>
                  <a:headEnd/>
                  <a:tailEnd/>
                </a:ln>
              </p:spPr>
              <p:txBody>
                <a:bodyPr/>
                <a:lstStyle/>
                <a:p>
                  <a:endParaRPr lang="pt-PT"/>
                </a:p>
              </p:txBody>
            </p:sp>
            <p:sp>
              <p:nvSpPr>
                <p:cNvPr id="911" name="Freeform 91"/>
                <p:cNvSpPr>
                  <a:spLocks/>
                </p:cNvSpPr>
                <p:nvPr/>
              </p:nvSpPr>
              <p:spPr bwMode="auto">
                <a:xfrm>
                  <a:off x="2518" y="1839"/>
                  <a:ext cx="69" cy="5"/>
                </a:xfrm>
                <a:custGeom>
                  <a:avLst/>
                  <a:gdLst>
                    <a:gd name="T0" fmla="*/ 68 w 69"/>
                    <a:gd name="T1" fmla="*/ 4 h 5"/>
                    <a:gd name="T2" fmla="*/ 68 w 69"/>
                    <a:gd name="T3" fmla="*/ 0 h 5"/>
                    <a:gd name="T4" fmla="*/ 36 w 69"/>
                    <a:gd name="T5" fmla="*/ 0 h 5"/>
                    <a:gd name="T6" fmla="*/ 0 w 69"/>
                    <a:gd name="T7" fmla="*/ 0 h 5"/>
                    <a:gd name="T8" fmla="*/ 0 w 69"/>
                    <a:gd name="T9" fmla="*/ 4 h 5"/>
                    <a:gd name="T10" fmla="*/ 68 w 69"/>
                    <a:gd name="T11" fmla="*/ 4 h 5"/>
                    <a:gd name="T12" fmla="*/ 0 60000 65536"/>
                    <a:gd name="T13" fmla="*/ 0 60000 65536"/>
                    <a:gd name="T14" fmla="*/ 0 60000 65536"/>
                    <a:gd name="T15" fmla="*/ 0 60000 65536"/>
                    <a:gd name="T16" fmla="*/ 0 60000 65536"/>
                    <a:gd name="T17" fmla="*/ 0 60000 65536"/>
                    <a:gd name="T18" fmla="*/ 0 w 69"/>
                    <a:gd name="T19" fmla="*/ 0 h 5"/>
                    <a:gd name="T20" fmla="*/ 69 w 69"/>
                    <a:gd name="T21" fmla="*/ 5 h 5"/>
                  </a:gdLst>
                  <a:ahLst/>
                  <a:cxnLst>
                    <a:cxn ang="T12">
                      <a:pos x="T0" y="T1"/>
                    </a:cxn>
                    <a:cxn ang="T13">
                      <a:pos x="T2" y="T3"/>
                    </a:cxn>
                    <a:cxn ang="T14">
                      <a:pos x="T4" y="T5"/>
                    </a:cxn>
                    <a:cxn ang="T15">
                      <a:pos x="T6" y="T7"/>
                    </a:cxn>
                    <a:cxn ang="T16">
                      <a:pos x="T8" y="T9"/>
                    </a:cxn>
                    <a:cxn ang="T17">
                      <a:pos x="T10" y="T11"/>
                    </a:cxn>
                  </a:cxnLst>
                  <a:rect l="T18" t="T19" r="T20" b="T21"/>
                  <a:pathLst>
                    <a:path w="69" h="5">
                      <a:moveTo>
                        <a:pt x="68" y="4"/>
                      </a:moveTo>
                      <a:lnTo>
                        <a:pt x="68" y="0"/>
                      </a:lnTo>
                      <a:lnTo>
                        <a:pt x="36" y="0"/>
                      </a:lnTo>
                      <a:lnTo>
                        <a:pt x="0" y="0"/>
                      </a:lnTo>
                      <a:lnTo>
                        <a:pt x="0" y="4"/>
                      </a:lnTo>
                      <a:lnTo>
                        <a:pt x="68" y="4"/>
                      </a:lnTo>
                    </a:path>
                  </a:pathLst>
                </a:custGeom>
                <a:solidFill>
                  <a:srgbClr val="000000"/>
                </a:solidFill>
                <a:ln w="12700" cap="rnd">
                  <a:noFill/>
                  <a:round/>
                  <a:headEnd/>
                  <a:tailEnd/>
                </a:ln>
              </p:spPr>
              <p:txBody>
                <a:bodyPr/>
                <a:lstStyle/>
                <a:p>
                  <a:endParaRPr lang="pt-PT"/>
                </a:p>
              </p:txBody>
            </p:sp>
            <p:sp>
              <p:nvSpPr>
                <p:cNvPr id="912" name="Freeform 92"/>
                <p:cNvSpPr>
                  <a:spLocks/>
                </p:cNvSpPr>
                <p:nvPr/>
              </p:nvSpPr>
              <p:spPr bwMode="auto">
                <a:xfrm>
                  <a:off x="2410" y="1781"/>
                  <a:ext cx="4" cy="106"/>
                </a:xfrm>
                <a:custGeom>
                  <a:avLst/>
                  <a:gdLst>
                    <a:gd name="T0" fmla="*/ 1 w 4"/>
                    <a:gd name="T1" fmla="*/ 105 h 106"/>
                    <a:gd name="T2" fmla="*/ 3 w 4"/>
                    <a:gd name="T3" fmla="*/ 105 h 106"/>
                    <a:gd name="T4" fmla="*/ 3 w 4"/>
                    <a:gd name="T5" fmla="*/ 0 h 106"/>
                    <a:gd name="T6" fmla="*/ 0 w 4"/>
                    <a:gd name="T7" fmla="*/ 0 h 106"/>
                    <a:gd name="T8" fmla="*/ 0 w 4"/>
                    <a:gd name="T9" fmla="*/ 105 h 106"/>
                    <a:gd name="T10" fmla="*/ 1 w 4"/>
                    <a:gd name="T11" fmla="*/ 105 h 106"/>
                    <a:gd name="T12" fmla="*/ 0 60000 65536"/>
                    <a:gd name="T13" fmla="*/ 0 60000 65536"/>
                    <a:gd name="T14" fmla="*/ 0 60000 65536"/>
                    <a:gd name="T15" fmla="*/ 0 60000 65536"/>
                    <a:gd name="T16" fmla="*/ 0 60000 65536"/>
                    <a:gd name="T17" fmla="*/ 0 60000 65536"/>
                    <a:gd name="T18" fmla="*/ 0 w 4"/>
                    <a:gd name="T19" fmla="*/ 0 h 106"/>
                    <a:gd name="T20" fmla="*/ 4 w 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4" h="106">
                      <a:moveTo>
                        <a:pt x="1" y="105"/>
                      </a:moveTo>
                      <a:lnTo>
                        <a:pt x="3" y="105"/>
                      </a:lnTo>
                      <a:lnTo>
                        <a:pt x="3" y="0"/>
                      </a:lnTo>
                      <a:lnTo>
                        <a:pt x="0" y="0"/>
                      </a:lnTo>
                      <a:lnTo>
                        <a:pt x="0" y="105"/>
                      </a:lnTo>
                      <a:lnTo>
                        <a:pt x="1" y="105"/>
                      </a:lnTo>
                    </a:path>
                  </a:pathLst>
                </a:custGeom>
                <a:solidFill>
                  <a:srgbClr val="000000"/>
                </a:solidFill>
                <a:ln w="12700" cap="rnd">
                  <a:noFill/>
                  <a:round/>
                  <a:headEnd/>
                  <a:tailEnd/>
                </a:ln>
              </p:spPr>
              <p:txBody>
                <a:bodyPr/>
                <a:lstStyle/>
                <a:p>
                  <a:endParaRPr lang="pt-PT"/>
                </a:p>
              </p:txBody>
            </p:sp>
            <p:sp>
              <p:nvSpPr>
                <p:cNvPr id="913" name="Freeform 93"/>
                <p:cNvSpPr>
                  <a:spLocks/>
                </p:cNvSpPr>
                <p:nvPr/>
              </p:nvSpPr>
              <p:spPr bwMode="auto">
                <a:xfrm>
                  <a:off x="2622" y="1774"/>
                  <a:ext cx="3" cy="26"/>
                </a:xfrm>
                <a:custGeom>
                  <a:avLst/>
                  <a:gdLst>
                    <a:gd name="T0" fmla="*/ 2 w 3"/>
                    <a:gd name="T1" fmla="*/ 25 h 26"/>
                    <a:gd name="T2" fmla="*/ 2 w 3"/>
                    <a:gd name="T3" fmla="*/ 0 h 26"/>
                    <a:gd name="T4" fmla="*/ 0 w 3"/>
                    <a:gd name="T5" fmla="*/ 0 h 26"/>
                    <a:gd name="T6" fmla="*/ 0 w 3"/>
                    <a:gd name="T7" fmla="*/ 25 h 26"/>
                    <a:gd name="T8" fmla="*/ 2 w 3"/>
                    <a:gd name="T9" fmla="*/ 25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2" y="25"/>
                      </a:moveTo>
                      <a:lnTo>
                        <a:pt x="2" y="0"/>
                      </a:lnTo>
                      <a:lnTo>
                        <a:pt x="0" y="0"/>
                      </a:lnTo>
                      <a:lnTo>
                        <a:pt x="0" y="25"/>
                      </a:lnTo>
                      <a:lnTo>
                        <a:pt x="2" y="25"/>
                      </a:lnTo>
                    </a:path>
                  </a:pathLst>
                </a:custGeom>
                <a:solidFill>
                  <a:srgbClr val="000000"/>
                </a:solidFill>
                <a:ln w="12700" cap="rnd">
                  <a:noFill/>
                  <a:round/>
                  <a:headEnd/>
                  <a:tailEnd/>
                </a:ln>
              </p:spPr>
              <p:txBody>
                <a:bodyPr/>
                <a:lstStyle/>
                <a:p>
                  <a:endParaRPr lang="pt-PT"/>
                </a:p>
              </p:txBody>
            </p:sp>
            <p:sp>
              <p:nvSpPr>
                <p:cNvPr id="914" name="Freeform 94"/>
                <p:cNvSpPr>
                  <a:spLocks/>
                </p:cNvSpPr>
                <p:nvPr/>
              </p:nvSpPr>
              <p:spPr bwMode="auto">
                <a:xfrm>
                  <a:off x="2622" y="1799"/>
                  <a:ext cx="3" cy="26"/>
                </a:xfrm>
                <a:custGeom>
                  <a:avLst/>
                  <a:gdLst>
                    <a:gd name="T0" fmla="*/ 1 w 3"/>
                    <a:gd name="T1" fmla="*/ 25 h 26"/>
                    <a:gd name="T2" fmla="*/ 2 w 3"/>
                    <a:gd name="T3" fmla="*/ 25 h 26"/>
                    <a:gd name="T4" fmla="*/ 2 w 3"/>
                    <a:gd name="T5" fmla="*/ 0 h 26"/>
                    <a:gd name="T6" fmla="*/ 0 w 3"/>
                    <a:gd name="T7" fmla="*/ 0 h 26"/>
                    <a:gd name="T8" fmla="*/ 0 w 3"/>
                    <a:gd name="T9" fmla="*/ 25 h 26"/>
                    <a:gd name="T10" fmla="*/ 1 w 3"/>
                    <a:gd name="T11" fmla="*/ 25 h 26"/>
                    <a:gd name="T12" fmla="*/ 0 60000 65536"/>
                    <a:gd name="T13" fmla="*/ 0 60000 65536"/>
                    <a:gd name="T14" fmla="*/ 0 60000 65536"/>
                    <a:gd name="T15" fmla="*/ 0 60000 65536"/>
                    <a:gd name="T16" fmla="*/ 0 60000 65536"/>
                    <a:gd name="T17" fmla="*/ 0 60000 65536"/>
                    <a:gd name="T18" fmla="*/ 0 w 3"/>
                    <a:gd name="T19" fmla="*/ 0 h 26"/>
                    <a:gd name="T20" fmla="*/ 3 w 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 h="26">
                      <a:moveTo>
                        <a:pt x="1" y="25"/>
                      </a:moveTo>
                      <a:lnTo>
                        <a:pt x="2" y="25"/>
                      </a:lnTo>
                      <a:lnTo>
                        <a:pt x="2" y="0"/>
                      </a:lnTo>
                      <a:lnTo>
                        <a:pt x="0" y="0"/>
                      </a:lnTo>
                      <a:lnTo>
                        <a:pt x="0" y="25"/>
                      </a:lnTo>
                      <a:lnTo>
                        <a:pt x="1" y="25"/>
                      </a:lnTo>
                    </a:path>
                  </a:pathLst>
                </a:custGeom>
                <a:solidFill>
                  <a:srgbClr val="000000"/>
                </a:solidFill>
                <a:ln w="12700" cap="rnd">
                  <a:noFill/>
                  <a:round/>
                  <a:headEnd/>
                  <a:tailEnd/>
                </a:ln>
              </p:spPr>
              <p:txBody>
                <a:bodyPr/>
                <a:lstStyle/>
                <a:p>
                  <a:endParaRPr lang="pt-PT"/>
                </a:p>
              </p:txBody>
            </p:sp>
            <p:sp>
              <p:nvSpPr>
                <p:cNvPr id="915" name="Rectangle 95"/>
                <p:cNvSpPr>
                  <a:spLocks noChangeArrowheads="1"/>
                </p:cNvSpPr>
                <p:nvPr/>
              </p:nvSpPr>
              <p:spPr bwMode="auto">
                <a:xfrm>
                  <a:off x="2628" y="1772"/>
                  <a:ext cx="4" cy="3"/>
                </a:xfrm>
                <a:prstGeom prst="rect">
                  <a:avLst/>
                </a:prstGeom>
                <a:solidFill>
                  <a:srgbClr val="000000"/>
                </a:solidFill>
                <a:ln w="12700">
                  <a:noFill/>
                  <a:miter lim="800000"/>
                  <a:headEnd/>
                  <a:tailEnd/>
                </a:ln>
              </p:spPr>
              <p:txBody>
                <a:bodyPr wrap="none" anchor="ctr"/>
                <a:lstStyle/>
                <a:p>
                  <a:endParaRPr lang="en-GB" u="none"/>
                </a:p>
              </p:txBody>
            </p:sp>
            <p:sp>
              <p:nvSpPr>
                <p:cNvPr id="916" name="Freeform 96"/>
                <p:cNvSpPr>
                  <a:spLocks/>
                </p:cNvSpPr>
                <p:nvPr/>
              </p:nvSpPr>
              <p:spPr bwMode="auto">
                <a:xfrm>
                  <a:off x="2628" y="1775"/>
                  <a:ext cx="7" cy="11"/>
                </a:xfrm>
                <a:custGeom>
                  <a:avLst/>
                  <a:gdLst>
                    <a:gd name="T0" fmla="*/ 6 w 7"/>
                    <a:gd name="T1" fmla="*/ 6 h 11"/>
                    <a:gd name="T2" fmla="*/ 5 w 7"/>
                    <a:gd name="T3" fmla="*/ 5 h 11"/>
                    <a:gd name="T4" fmla="*/ 4 w 7"/>
                    <a:gd name="T5" fmla="*/ 3 h 11"/>
                    <a:gd name="T6" fmla="*/ 3 w 7"/>
                    <a:gd name="T7" fmla="*/ 1 h 11"/>
                    <a:gd name="T8" fmla="*/ 3 w 7"/>
                    <a:gd name="T9" fmla="*/ 0 h 11"/>
                    <a:gd name="T10" fmla="*/ 0 w 7"/>
                    <a:gd name="T11" fmla="*/ 0 h 11"/>
                    <a:gd name="T12" fmla="*/ 0 w 7"/>
                    <a:gd name="T13" fmla="*/ 2 h 11"/>
                    <a:gd name="T14" fmla="*/ 1 w 7"/>
                    <a:gd name="T15" fmla="*/ 4 h 11"/>
                    <a:gd name="T16" fmla="*/ 2 w 7"/>
                    <a:gd name="T17" fmla="*/ 7 h 11"/>
                    <a:gd name="T18" fmla="*/ 5 w 7"/>
                    <a:gd name="T19" fmla="*/ 10 h 11"/>
                    <a:gd name="T20" fmla="*/ 6 w 7"/>
                    <a:gd name="T21" fmla="*/ 6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1"/>
                    <a:gd name="T35" fmla="*/ 7 w 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1">
                      <a:moveTo>
                        <a:pt x="6" y="6"/>
                      </a:moveTo>
                      <a:lnTo>
                        <a:pt x="5" y="5"/>
                      </a:lnTo>
                      <a:lnTo>
                        <a:pt x="4" y="3"/>
                      </a:lnTo>
                      <a:lnTo>
                        <a:pt x="3" y="1"/>
                      </a:lnTo>
                      <a:lnTo>
                        <a:pt x="3" y="0"/>
                      </a:lnTo>
                      <a:lnTo>
                        <a:pt x="0" y="0"/>
                      </a:lnTo>
                      <a:lnTo>
                        <a:pt x="0" y="2"/>
                      </a:lnTo>
                      <a:lnTo>
                        <a:pt x="1" y="4"/>
                      </a:lnTo>
                      <a:lnTo>
                        <a:pt x="2" y="7"/>
                      </a:lnTo>
                      <a:lnTo>
                        <a:pt x="5" y="10"/>
                      </a:lnTo>
                      <a:lnTo>
                        <a:pt x="6" y="6"/>
                      </a:lnTo>
                    </a:path>
                  </a:pathLst>
                </a:custGeom>
                <a:solidFill>
                  <a:srgbClr val="000000"/>
                </a:solidFill>
                <a:ln w="12700" cap="rnd">
                  <a:noFill/>
                  <a:round/>
                  <a:headEnd/>
                  <a:tailEnd/>
                </a:ln>
              </p:spPr>
              <p:txBody>
                <a:bodyPr/>
                <a:lstStyle/>
                <a:p>
                  <a:endParaRPr lang="pt-PT"/>
                </a:p>
              </p:txBody>
            </p:sp>
            <p:sp>
              <p:nvSpPr>
                <p:cNvPr id="917" name="Freeform 97"/>
                <p:cNvSpPr>
                  <a:spLocks/>
                </p:cNvSpPr>
                <p:nvPr/>
              </p:nvSpPr>
              <p:spPr bwMode="auto">
                <a:xfrm>
                  <a:off x="2633" y="1781"/>
                  <a:ext cx="4" cy="6"/>
                </a:xfrm>
                <a:custGeom>
                  <a:avLst/>
                  <a:gdLst>
                    <a:gd name="T0" fmla="*/ 0 w 4"/>
                    <a:gd name="T1" fmla="*/ 4 h 6"/>
                    <a:gd name="T2" fmla="*/ 1 w 4"/>
                    <a:gd name="T3" fmla="*/ 5 h 6"/>
                    <a:gd name="T4" fmla="*/ 3 w 4"/>
                    <a:gd name="T5" fmla="*/ 1 h 6"/>
                    <a:gd name="T6" fmla="*/ 1 w 4"/>
                    <a:gd name="T7" fmla="*/ 0 h 6"/>
                    <a:gd name="T8" fmla="*/ 0 w 4"/>
                    <a:gd name="T9" fmla="*/ 4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4"/>
                      </a:moveTo>
                      <a:lnTo>
                        <a:pt x="1" y="5"/>
                      </a:lnTo>
                      <a:lnTo>
                        <a:pt x="3" y="1"/>
                      </a:lnTo>
                      <a:lnTo>
                        <a:pt x="1" y="0"/>
                      </a:lnTo>
                      <a:lnTo>
                        <a:pt x="0" y="4"/>
                      </a:lnTo>
                    </a:path>
                  </a:pathLst>
                </a:custGeom>
                <a:solidFill>
                  <a:srgbClr val="000000"/>
                </a:solidFill>
                <a:ln w="12700" cap="rnd">
                  <a:noFill/>
                  <a:round/>
                  <a:headEnd/>
                  <a:tailEnd/>
                </a:ln>
              </p:spPr>
              <p:txBody>
                <a:bodyPr/>
                <a:lstStyle/>
                <a:p>
                  <a:endParaRPr lang="pt-PT"/>
                </a:p>
              </p:txBody>
            </p:sp>
            <p:sp>
              <p:nvSpPr>
                <p:cNvPr id="918" name="Rectangle 98"/>
                <p:cNvSpPr>
                  <a:spLocks noChangeArrowheads="1"/>
                </p:cNvSpPr>
                <p:nvPr/>
              </p:nvSpPr>
              <p:spPr bwMode="auto">
                <a:xfrm>
                  <a:off x="2632" y="1782"/>
                  <a:ext cx="3" cy="2"/>
                </a:xfrm>
                <a:prstGeom prst="rect">
                  <a:avLst/>
                </a:prstGeom>
                <a:solidFill>
                  <a:srgbClr val="000000"/>
                </a:solidFill>
                <a:ln w="12700">
                  <a:noFill/>
                  <a:miter lim="800000"/>
                  <a:headEnd/>
                  <a:tailEnd/>
                </a:ln>
              </p:spPr>
              <p:txBody>
                <a:bodyPr wrap="none" anchor="ctr"/>
                <a:lstStyle/>
                <a:p>
                  <a:endParaRPr lang="en-GB" u="none"/>
                </a:p>
              </p:txBody>
            </p:sp>
            <p:sp>
              <p:nvSpPr>
                <p:cNvPr id="919" name="Freeform 99"/>
                <p:cNvSpPr>
                  <a:spLocks/>
                </p:cNvSpPr>
                <p:nvPr/>
              </p:nvSpPr>
              <p:spPr bwMode="auto">
                <a:xfrm>
                  <a:off x="2632" y="1784"/>
                  <a:ext cx="4" cy="43"/>
                </a:xfrm>
                <a:custGeom>
                  <a:avLst/>
                  <a:gdLst>
                    <a:gd name="T0" fmla="*/ 1 w 4"/>
                    <a:gd name="T1" fmla="*/ 42 h 43"/>
                    <a:gd name="T2" fmla="*/ 3 w 4"/>
                    <a:gd name="T3" fmla="*/ 42 h 43"/>
                    <a:gd name="T4" fmla="*/ 3 w 4"/>
                    <a:gd name="T5" fmla="*/ 0 h 43"/>
                    <a:gd name="T6" fmla="*/ 0 w 4"/>
                    <a:gd name="T7" fmla="*/ 0 h 43"/>
                    <a:gd name="T8" fmla="*/ 0 w 4"/>
                    <a:gd name="T9" fmla="*/ 42 h 43"/>
                    <a:gd name="T10" fmla="*/ 1 w 4"/>
                    <a:gd name="T11" fmla="*/ 42 h 43"/>
                    <a:gd name="T12" fmla="*/ 0 60000 65536"/>
                    <a:gd name="T13" fmla="*/ 0 60000 65536"/>
                    <a:gd name="T14" fmla="*/ 0 60000 65536"/>
                    <a:gd name="T15" fmla="*/ 0 60000 65536"/>
                    <a:gd name="T16" fmla="*/ 0 60000 65536"/>
                    <a:gd name="T17" fmla="*/ 0 60000 65536"/>
                    <a:gd name="T18" fmla="*/ 0 w 4"/>
                    <a:gd name="T19" fmla="*/ 0 h 43"/>
                    <a:gd name="T20" fmla="*/ 4 w 4"/>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 h="43">
                      <a:moveTo>
                        <a:pt x="1" y="42"/>
                      </a:moveTo>
                      <a:lnTo>
                        <a:pt x="3" y="42"/>
                      </a:lnTo>
                      <a:lnTo>
                        <a:pt x="3" y="0"/>
                      </a:lnTo>
                      <a:lnTo>
                        <a:pt x="0" y="0"/>
                      </a:lnTo>
                      <a:lnTo>
                        <a:pt x="0" y="42"/>
                      </a:lnTo>
                      <a:lnTo>
                        <a:pt x="1" y="42"/>
                      </a:lnTo>
                    </a:path>
                  </a:pathLst>
                </a:custGeom>
                <a:solidFill>
                  <a:srgbClr val="000000"/>
                </a:solidFill>
                <a:ln w="12700" cap="rnd">
                  <a:noFill/>
                  <a:round/>
                  <a:headEnd/>
                  <a:tailEnd/>
                </a:ln>
              </p:spPr>
              <p:txBody>
                <a:bodyPr/>
                <a:lstStyle/>
                <a:p>
                  <a:endParaRPr lang="pt-PT"/>
                </a:p>
              </p:txBody>
            </p:sp>
            <p:sp>
              <p:nvSpPr>
                <p:cNvPr id="920" name="Rectangle 100"/>
                <p:cNvSpPr>
                  <a:spLocks noChangeArrowheads="1"/>
                </p:cNvSpPr>
                <p:nvPr/>
              </p:nvSpPr>
              <p:spPr bwMode="auto">
                <a:xfrm>
                  <a:off x="2632" y="1826"/>
                  <a:ext cx="3" cy="2"/>
                </a:xfrm>
                <a:prstGeom prst="rect">
                  <a:avLst/>
                </a:prstGeom>
                <a:solidFill>
                  <a:srgbClr val="000000"/>
                </a:solidFill>
                <a:ln w="12700">
                  <a:noFill/>
                  <a:miter lim="800000"/>
                  <a:headEnd/>
                  <a:tailEnd/>
                </a:ln>
              </p:spPr>
              <p:txBody>
                <a:bodyPr wrap="none" anchor="ctr"/>
                <a:lstStyle/>
                <a:p>
                  <a:endParaRPr lang="en-GB" u="none"/>
                </a:p>
              </p:txBody>
            </p:sp>
            <p:sp>
              <p:nvSpPr>
                <p:cNvPr id="921" name="Freeform 101"/>
                <p:cNvSpPr>
                  <a:spLocks/>
                </p:cNvSpPr>
                <p:nvPr/>
              </p:nvSpPr>
              <p:spPr bwMode="auto">
                <a:xfrm>
                  <a:off x="2516" y="1774"/>
                  <a:ext cx="4" cy="42"/>
                </a:xfrm>
                <a:custGeom>
                  <a:avLst/>
                  <a:gdLst>
                    <a:gd name="T0" fmla="*/ 3 w 4"/>
                    <a:gd name="T1" fmla="*/ 41 h 42"/>
                    <a:gd name="T2" fmla="*/ 3 w 4"/>
                    <a:gd name="T3" fmla="*/ 0 h 42"/>
                    <a:gd name="T4" fmla="*/ 0 w 4"/>
                    <a:gd name="T5" fmla="*/ 0 h 42"/>
                    <a:gd name="T6" fmla="*/ 0 w 4"/>
                    <a:gd name="T7" fmla="*/ 41 h 42"/>
                    <a:gd name="T8" fmla="*/ 3 w 4"/>
                    <a:gd name="T9" fmla="*/ 41 h 42"/>
                    <a:gd name="T10" fmla="*/ 0 60000 65536"/>
                    <a:gd name="T11" fmla="*/ 0 60000 65536"/>
                    <a:gd name="T12" fmla="*/ 0 60000 65536"/>
                    <a:gd name="T13" fmla="*/ 0 60000 65536"/>
                    <a:gd name="T14" fmla="*/ 0 60000 65536"/>
                    <a:gd name="T15" fmla="*/ 0 w 4"/>
                    <a:gd name="T16" fmla="*/ 0 h 42"/>
                    <a:gd name="T17" fmla="*/ 4 w 4"/>
                    <a:gd name="T18" fmla="*/ 42 h 42"/>
                  </a:gdLst>
                  <a:ahLst/>
                  <a:cxnLst>
                    <a:cxn ang="T10">
                      <a:pos x="T0" y="T1"/>
                    </a:cxn>
                    <a:cxn ang="T11">
                      <a:pos x="T2" y="T3"/>
                    </a:cxn>
                    <a:cxn ang="T12">
                      <a:pos x="T4" y="T5"/>
                    </a:cxn>
                    <a:cxn ang="T13">
                      <a:pos x="T6" y="T7"/>
                    </a:cxn>
                    <a:cxn ang="T14">
                      <a:pos x="T8" y="T9"/>
                    </a:cxn>
                  </a:cxnLst>
                  <a:rect l="T15" t="T16" r="T17" b="T18"/>
                  <a:pathLst>
                    <a:path w="4" h="42">
                      <a:moveTo>
                        <a:pt x="3" y="41"/>
                      </a:moveTo>
                      <a:lnTo>
                        <a:pt x="3" y="0"/>
                      </a:lnTo>
                      <a:lnTo>
                        <a:pt x="0" y="0"/>
                      </a:lnTo>
                      <a:lnTo>
                        <a:pt x="0" y="41"/>
                      </a:lnTo>
                      <a:lnTo>
                        <a:pt x="3" y="41"/>
                      </a:lnTo>
                    </a:path>
                  </a:pathLst>
                </a:custGeom>
                <a:solidFill>
                  <a:srgbClr val="000000"/>
                </a:solidFill>
                <a:ln w="12700" cap="rnd">
                  <a:noFill/>
                  <a:round/>
                  <a:headEnd/>
                  <a:tailEnd/>
                </a:ln>
              </p:spPr>
              <p:txBody>
                <a:bodyPr/>
                <a:lstStyle/>
                <a:p>
                  <a:endParaRPr lang="pt-PT"/>
                </a:p>
              </p:txBody>
            </p:sp>
            <p:sp>
              <p:nvSpPr>
                <p:cNvPr id="922" name="Freeform 102"/>
                <p:cNvSpPr>
                  <a:spLocks/>
                </p:cNvSpPr>
                <p:nvPr/>
              </p:nvSpPr>
              <p:spPr bwMode="auto">
                <a:xfrm>
                  <a:off x="2516" y="1815"/>
                  <a:ext cx="4" cy="9"/>
                </a:xfrm>
                <a:custGeom>
                  <a:avLst/>
                  <a:gdLst>
                    <a:gd name="T0" fmla="*/ 3 w 4"/>
                    <a:gd name="T1" fmla="*/ 8 h 9"/>
                    <a:gd name="T2" fmla="*/ 3 w 4"/>
                    <a:gd name="T3" fmla="*/ 0 h 9"/>
                    <a:gd name="T4" fmla="*/ 0 w 4"/>
                    <a:gd name="T5" fmla="*/ 0 h 9"/>
                    <a:gd name="T6" fmla="*/ 0 w 4"/>
                    <a:gd name="T7" fmla="*/ 8 h 9"/>
                    <a:gd name="T8" fmla="*/ 3 w 4"/>
                    <a:gd name="T9" fmla="*/ 8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8"/>
                      </a:moveTo>
                      <a:lnTo>
                        <a:pt x="3" y="0"/>
                      </a:lnTo>
                      <a:lnTo>
                        <a:pt x="0" y="0"/>
                      </a:lnTo>
                      <a:lnTo>
                        <a:pt x="0" y="8"/>
                      </a:lnTo>
                      <a:lnTo>
                        <a:pt x="3" y="8"/>
                      </a:lnTo>
                    </a:path>
                  </a:pathLst>
                </a:custGeom>
                <a:solidFill>
                  <a:srgbClr val="000000"/>
                </a:solidFill>
                <a:ln w="12700" cap="rnd">
                  <a:noFill/>
                  <a:round/>
                  <a:headEnd/>
                  <a:tailEnd/>
                </a:ln>
              </p:spPr>
              <p:txBody>
                <a:bodyPr/>
                <a:lstStyle/>
                <a:p>
                  <a:endParaRPr lang="pt-PT"/>
                </a:p>
              </p:txBody>
            </p:sp>
            <p:sp>
              <p:nvSpPr>
                <p:cNvPr id="923" name="Freeform 103"/>
                <p:cNvSpPr>
                  <a:spLocks/>
                </p:cNvSpPr>
                <p:nvPr/>
              </p:nvSpPr>
              <p:spPr bwMode="auto">
                <a:xfrm>
                  <a:off x="2516" y="1823"/>
                  <a:ext cx="4" cy="13"/>
                </a:xfrm>
                <a:custGeom>
                  <a:avLst/>
                  <a:gdLst>
                    <a:gd name="T0" fmla="*/ 3 w 4"/>
                    <a:gd name="T1" fmla="*/ 12 h 13"/>
                    <a:gd name="T2" fmla="*/ 3 w 4"/>
                    <a:gd name="T3" fmla="*/ 0 h 13"/>
                    <a:gd name="T4" fmla="*/ 0 w 4"/>
                    <a:gd name="T5" fmla="*/ 0 h 13"/>
                    <a:gd name="T6" fmla="*/ 0 w 4"/>
                    <a:gd name="T7" fmla="*/ 12 h 13"/>
                    <a:gd name="T8" fmla="*/ 3 w 4"/>
                    <a:gd name="T9" fmla="*/ 12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3" y="12"/>
                      </a:moveTo>
                      <a:lnTo>
                        <a:pt x="3" y="0"/>
                      </a:lnTo>
                      <a:lnTo>
                        <a:pt x="0" y="0"/>
                      </a:lnTo>
                      <a:lnTo>
                        <a:pt x="0" y="12"/>
                      </a:lnTo>
                      <a:lnTo>
                        <a:pt x="3" y="12"/>
                      </a:lnTo>
                    </a:path>
                  </a:pathLst>
                </a:custGeom>
                <a:solidFill>
                  <a:srgbClr val="000000"/>
                </a:solidFill>
                <a:ln w="12700" cap="rnd">
                  <a:noFill/>
                  <a:round/>
                  <a:headEnd/>
                  <a:tailEnd/>
                </a:ln>
              </p:spPr>
              <p:txBody>
                <a:bodyPr/>
                <a:lstStyle/>
                <a:p>
                  <a:endParaRPr lang="pt-PT"/>
                </a:p>
              </p:txBody>
            </p:sp>
            <p:sp>
              <p:nvSpPr>
                <p:cNvPr id="924" name="Freeform 104"/>
                <p:cNvSpPr>
                  <a:spLocks/>
                </p:cNvSpPr>
                <p:nvPr/>
              </p:nvSpPr>
              <p:spPr bwMode="auto">
                <a:xfrm>
                  <a:off x="2516" y="1835"/>
                  <a:ext cx="4" cy="5"/>
                </a:xfrm>
                <a:custGeom>
                  <a:avLst/>
                  <a:gdLst>
                    <a:gd name="T0" fmla="*/ 3 w 4"/>
                    <a:gd name="T1" fmla="*/ 4 h 5"/>
                    <a:gd name="T2" fmla="*/ 3 w 4"/>
                    <a:gd name="T3" fmla="*/ 0 h 5"/>
                    <a:gd name="T4" fmla="*/ 0 w 4"/>
                    <a:gd name="T5" fmla="*/ 0 h 5"/>
                    <a:gd name="T6" fmla="*/ 0 w 4"/>
                    <a:gd name="T7" fmla="*/ 4 h 5"/>
                    <a:gd name="T8" fmla="*/ 3 w 4"/>
                    <a:gd name="T9" fmla="*/ 4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4"/>
                      </a:moveTo>
                      <a:lnTo>
                        <a:pt x="3" y="0"/>
                      </a:lnTo>
                      <a:lnTo>
                        <a:pt x="0" y="0"/>
                      </a:lnTo>
                      <a:lnTo>
                        <a:pt x="0" y="4"/>
                      </a:lnTo>
                      <a:lnTo>
                        <a:pt x="3" y="4"/>
                      </a:lnTo>
                    </a:path>
                  </a:pathLst>
                </a:custGeom>
                <a:solidFill>
                  <a:srgbClr val="000000"/>
                </a:solidFill>
                <a:ln w="12700" cap="rnd">
                  <a:noFill/>
                  <a:round/>
                  <a:headEnd/>
                  <a:tailEnd/>
                </a:ln>
              </p:spPr>
              <p:txBody>
                <a:bodyPr/>
                <a:lstStyle/>
                <a:p>
                  <a:endParaRPr lang="pt-PT"/>
                </a:p>
              </p:txBody>
            </p:sp>
            <p:sp>
              <p:nvSpPr>
                <p:cNvPr id="925" name="Freeform 105"/>
                <p:cNvSpPr>
                  <a:spLocks/>
                </p:cNvSpPr>
                <p:nvPr/>
              </p:nvSpPr>
              <p:spPr bwMode="auto">
                <a:xfrm>
                  <a:off x="2516" y="1839"/>
                  <a:ext cx="4" cy="1"/>
                </a:xfrm>
                <a:custGeom>
                  <a:avLst/>
                  <a:gdLst>
                    <a:gd name="T0" fmla="*/ 3 w 4"/>
                    <a:gd name="T1" fmla="*/ 0 h 1"/>
                    <a:gd name="T2" fmla="*/ 1 w 4"/>
                    <a:gd name="T3" fmla="*/ 0 h 1"/>
                    <a:gd name="T4" fmla="*/ 0 w 4"/>
                    <a:gd name="T5" fmla="*/ 0 h 1"/>
                    <a:gd name="T6" fmla="*/ 3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3" y="0"/>
                      </a:moveTo>
                      <a:lnTo>
                        <a:pt x="1" y="0"/>
                      </a:lnTo>
                      <a:lnTo>
                        <a:pt x="0" y="0"/>
                      </a:lnTo>
                      <a:lnTo>
                        <a:pt x="3" y="0"/>
                      </a:lnTo>
                    </a:path>
                  </a:pathLst>
                </a:custGeom>
                <a:solidFill>
                  <a:srgbClr val="000000"/>
                </a:solidFill>
                <a:ln w="12700" cap="rnd">
                  <a:noFill/>
                  <a:round/>
                  <a:headEnd/>
                  <a:tailEnd/>
                </a:ln>
              </p:spPr>
              <p:txBody>
                <a:bodyPr/>
                <a:lstStyle/>
                <a:p>
                  <a:endParaRPr lang="pt-PT"/>
                </a:p>
              </p:txBody>
            </p:sp>
            <p:sp>
              <p:nvSpPr>
                <p:cNvPr id="926" name="Freeform 106"/>
                <p:cNvSpPr>
                  <a:spLocks/>
                </p:cNvSpPr>
                <p:nvPr/>
              </p:nvSpPr>
              <p:spPr bwMode="auto">
                <a:xfrm>
                  <a:off x="2516" y="1839"/>
                  <a:ext cx="4" cy="43"/>
                </a:xfrm>
                <a:custGeom>
                  <a:avLst/>
                  <a:gdLst>
                    <a:gd name="T0" fmla="*/ 1 w 4"/>
                    <a:gd name="T1" fmla="*/ 42 h 43"/>
                    <a:gd name="T2" fmla="*/ 3 w 4"/>
                    <a:gd name="T3" fmla="*/ 42 h 43"/>
                    <a:gd name="T4" fmla="*/ 3 w 4"/>
                    <a:gd name="T5" fmla="*/ 0 h 43"/>
                    <a:gd name="T6" fmla="*/ 0 w 4"/>
                    <a:gd name="T7" fmla="*/ 0 h 43"/>
                    <a:gd name="T8" fmla="*/ 0 w 4"/>
                    <a:gd name="T9" fmla="*/ 42 h 43"/>
                    <a:gd name="T10" fmla="*/ 1 w 4"/>
                    <a:gd name="T11" fmla="*/ 42 h 43"/>
                    <a:gd name="T12" fmla="*/ 0 60000 65536"/>
                    <a:gd name="T13" fmla="*/ 0 60000 65536"/>
                    <a:gd name="T14" fmla="*/ 0 60000 65536"/>
                    <a:gd name="T15" fmla="*/ 0 60000 65536"/>
                    <a:gd name="T16" fmla="*/ 0 60000 65536"/>
                    <a:gd name="T17" fmla="*/ 0 60000 65536"/>
                    <a:gd name="T18" fmla="*/ 0 w 4"/>
                    <a:gd name="T19" fmla="*/ 0 h 43"/>
                    <a:gd name="T20" fmla="*/ 4 w 4"/>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 h="43">
                      <a:moveTo>
                        <a:pt x="1" y="42"/>
                      </a:moveTo>
                      <a:lnTo>
                        <a:pt x="3" y="42"/>
                      </a:lnTo>
                      <a:lnTo>
                        <a:pt x="3" y="0"/>
                      </a:lnTo>
                      <a:lnTo>
                        <a:pt x="0" y="0"/>
                      </a:lnTo>
                      <a:lnTo>
                        <a:pt x="0" y="42"/>
                      </a:lnTo>
                      <a:lnTo>
                        <a:pt x="1" y="42"/>
                      </a:lnTo>
                    </a:path>
                  </a:pathLst>
                </a:custGeom>
                <a:solidFill>
                  <a:srgbClr val="000000"/>
                </a:solidFill>
                <a:ln w="12700" cap="rnd">
                  <a:noFill/>
                  <a:round/>
                  <a:headEnd/>
                  <a:tailEnd/>
                </a:ln>
              </p:spPr>
              <p:txBody>
                <a:bodyPr/>
                <a:lstStyle/>
                <a:p>
                  <a:endParaRPr lang="pt-PT"/>
                </a:p>
              </p:txBody>
            </p:sp>
            <p:sp>
              <p:nvSpPr>
                <p:cNvPr id="927" name="Freeform 107"/>
                <p:cNvSpPr>
                  <a:spLocks/>
                </p:cNvSpPr>
                <p:nvPr/>
              </p:nvSpPr>
              <p:spPr bwMode="auto">
                <a:xfrm>
                  <a:off x="2407" y="1702"/>
                  <a:ext cx="124" cy="80"/>
                </a:xfrm>
                <a:custGeom>
                  <a:avLst/>
                  <a:gdLst>
                    <a:gd name="T0" fmla="*/ 8 w 124"/>
                    <a:gd name="T1" fmla="*/ 70 h 80"/>
                    <a:gd name="T2" fmla="*/ 58 w 124"/>
                    <a:gd name="T3" fmla="*/ 0 h 80"/>
                    <a:gd name="T4" fmla="*/ 115 w 124"/>
                    <a:gd name="T5" fmla="*/ 69 h 80"/>
                    <a:gd name="T6" fmla="*/ 123 w 124"/>
                    <a:gd name="T7" fmla="*/ 78 h 80"/>
                    <a:gd name="T8" fmla="*/ 115 w 124"/>
                    <a:gd name="T9" fmla="*/ 78 h 80"/>
                    <a:gd name="T10" fmla="*/ 58 w 124"/>
                    <a:gd name="T11" fmla="*/ 10 h 80"/>
                    <a:gd name="T12" fmla="*/ 8 w 124"/>
                    <a:gd name="T13" fmla="*/ 79 h 80"/>
                    <a:gd name="T14" fmla="*/ 0 w 124"/>
                    <a:gd name="T15" fmla="*/ 79 h 80"/>
                    <a:gd name="T16" fmla="*/ 8 w 124"/>
                    <a:gd name="T17" fmla="*/ 7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80"/>
                    <a:gd name="T29" fmla="*/ 124 w 124"/>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80">
                      <a:moveTo>
                        <a:pt x="8" y="70"/>
                      </a:moveTo>
                      <a:lnTo>
                        <a:pt x="58" y="0"/>
                      </a:lnTo>
                      <a:lnTo>
                        <a:pt x="115" y="69"/>
                      </a:lnTo>
                      <a:lnTo>
                        <a:pt x="123" y="78"/>
                      </a:lnTo>
                      <a:lnTo>
                        <a:pt x="115" y="78"/>
                      </a:lnTo>
                      <a:lnTo>
                        <a:pt x="58" y="10"/>
                      </a:lnTo>
                      <a:lnTo>
                        <a:pt x="8" y="79"/>
                      </a:lnTo>
                      <a:lnTo>
                        <a:pt x="0" y="79"/>
                      </a:lnTo>
                      <a:lnTo>
                        <a:pt x="8" y="70"/>
                      </a:lnTo>
                    </a:path>
                  </a:pathLst>
                </a:custGeom>
                <a:solidFill>
                  <a:srgbClr val="009393"/>
                </a:solidFill>
                <a:ln w="12700" cap="rnd">
                  <a:noFill/>
                  <a:round/>
                  <a:headEnd/>
                  <a:tailEnd/>
                </a:ln>
              </p:spPr>
              <p:txBody>
                <a:bodyPr/>
                <a:lstStyle/>
                <a:p>
                  <a:endParaRPr lang="pt-PT"/>
                </a:p>
              </p:txBody>
            </p:sp>
            <p:sp>
              <p:nvSpPr>
                <p:cNvPr id="928" name="Freeform 108"/>
                <p:cNvSpPr>
                  <a:spLocks/>
                </p:cNvSpPr>
                <p:nvPr/>
              </p:nvSpPr>
              <p:spPr bwMode="auto">
                <a:xfrm>
                  <a:off x="2407" y="1702"/>
                  <a:ext cx="124" cy="80"/>
                </a:xfrm>
                <a:custGeom>
                  <a:avLst/>
                  <a:gdLst>
                    <a:gd name="T0" fmla="*/ 8 w 124"/>
                    <a:gd name="T1" fmla="*/ 70 h 80"/>
                    <a:gd name="T2" fmla="*/ 58 w 124"/>
                    <a:gd name="T3" fmla="*/ 0 h 80"/>
                    <a:gd name="T4" fmla="*/ 115 w 124"/>
                    <a:gd name="T5" fmla="*/ 69 h 80"/>
                    <a:gd name="T6" fmla="*/ 123 w 124"/>
                    <a:gd name="T7" fmla="*/ 78 h 80"/>
                    <a:gd name="T8" fmla="*/ 115 w 124"/>
                    <a:gd name="T9" fmla="*/ 78 h 80"/>
                    <a:gd name="T10" fmla="*/ 58 w 124"/>
                    <a:gd name="T11" fmla="*/ 10 h 80"/>
                    <a:gd name="T12" fmla="*/ 8 w 124"/>
                    <a:gd name="T13" fmla="*/ 79 h 80"/>
                    <a:gd name="T14" fmla="*/ 0 w 124"/>
                    <a:gd name="T15" fmla="*/ 79 h 80"/>
                    <a:gd name="T16" fmla="*/ 8 w 124"/>
                    <a:gd name="T17" fmla="*/ 7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80"/>
                    <a:gd name="T29" fmla="*/ 124 w 124"/>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80">
                      <a:moveTo>
                        <a:pt x="8" y="70"/>
                      </a:moveTo>
                      <a:lnTo>
                        <a:pt x="58" y="0"/>
                      </a:lnTo>
                      <a:lnTo>
                        <a:pt x="115" y="69"/>
                      </a:lnTo>
                      <a:lnTo>
                        <a:pt x="123" y="78"/>
                      </a:lnTo>
                      <a:lnTo>
                        <a:pt x="115" y="78"/>
                      </a:lnTo>
                      <a:lnTo>
                        <a:pt x="58" y="10"/>
                      </a:lnTo>
                      <a:lnTo>
                        <a:pt x="8" y="79"/>
                      </a:lnTo>
                      <a:lnTo>
                        <a:pt x="0" y="79"/>
                      </a:lnTo>
                      <a:lnTo>
                        <a:pt x="8" y="70"/>
                      </a:lnTo>
                    </a:path>
                  </a:pathLst>
                </a:custGeom>
                <a:noFill/>
                <a:ln w="12700" cap="rnd">
                  <a:noFill/>
                  <a:round/>
                  <a:headEnd/>
                  <a:tailEnd/>
                </a:ln>
              </p:spPr>
              <p:txBody>
                <a:bodyPr/>
                <a:lstStyle/>
                <a:p>
                  <a:endParaRPr lang="pt-PT"/>
                </a:p>
              </p:txBody>
            </p:sp>
            <p:sp>
              <p:nvSpPr>
                <p:cNvPr id="929" name="Freeform 109"/>
                <p:cNvSpPr>
                  <a:spLocks/>
                </p:cNvSpPr>
                <p:nvPr/>
              </p:nvSpPr>
              <p:spPr bwMode="auto">
                <a:xfrm>
                  <a:off x="2404" y="1770"/>
                  <a:ext cx="11" cy="7"/>
                </a:xfrm>
                <a:custGeom>
                  <a:avLst/>
                  <a:gdLst>
                    <a:gd name="T0" fmla="*/ 10 w 11"/>
                    <a:gd name="T1" fmla="*/ 0 h 7"/>
                    <a:gd name="T2" fmla="*/ 5 w 11"/>
                    <a:gd name="T3" fmla="*/ 0 h 7"/>
                    <a:gd name="T4" fmla="*/ 0 w 11"/>
                    <a:gd name="T5" fmla="*/ 0 h 7"/>
                    <a:gd name="T6" fmla="*/ 0 w 11"/>
                    <a:gd name="T7" fmla="*/ 6 h 7"/>
                    <a:gd name="T8" fmla="*/ 6 w 11"/>
                    <a:gd name="T9" fmla="*/ 6 h 7"/>
                    <a:gd name="T10" fmla="*/ 10 w 11"/>
                    <a:gd name="T11" fmla="*/ 0 h 7"/>
                    <a:gd name="T12" fmla="*/ 0 60000 65536"/>
                    <a:gd name="T13" fmla="*/ 0 60000 65536"/>
                    <a:gd name="T14" fmla="*/ 0 60000 65536"/>
                    <a:gd name="T15" fmla="*/ 0 60000 65536"/>
                    <a:gd name="T16" fmla="*/ 0 60000 65536"/>
                    <a:gd name="T17" fmla="*/ 0 60000 65536"/>
                    <a:gd name="T18" fmla="*/ 0 w 11"/>
                    <a:gd name="T19" fmla="*/ 0 h 7"/>
                    <a:gd name="T20" fmla="*/ 11 w 11"/>
                    <a:gd name="T21" fmla="*/ 7 h 7"/>
                  </a:gdLst>
                  <a:ahLst/>
                  <a:cxnLst>
                    <a:cxn ang="T12">
                      <a:pos x="T0" y="T1"/>
                    </a:cxn>
                    <a:cxn ang="T13">
                      <a:pos x="T2" y="T3"/>
                    </a:cxn>
                    <a:cxn ang="T14">
                      <a:pos x="T4" y="T5"/>
                    </a:cxn>
                    <a:cxn ang="T15">
                      <a:pos x="T6" y="T7"/>
                    </a:cxn>
                    <a:cxn ang="T16">
                      <a:pos x="T8" y="T9"/>
                    </a:cxn>
                    <a:cxn ang="T17">
                      <a:pos x="T10" y="T11"/>
                    </a:cxn>
                  </a:cxnLst>
                  <a:rect l="T18" t="T19" r="T20" b="T21"/>
                  <a:pathLst>
                    <a:path w="11" h="7">
                      <a:moveTo>
                        <a:pt x="10" y="0"/>
                      </a:moveTo>
                      <a:lnTo>
                        <a:pt x="5" y="0"/>
                      </a:lnTo>
                      <a:lnTo>
                        <a:pt x="0" y="0"/>
                      </a:lnTo>
                      <a:lnTo>
                        <a:pt x="0" y="6"/>
                      </a:lnTo>
                      <a:lnTo>
                        <a:pt x="6" y="6"/>
                      </a:lnTo>
                      <a:lnTo>
                        <a:pt x="10" y="0"/>
                      </a:lnTo>
                    </a:path>
                  </a:pathLst>
                </a:custGeom>
                <a:solidFill>
                  <a:srgbClr val="009393"/>
                </a:solidFill>
                <a:ln w="12700" cap="rnd">
                  <a:noFill/>
                  <a:round/>
                  <a:headEnd/>
                  <a:tailEnd/>
                </a:ln>
              </p:spPr>
              <p:txBody>
                <a:bodyPr/>
                <a:lstStyle/>
                <a:p>
                  <a:endParaRPr lang="pt-PT"/>
                </a:p>
              </p:txBody>
            </p:sp>
            <p:sp>
              <p:nvSpPr>
                <p:cNvPr id="930" name="Freeform 110"/>
                <p:cNvSpPr>
                  <a:spLocks/>
                </p:cNvSpPr>
                <p:nvPr/>
              </p:nvSpPr>
              <p:spPr bwMode="auto">
                <a:xfrm>
                  <a:off x="2404" y="1770"/>
                  <a:ext cx="11" cy="7"/>
                </a:xfrm>
                <a:custGeom>
                  <a:avLst/>
                  <a:gdLst>
                    <a:gd name="T0" fmla="*/ 10 w 11"/>
                    <a:gd name="T1" fmla="*/ 0 h 7"/>
                    <a:gd name="T2" fmla="*/ 5 w 11"/>
                    <a:gd name="T3" fmla="*/ 0 h 7"/>
                    <a:gd name="T4" fmla="*/ 0 w 11"/>
                    <a:gd name="T5" fmla="*/ 0 h 7"/>
                    <a:gd name="T6" fmla="*/ 0 w 11"/>
                    <a:gd name="T7" fmla="*/ 6 h 7"/>
                    <a:gd name="T8" fmla="*/ 6 w 11"/>
                    <a:gd name="T9" fmla="*/ 6 h 7"/>
                    <a:gd name="T10" fmla="*/ 10 w 11"/>
                    <a:gd name="T11" fmla="*/ 0 h 7"/>
                    <a:gd name="T12" fmla="*/ 0 60000 65536"/>
                    <a:gd name="T13" fmla="*/ 0 60000 65536"/>
                    <a:gd name="T14" fmla="*/ 0 60000 65536"/>
                    <a:gd name="T15" fmla="*/ 0 60000 65536"/>
                    <a:gd name="T16" fmla="*/ 0 60000 65536"/>
                    <a:gd name="T17" fmla="*/ 0 60000 65536"/>
                    <a:gd name="T18" fmla="*/ 0 w 11"/>
                    <a:gd name="T19" fmla="*/ 0 h 7"/>
                    <a:gd name="T20" fmla="*/ 11 w 11"/>
                    <a:gd name="T21" fmla="*/ 7 h 7"/>
                  </a:gdLst>
                  <a:ahLst/>
                  <a:cxnLst>
                    <a:cxn ang="T12">
                      <a:pos x="T0" y="T1"/>
                    </a:cxn>
                    <a:cxn ang="T13">
                      <a:pos x="T2" y="T3"/>
                    </a:cxn>
                    <a:cxn ang="T14">
                      <a:pos x="T4" y="T5"/>
                    </a:cxn>
                    <a:cxn ang="T15">
                      <a:pos x="T6" y="T7"/>
                    </a:cxn>
                    <a:cxn ang="T16">
                      <a:pos x="T8" y="T9"/>
                    </a:cxn>
                    <a:cxn ang="T17">
                      <a:pos x="T10" y="T11"/>
                    </a:cxn>
                  </a:cxnLst>
                  <a:rect l="T18" t="T19" r="T20" b="T21"/>
                  <a:pathLst>
                    <a:path w="11" h="7">
                      <a:moveTo>
                        <a:pt x="10" y="0"/>
                      </a:moveTo>
                      <a:lnTo>
                        <a:pt x="5" y="0"/>
                      </a:lnTo>
                      <a:lnTo>
                        <a:pt x="0" y="0"/>
                      </a:lnTo>
                      <a:lnTo>
                        <a:pt x="0" y="6"/>
                      </a:lnTo>
                      <a:lnTo>
                        <a:pt x="6" y="6"/>
                      </a:lnTo>
                      <a:lnTo>
                        <a:pt x="10" y="0"/>
                      </a:lnTo>
                    </a:path>
                  </a:pathLst>
                </a:custGeom>
                <a:noFill/>
                <a:ln w="12700" cap="rnd">
                  <a:noFill/>
                  <a:round/>
                  <a:headEnd/>
                  <a:tailEnd/>
                </a:ln>
              </p:spPr>
              <p:txBody>
                <a:bodyPr/>
                <a:lstStyle/>
                <a:p>
                  <a:endParaRPr lang="pt-PT"/>
                </a:p>
              </p:txBody>
            </p:sp>
            <p:sp>
              <p:nvSpPr>
                <p:cNvPr id="931" name="Freeform 111"/>
                <p:cNvSpPr>
                  <a:spLocks/>
                </p:cNvSpPr>
                <p:nvPr/>
              </p:nvSpPr>
              <p:spPr bwMode="auto">
                <a:xfrm>
                  <a:off x="2522" y="1770"/>
                  <a:ext cx="114" cy="5"/>
                </a:xfrm>
                <a:custGeom>
                  <a:avLst/>
                  <a:gdLst>
                    <a:gd name="T0" fmla="*/ 0 w 114"/>
                    <a:gd name="T1" fmla="*/ 0 h 5"/>
                    <a:gd name="T2" fmla="*/ 60 w 114"/>
                    <a:gd name="T3" fmla="*/ 0 h 5"/>
                    <a:gd name="T4" fmla="*/ 113 w 114"/>
                    <a:gd name="T5" fmla="*/ 0 h 5"/>
                    <a:gd name="T6" fmla="*/ 113 w 114"/>
                    <a:gd name="T7" fmla="*/ 4 h 5"/>
                    <a:gd name="T8" fmla="*/ 102 w 114"/>
                    <a:gd name="T9" fmla="*/ 4 h 5"/>
                    <a:gd name="T10" fmla="*/ 51 w 114"/>
                    <a:gd name="T11" fmla="*/ 4 h 5"/>
                    <a:gd name="T12" fmla="*/ 4 w 114"/>
                    <a:gd name="T13" fmla="*/ 4 h 5"/>
                    <a:gd name="T14" fmla="*/ 0 w 11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5"/>
                    <a:gd name="T26" fmla="*/ 114 w 11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5">
                      <a:moveTo>
                        <a:pt x="0" y="0"/>
                      </a:moveTo>
                      <a:lnTo>
                        <a:pt x="60" y="0"/>
                      </a:lnTo>
                      <a:lnTo>
                        <a:pt x="113" y="0"/>
                      </a:lnTo>
                      <a:lnTo>
                        <a:pt x="113" y="4"/>
                      </a:lnTo>
                      <a:lnTo>
                        <a:pt x="102" y="4"/>
                      </a:lnTo>
                      <a:lnTo>
                        <a:pt x="51" y="4"/>
                      </a:lnTo>
                      <a:lnTo>
                        <a:pt x="4" y="4"/>
                      </a:lnTo>
                      <a:lnTo>
                        <a:pt x="0" y="0"/>
                      </a:lnTo>
                    </a:path>
                  </a:pathLst>
                </a:custGeom>
                <a:solidFill>
                  <a:srgbClr val="009393"/>
                </a:solidFill>
                <a:ln w="12700" cap="rnd">
                  <a:noFill/>
                  <a:round/>
                  <a:headEnd/>
                  <a:tailEnd/>
                </a:ln>
              </p:spPr>
              <p:txBody>
                <a:bodyPr/>
                <a:lstStyle/>
                <a:p>
                  <a:endParaRPr lang="pt-PT"/>
                </a:p>
              </p:txBody>
            </p:sp>
            <p:sp>
              <p:nvSpPr>
                <p:cNvPr id="932" name="Freeform 112"/>
                <p:cNvSpPr>
                  <a:spLocks/>
                </p:cNvSpPr>
                <p:nvPr/>
              </p:nvSpPr>
              <p:spPr bwMode="auto">
                <a:xfrm>
                  <a:off x="2522" y="1770"/>
                  <a:ext cx="114" cy="5"/>
                </a:xfrm>
                <a:custGeom>
                  <a:avLst/>
                  <a:gdLst>
                    <a:gd name="T0" fmla="*/ 0 w 114"/>
                    <a:gd name="T1" fmla="*/ 0 h 5"/>
                    <a:gd name="T2" fmla="*/ 60 w 114"/>
                    <a:gd name="T3" fmla="*/ 0 h 5"/>
                    <a:gd name="T4" fmla="*/ 113 w 114"/>
                    <a:gd name="T5" fmla="*/ 0 h 5"/>
                    <a:gd name="T6" fmla="*/ 113 w 114"/>
                    <a:gd name="T7" fmla="*/ 4 h 5"/>
                    <a:gd name="T8" fmla="*/ 102 w 114"/>
                    <a:gd name="T9" fmla="*/ 4 h 5"/>
                    <a:gd name="T10" fmla="*/ 51 w 114"/>
                    <a:gd name="T11" fmla="*/ 4 h 5"/>
                    <a:gd name="T12" fmla="*/ 4 w 114"/>
                    <a:gd name="T13" fmla="*/ 4 h 5"/>
                    <a:gd name="T14" fmla="*/ 0 w 11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5"/>
                    <a:gd name="T26" fmla="*/ 114 w 11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5">
                      <a:moveTo>
                        <a:pt x="0" y="0"/>
                      </a:moveTo>
                      <a:lnTo>
                        <a:pt x="60" y="0"/>
                      </a:lnTo>
                      <a:lnTo>
                        <a:pt x="113" y="0"/>
                      </a:lnTo>
                      <a:lnTo>
                        <a:pt x="113" y="4"/>
                      </a:lnTo>
                      <a:lnTo>
                        <a:pt x="102" y="4"/>
                      </a:lnTo>
                      <a:lnTo>
                        <a:pt x="51" y="4"/>
                      </a:lnTo>
                      <a:lnTo>
                        <a:pt x="4" y="4"/>
                      </a:lnTo>
                      <a:lnTo>
                        <a:pt x="0" y="0"/>
                      </a:lnTo>
                    </a:path>
                  </a:pathLst>
                </a:custGeom>
                <a:noFill/>
                <a:ln w="12700" cap="rnd">
                  <a:noFill/>
                  <a:round/>
                  <a:headEnd/>
                  <a:tailEnd/>
                </a:ln>
              </p:spPr>
              <p:txBody>
                <a:bodyPr/>
                <a:lstStyle/>
                <a:p>
                  <a:endParaRPr lang="pt-PT"/>
                </a:p>
              </p:txBody>
            </p:sp>
            <p:sp>
              <p:nvSpPr>
                <p:cNvPr id="933" name="Freeform 113"/>
                <p:cNvSpPr>
                  <a:spLocks/>
                </p:cNvSpPr>
                <p:nvPr/>
              </p:nvSpPr>
              <p:spPr bwMode="auto">
                <a:xfrm>
                  <a:off x="2518" y="1835"/>
                  <a:ext cx="69" cy="5"/>
                </a:xfrm>
                <a:custGeom>
                  <a:avLst/>
                  <a:gdLst>
                    <a:gd name="T0" fmla="*/ 68 w 69"/>
                    <a:gd name="T1" fmla="*/ 0 h 5"/>
                    <a:gd name="T2" fmla="*/ 37 w 69"/>
                    <a:gd name="T3" fmla="*/ 0 h 5"/>
                    <a:gd name="T4" fmla="*/ 0 w 69"/>
                    <a:gd name="T5" fmla="*/ 0 h 5"/>
                    <a:gd name="T6" fmla="*/ 0 w 69"/>
                    <a:gd name="T7" fmla="*/ 4 h 5"/>
                    <a:gd name="T8" fmla="*/ 36 w 69"/>
                    <a:gd name="T9" fmla="*/ 4 h 5"/>
                    <a:gd name="T10" fmla="*/ 68 w 69"/>
                    <a:gd name="T11" fmla="*/ 4 h 5"/>
                    <a:gd name="T12" fmla="*/ 68 w 69"/>
                    <a:gd name="T13" fmla="*/ 0 h 5"/>
                    <a:gd name="T14" fmla="*/ 0 60000 65536"/>
                    <a:gd name="T15" fmla="*/ 0 60000 65536"/>
                    <a:gd name="T16" fmla="*/ 0 60000 65536"/>
                    <a:gd name="T17" fmla="*/ 0 60000 65536"/>
                    <a:gd name="T18" fmla="*/ 0 60000 65536"/>
                    <a:gd name="T19" fmla="*/ 0 60000 65536"/>
                    <a:gd name="T20" fmla="*/ 0 60000 65536"/>
                    <a:gd name="T21" fmla="*/ 0 w 69"/>
                    <a:gd name="T22" fmla="*/ 0 h 5"/>
                    <a:gd name="T23" fmla="*/ 69 w 6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
                      <a:moveTo>
                        <a:pt x="68" y="0"/>
                      </a:moveTo>
                      <a:lnTo>
                        <a:pt x="37" y="0"/>
                      </a:lnTo>
                      <a:lnTo>
                        <a:pt x="0" y="0"/>
                      </a:lnTo>
                      <a:lnTo>
                        <a:pt x="0" y="4"/>
                      </a:lnTo>
                      <a:lnTo>
                        <a:pt x="36" y="4"/>
                      </a:lnTo>
                      <a:lnTo>
                        <a:pt x="68" y="4"/>
                      </a:lnTo>
                      <a:lnTo>
                        <a:pt x="68" y="0"/>
                      </a:lnTo>
                    </a:path>
                  </a:pathLst>
                </a:custGeom>
                <a:solidFill>
                  <a:srgbClr val="009393"/>
                </a:solidFill>
                <a:ln w="12700" cap="rnd">
                  <a:noFill/>
                  <a:round/>
                  <a:headEnd/>
                  <a:tailEnd/>
                </a:ln>
              </p:spPr>
              <p:txBody>
                <a:bodyPr/>
                <a:lstStyle/>
                <a:p>
                  <a:endParaRPr lang="pt-PT"/>
                </a:p>
              </p:txBody>
            </p:sp>
            <p:sp>
              <p:nvSpPr>
                <p:cNvPr id="934" name="Freeform 114"/>
                <p:cNvSpPr>
                  <a:spLocks/>
                </p:cNvSpPr>
                <p:nvPr/>
              </p:nvSpPr>
              <p:spPr bwMode="auto">
                <a:xfrm>
                  <a:off x="2518" y="1835"/>
                  <a:ext cx="69" cy="5"/>
                </a:xfrm>
                <a:custGeom>
                  <a:avLst/>
                  <a:gdLst>
                    <a:gd name="T0" fmla="*/ 68 w 69"/>
                    <a:gd name="T1" fmla="*/ 0 h 5"/>
                    <a:gd name="T2" fmla="*/ 37 w 69"/>
                    <a:gd name="T3" fmla="*/ 0 h 5"/>
                    <a:gd name="T4" fmla="*/ 0 w 69"/>
                    <a:gd name="T5" fmla="*/ 0 h 5"/>
                    <a:gd name="T6" fmla="*/ 0 w 69"/>
                    <a:gd name="T7" fmla="*/ 4 h 5"/>
                    <a:gd name="T8" fmla="*/ 36 w 69"/>
                    <a:gd name="T9" fmla="*/ 4 h 5"/>
                    <a:gd name="T10" fmla="*/ 68 w 69"/>
                    <a:gd name="T11" fmla="*/ 4 h 5"/>
                    <a:gd name="T12" fmla="*/ 68 w 69"/>
                    <a:gd name="T13" fmla="*/ 0 h 5"/>
                    <a:gd name="T14" fmla="*/ 0 60000 65536"/>
                    <a:gd name="T15" fmla="*/ 0 60000 65536"/>
                    <a:gd name="T16" fmla="*/ 0 60000 65536"/>
                    <a:gd name="T17" fmla="*/ 0 60000 65536"/>
                    <a:gd name="T18" fmla="*/ 0 60000 65536"/>
                    <a:gd name="T19" fmla="*/ 0 60000 65536"/>
                    <a:gd name="T20" fmla="*/ 0 60000 65536"/>
                    <a:gd name="T21" fmla="*/ 0 w 69"/>
                    <a:gd name="T22" fmla="*/ 0 h 5"/>
                    <a:gd name="T23" fmla="*/ 69 w 6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
                      <a:moveTo>
                        <a:pt x="68" y="0"/>
                      </a:moveTo>
                      <a:lnTo>
                        <a:pt x="37" y="0"/>
                      </a:lnTo>
                      <a:lnTo>
                        <a:pt x="0" y="0"/>
                      </a:lnTo>
                      <a:lnTo>
                        <a:pt x="0" y="4"/>
                      </a:lnTo>
                      <a:lnTo>
                        <a:pt x="36" y="4"/>
                      </a:lnTo>
                      <a:lnTo>
                        <a:pt x="68" y="4"/>
                      </a:lnTo>
                      <a:lnTo>
                        <a:pt x="68" y="0"/>
                      </a:lnTo>
                    </a:path>
                  </a:pathLst>
                </a:custGeom>
                <a:noFill/>
                <a:ln w="12700" cap="rnd">
                  <a:noFill/>
                  <a:round/>
                  <a:headEnd/>
                  <a:tailEnd/>
                </a:ln>
              </p:spPr>
              <p:txBody>
                <a:bodyPr/>
                <a:lstStyle/>
                <a:p>
                  <a:endParaRPr lang="pt-PT"/>
                </a:p>
              </p:txBody>
            </p:sp>
            <p:sp>
              <p:nvSpPr>
                <p:cNvPr id="935" name="Freeform 115"/>
                <p:cNvSpPr>
                  <a:spLocks/>
                </p:cNvSpPr>
                <p:nvPr/>
              </p:nvSpPr>
              <p:spPr bwMode="auto">
                <a:xfrm>
                  <a:off x="2522" y="1841"/>
                  <a:ext cx="6" cy="52"/>
                </a:xfrm>
                <a:custGeom>
                  <a:avLst/>
                  <a:gdLst>
                    <a:gd name="T0" fmla="*/ 3 w 6"/>
                    <a:gd name="T1" fmla="*/ 51 h 52"/>
                    <a:gd name="T2" fmla="*/ 1 w 6"/>
                    <a:gd name="T3" fmla="*/ 51 h 52"/>
                    <a:gd name="T4" fmla="*/ 0 w 6"/>
                    <a:gd name="T5" fmla="*/ 49 h 52"/>
                    <a:gd name="T6" fmla="*/ 0 w 6"/>
                    <a:gd name="T7" fmla="*/ 48 h 52"/>
                    <a:gd name="T8" fmla="*/ 1 w 6"/>
                    <a:gd name="T9" fmla="*/ 47 h 52"/>
                    <a:gd name="T10" fmla="*/ 2 w 6"/>
                    <a:gd name="T11" fmla="*/ 46 h 52"/>
                    <a:gd name="T12" fmla="*/ 2 w 6"/>
                    <a:gd name="T13" fmla="*/ 45 h 52"/>
                    <a:gd name="T14" fmla="*/ 2 w 6"/>
                    <a:gd name="T15" fmla="*/ 43 h 52"/>
                    <a:gd name="T16" fmla="*/ 1 w 6"/>
                    <a:gd name="T17" fmla="*/ 43 h 52"/>
                    <a:gd name="T18" fmla="*/ 1 w 6"/>
                    <a:gd name="T19" fmla="*/ 41 h 52"/>
                    <a:gd name="T20" fmla="*/ 0 w 6"/>
                    <a:gd name="T21" fmla="*/ 37 h 52"/>
                    <a:gd name="T22" fmla="*/ 0 w 6"/>
                    <a:gd name="T23" fmla="*/ 31 h 52"/>
                    <a:gd name="T24" fmla="*/ 1 w 6"/>
                    <a:gd name="T25" fmla="*/ 26 h 52"/>
                    <a:gd name="T26" fmla="*/ 2 w 6"/>
                    <a:gd name="T27" fmla="*/ 22 h 52"/>
                    <a:gd name="T28" fmla="*/ 2 w 6"/>
                    <a:gd name="T29" fmla="*/ 19 h 52"/>
                    <a:gd name="T30" fmla="*/ 2 w 6"/>
                    <a:gd name="T31" fmla="*/ 15 h 52"/>
                    <a:gd name="T32" fmla="*/ 2 w 6"/>
                    <a:gd name="T33" fmla="*/ 11 h 52"/>
                    <a:gd name="T34" fmla="*/ 2 w 6"/>
                    <a:gd name="T35" fmla="*/ 9 h 52"/>
                    <a:gd name="T36" fmla="*/ 2 w 6"/>
                    <a:gd name="T37" fmla="*/ 8 h 52"/>
                    <a:gd name="T38" fmla="*/ 2 w 6"/>
                    <a:gd name="T39" fmla="*/ 6 h 52"/>
                    <a:gd name="T40" fmla="*/ 1 w 6"/>
                    <a:gd name="T41" fmla="*/ 6 h 52"/>
                    <a:gd name="T42" fmla="*/ 0 w 6"/>
                    <a:gd name="T43" fmla="*/ 5 h 52"/>
                    <a:gd name="T44" fmla="*/ 0 w 6"/>
                    <a:gd name="T45" fmla="*/ 4 h 52"/>
                    <a:gd name="T46" fmla="*/ 0 w 6"/>
                    <a:gd name="T47" fmla="*/ 3 h 52"/>
                    <a:gd name="T48" fmla="*/ 0 w 6"/>
                    <a:gd name="T49" fmla="*/ 2 h 52"/>
                    <a:gd name="T50" fmla="*/ 1 w 6"/>
                    <a:gd name="T51" fmla="*/ 1 h 52"/>
                    <a:gd name="T52" fmla="*/ 2 w 6"/>
                    <a:gd name="T53" fmla="*/ 0 h 52"/>
                    <a:gd name="T54" fmla="*/ 3 w 6"/>
                    <a:gd name="T55" fmla="*/ 0 h 52"/>
                    <a:gd name="T56" fmla="*/ 4 w 6"/>
                    <a:gd name="T57" fmla="*/ 0 h 52"/>
                    <a:gd name="T58" fmla="*/ 4 w 6"/>
                    <a:gd name="T59" fmla="*/ 1 h 52"/>
                    <a:gd name="T60" fmla="*/ 5 w 6"/>
                    <a:gd name="T61" fmla="*/ 2 h 52"/>
                    <a:gd name="T62" fmla="*/ 5 w 6"/>
                    <a:gd name="T63" fmla="*/ 3 h 52"/>
                    <a:gd name="T64" fmla="*/ 5 w 6"/>
                    <a:gd name="T65" fmla="*/ 4 h 52"/>
                    <a:gd name="T66" fmla="*/ 5 w 6"/>
                    <a:gd name="T67" fmla="*/ 5 h 52"/>
                    <a:gd name="T68" fmla="*/ 4 w 6"/>
                    <a:gd name="T69" fmla="*/ 6 h 52"/>
                    <a:gd name="T70" fmla="*/ 3 w 6"/>
                    <a:gd name="T71" fmla="*/ 6 h 52"/>
                    <a:gd name="T72" fmla="*/ 3 w 6"/>
                    <a:gd name="T73" fmla="*/ 8 h 52"/>
                    <a:gd name="T74" fmla="*/ 3 w 6"/>
                    <a:gd name="T75" fmla="*/ 9 h 52"/>
                    <a:gd name="T76" fmla="*/ 3 w 6"/>
                    <a:gd name="T77" fmla="*/ 11 h 52"/>
                    <a:gd name="T78" fmla="*/ 3 w 6"/>
                    <a:gd name="T79" fmla="*/ 15 h 52"/>
                    <a:gd name="T80" fmla="*/ 3 w 6"/>
                    <a:gd name="T81" fmla="*/ 19 h 52"/>
                    <a:gd name="T82" fmla="*/ 3 w 6"/>
                    <a:gd name="T83" fmla="*/ 22 h 52"/>
                    <a:gd name="T84" fmla="*/ 4 w 6"/>
                    <a:gd name="T85" fmla="*/ 26 h 52"/>
                    <a:gd name="T86" fmla="*/ 5 w 6"/>
                    <a:gd name="T87" fmla="*/ 31 h 52"/>
                    <a:gd name="T88" fmla="*/ 5 w 6"/>
                    <a:gd name="T89" fmla="*/ 37 h 52"/>
                    <a:gd name="T90" fmla="*/ 4 w 6"/>
                    <a:gd name="T91" fmla="*/ 41 h 52"/>
                    <a:gd name="T92" fmla="*/ 3 w 6"/>
                    <a:gd name="T93" fmla="*/ 43 h 52"/>
                    <a:gd name="T94" fmla="*/ 3 w 6"/>
                    <a:gd name="T95" fmla="*/ 45 h 52"/>
                    <a:gd name="T96" fmla="*/ 3 w 6"/>
                    <a:gd name="T97" fmla="*/ 46 h 52"/>
                    <a:gd name="T98" fmla="*/ 4 w 6"/>
                    <a:gd name="T99" fmla="*/ 47 h 52"/>
                    <a:gd name="T100" fmla="*/ 5 w 6"/>
                    <a:gd name="T101" fmla="*/ 48 h 52"/>
                    <a:gd name="T102" fmla="*/ 5 w 6"/>
                    <a:gd name="T103" fmla="*/ 49 h 52"/>
                    <a:gd name="T104" fmla="*/ 4 w 6"/>
                    <a:gd name="T105" fmla="*/ 51 h 52"/>
                    <a:gd name="T106" fmla="*/ 3 w 6"/>
                    <a:gd name="T107" fmla="*/ 51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
                    <a:gd name="T163" fmla="*/ 0 h 52"/>
                    <a:gd name="T164" fmla="*/ 6 w 6"/>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 h="52">
                      <a:moveTo>
                        <a:pt x="3" y="51"/>
                      </a:moveTo>
                      <a:lnTo>
                        <a:pt x="1" y="51"/>
                      </a:lnTo>
                      <a:lnTo>
                        <a:pt x="0" y="49"/>
                      </a:lnTo>
                      <a:lnTo>
                        <a:pt x="0" y="48"/>
                      </a:lnTo>
                      <a:lnTo>
                        <a:pt x="1" y="47"/>
                      </a:lnTo>
                      <a:lnTo>
                        <a:pt x="2" y="46"/>
                      </a:lnTo>
                      <a:lnTo>
                        <a:pt x="2" y="45"/>
                      </a:lnTo>
                      <a:lnTo>
                        <a:pt x="2" y="43"/>
                      </a:lnTo>
                      <a:lnTo>
                        <a:pt x="1" y="43"/>
                      </a:lnTo>
                      <a:lnTo>
                        <a:pt x="1" y="41"/>
                      </a:lnTo>
                      <a:lnTo>
                        <a:pt x="0" y="37"/>
                      </a:lnTo>
                      <a:lnTo>
                        <a:pt x="0" y="31"/>
                      </a:lnTo>
                      <a:lnTo>
                        <a:pt x="1" y="26"/>
                      </a:lnTo>
                      <a:lnTo>
                        <a:pt x="2" y="22"/>
                      </a:lnTo>
                      <a:lnTo>
                        <a:pt x="2" y="19"/>
                      </a:lnTo>
                      <a:lnTo>
                        <a:pt x="2" y="15"/>
                      </a:lnTo>
                      <a:lnTo>
                        <a:pt x="2" y="11"/>
                      </a:lnTo>
                      <a:lnTo>
                        <a:pt x="2" y="9"/>
                      </a:lnTo>
                      <a:lnTo>
                        <a:pt x="2" y="8"/>
                      </a:lnTo>
                      <a:lnTo>
                        <a:pt x="2" y="6"/>
                      </a:lnTo>
                      <a:lnTo>
                        <a:pt x="1" y="6"/>
                      </a:lnTo>
                      <a:lnTo>
                        <a:pt x="0" y="5"/>
                      </a:lnTo>
                      <a:lnTo>
                        <a:pt x="0" y="4"/>
                      </a:lnTo>
                      <a:lnTo>
                        <a:pt x="0" y="3"/>
                      </a:lnTo>
                      <a:lnTo>
                        <a:pt x="0" y="2"/>
                      </a:lnTo>
                      <a:lnTo>
                        <a:pt x="1" y="1"/>
                      </a:lnTo>
                      <a:lnTo>
                        <a:pt x="2" y="0"/>
                      </a:lnTo>
                      <a:lnTo>
                        <a:pt x="3" y="0"/>
                      </a:lnTo>
                      <a:lnTo>
                        <a:pt x="4" y="0"/>
                      </a:lnTo>
                      <a:lnTo>
                        <a:pt x="4" y="1"/>
                      </a:lnTo>
                      <a:lnTo>
                        <a:pt x="5" y="2"/>
                      </a:lnTo>
                      <a:lnTo>
                        <a:pt x="5" y="3"/>
                      </a:lnTo>
                      <a:lnTo>
                        <a:pt x="5" y="4"/>
                      </a:lnTo>
                      <a:lnTo>
                        <a:pt x="5" y="5"/>
                      </a:lnTo>
                      <a:lnTo>
                        <a:pt x="4" y="6"/>
                      </a:lnTo>
                      <a:lnTo>
                        <a:pt x="3" y="6"/>
                      </a:lnTo>
                      <a:lnTo>
                        <a:pt x="3" y="8"/>
                      </a:lnTo>
                      <a:lnTo>
                        <a:pt x="3" y="9"/>
                      </a:lnTo>
                      <a:lnTo>
                        <a:pt x="3" y="11"/>
                      </a:lnTo>
                      <a:lnTo>
                        <a:pt x="3" y="15"/>
                      </a:lnTo>
                      <a:lnTo>
                        <a:pt x="3" y="19"/>
                      </a:lnTo>
                      <a:lnTo>
                        <a:pt x="3" y="22"/>
                      </a:lnTo>
                      <a:lnTo>
                        <a:pt x="4" y="26"/>
                      </a:lnTo>
                      <a:lnTo>
                        <a:pt x="5" y="31"/>
                      </a:lnTo>
                      <a:lnTo>
                        <a:pt x="5" y="37"/>
                      </a:lnTo>
                      <a:lnTo>
                        <a:pt x="4" y="41"/>
                      </a:lnTo>
                      <a:lnTo>
                        <a:pt x="3" y="43"/>
                      </a:lnTo>
                      <a:lnTo>
                        <a:pt x="3" y="45"/>
                      </a:lnTo>
                      <a:lnTo>
                        <a:pt x="3" y="46"/>
                      </a:lnTo>
                      <a:lnTo>
                        <a:pt x="4" y="47"/>
                      </a:lnTo>
                      <a:lnTo>
                        <a:pt x="5" y="48"/>
                      </a:lnTo>
                      <a:lnTo>
                        <a:pt x="5" y="49"/>
                      </a:lnTo>
                      <a:lnTo>
                        <a:pt x="4" y="51"/>
                      </a:lnTo>
                      <a:lnTo>
                        <a:pt x="3" y="51"/>
                      </a:lnTo>
                    </a:path>
                  </a:pathLst>
                </a:custGeom>
                <a:solidFill>
                  <a:srgbClr val="009393"/>
                </a:solidFill>
                <a:ln w="12700" cap="rnd">
                  <a:noFill/>
                  <a:round/>
                  <a:headEnd/>
                  <a:tailEnd/>
                </a:ln>
              </p:spPr>
              <p:txBody>
                <a:bodyPr/>
                <a:lstStyle/>
                <a:p>
                  <a:endParaRPr lang="pt-PT"/>
                </a:p>
              </p:txBody>
            </p:sp>
            <p:sp>
              <p:nvSpPr>
                <p:cNvPr id="936" name="Freeform 116"/>
                <p:cNvSpPr>
                  <a:spLocks/>
                </p:cNvSpPr>
                <p:nvPr/>
              </p:nvSpPr>
              <p:spPr bwMode="auto">
                <a:xfrm>
                  <a:off x="2522" y="1841"/>
                  <a:ext cx="6" cy="52"/>
                </a:xfrm>
                <a:custGeom>
                  <a:avLst/>
                  <a:gdLst>
                    <a:gd name="T0" fmla="*/ 3 w 6"/>
                    <a:gd name="T1" fmla="*/ 51 h 52"/>
                    <a:gd name="T2" fmla="*/ 1 w 6"/>
                    <a:gd name="T3" fmla="*/ 51 h 52"/>
                    <a:gd name="T4" fmla="*/ 0 w 6"/>
                    <a:gd name="T5" fmla="*/ 49 h 52"/>
                    <a:gd name="T6" fmla="*/ 0 w 6"/>
                    <a:gd name="T7" fmla="*/ 48 h 52"/>
                    <a:gd name="T8" fmla="*/ 1 w 6"/>
                    <a:gd name="T9" fmla="*/ 47 h 52"/>
                    <a:gd name="T10" fmla="*/ 2 w 6"/>
                    <a:gd name="T11" fmla="*/ 46 h 52"/>
                    <a:gd name="T12" fmla="*/ 2 w 6"/>
                    <a:gd name="T13" fmla="*/ 45 h 52"/>
                    <a:gd name="T14" fmla="*/ 2 w 6"/>
                    <a:gd name="T15" fmla="*/ 43 h 52"/>
                    <a:gd name="T16" fmla="*/ 1 w 6"/>
                    <a:gd name="T17" fmla="*/ 43 h 52"/>
                    <a:gd name="T18" fmla="*/ 1 w 6"/>
                    <a:gd name="T19" fmla="*/ 41 h 52"/>
                    <a:gd name="T20" fmla="*/ 0 w 6"/>
                    <a:gd name="T21" fmla="*/ 37 h 52"/>
                    <a:gd name="T22" fmla="*/ 0 w 6"/>
                    <a:gd name="T23" fmla="*/ 31 h 52"/>
                    <a:gd name="T24" fmla="*/ 1 w 6"/>
                    <a:gd name="T25" fmla="*/ 26 h 52"/>
                    <a:gd name="T26" fmla="*/ 2 w 6"/>
                    <a:gd name="T27" fmla="*/ 22 h 52"/>
                    <a:gd name="T28" fmla="*/ 2 w 6"/>
                    <a:gd name="T29" fmla="*/ 19 h 52"/>
                    <a:gd name="T30" fmla="*/ 2 w 6"/>
                    <a:gd name="T31" fmla="*/ 15 h 52"/>
                    <a:gd name="T32" fmla="*/ 2 w 6"/>
                    <a:gd name="T33" fmla="*/ 11 h 52"/>
                    <a:gd name="T34" fmla="*/ 2 w 6"/>
                    <a:gd name="T35" fmla="*/ 9 h 52"/>
                    <a:gd name="T36" fmla="*/ 2 w 6"/>
                    <a:gd name="T37" fmla="*/ 8 h 52"/>
                    <a:gd name="T38" fmla="*/ 2 w 6"/>
                    <a:gd name="T39" fmla="*/ 6 h 52"/>
                    <a:gd name="T40" fmla="*/ 1 w 6"/>
                    <a:gd name="T41" fmla="*/ 6 h 52"/>
                    <a:gd name="T42" fmla="*/ 0 w 6"/>
                    <a:gd name="T43" fmla="*/ 5 h 52"/>
                    <a:gd name="T44" fmla="*/ 0 w 6"/>
                    <a:gd name="T45" fmla="*/ 4 h 52"/>
                    <a:gd name="T46" fmla="*/ 0 w 6"/>
                    <a:gd name="T47" fmla="*/ 3 h 52"/>
                    <a:gd name="T48" fmla="*/ 0 w 6"/>
                    <a:gd name="T49" fmla="*/ 2 h 52"/>
                    <a:gd name="T50" fmla="*/ 1 w 6"/>
                    <a:gd name="T51" fmla="*/ 1 h 52"/>
                    <a:gd name="T52" fmla="*/ 2 w 6"/>
                    <a:gd name="T53" fmla="*/ 0 h 52"/>
                    <a:gd name="T54" fmla="*/ 3 w 6"/>
                    <a:gd name="T55" fmla="*/ 0 h 52"/>
                    <a:gd name="T56" fmla="*/ 4 w 6"/>
                    <a:gd name="T57" fmla="*/ 0 h 52"/>
                    <a:gd name="T58" fmla="*/ 4 w 6"/>
                    <a:gd name="T59" fmla="*/ 1 h 52"/>
                    <a:gd name="T60" fmla="*/ 5 w 6"/>
                    <a:gd name="T61" fmla="*/ 2 h 52"/>
                    <a:gd name="T62" fmla="*/ 5 w 6"/>
                    <a:gd name="T63" fmla="*/ 3 h 52"/>
                    <a:gd name="T64" fmla="*/ 5 w 6"/>
                    <a:gd name="T65" fmla="*/ 4 h 52"/>
                    <a:gd name="T66" fmla="*/ 5 w 6"/>
                    <a:gd name="T67" fmla="*/ 5 h 52"/>
                    <a:gd name="T68" fmla="*/ 4 w 6"/>
                    <a:gd name="T69" fmla="*/ 6 h 52"/>
                    <a:gd name="T70" fmla="*/ 3 w 6"/>
                    <a:gd name="T71" fmla="*/ 6 h 52"/>
                    <a:gd name="T72" fmla="*/ 3 w 6"/>
                    <a:gd name="T73" fmla="*/ 8 h 52"/>
                    <a:gd name="T74" fmla="*/ 3 w 6"/>
                    <a:gd name="T75" fmla="*/ 9 h 52"/>
                    <a:gd name="T76" fmla="*/ 3 w 6"/>
                    <a:gd name="T77" fmla="*/ 11 h 52"/>
                    <a:gd name="T78" fmla="*/ 3 w 6"/>
                    <a:gd name="T79" fmla="*/ 15 h 52"/>
                    <a:gd name="T80" fmla="*/ 3 w 6"/>
                    <a:gd name="T81" fmla="*/ 19 h 52"/>
                    <a:gd name="T82" fmla="*/ 3 w 6"/>
                    <a:gd name="T83" fmla="*/ 22 h 52"/>
                    <a:gd name="T84" fmla="*/ 4 w 6"/>
                    <a:gd name="T85" fmla="*/ 26 h 52"/>
                    <a:gd name="T86" fmla="*/ 5 w 6"/>
                    <a:gd name="T87" fmla="*/ 31 h 52"/>
                    <a:gd name="T88" fmla="*/ 5 w 6"/>
                    <a:gd name="T89" fmla="*/ 37 h 52"/>
                    <a:gd name="T90" fmla="*/ 4 w 6"/>
                    <a:gd name="T91" fmla="*/ 41 h 52"/>
                    <a:gd name="T92" fmla="*/ 3 w 6"/>
                    <a:gd name="T93" fmla="*/ 43 h 52"/>
                    <a:gd name="T94" fmla="*/ 3 w 6"/>
                    <a:gd name="T95" fmla="*/ 45 h 52"/>
                    <a:gd name="T96" fmla="*/ 3 w 6"/>
                    <a:gd name="T97" fmla="*/ 46 h 52"/>
                    <a:gd name="T98" fmla="*/ 4 w 6"/>
                    <a:gd name="T99" fmla="*/ 47 h 52"/>
                    <a:gd name="T100" fmla="*/ 5 w 6"/>
                    <a:gd name="T101" fmla="*/ 48 h 52"/>
                    <a:gd name="T102" fmla="*/ 5 w 6"/>
                    <a:gd name="T103" fmla="*/ 49 h 52"/>
                    <a:gd name="T104" fmla="*/ 4 w 6"/>
                    <a:gd name="T105" fmla="*/ 51 h 52"/>
                    <a:gd name="T106" fmla="*/ 3 w 6"/>
                    <a:gd name="T107" fmla="*/ 51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
                    <a:gd name="T163" fmla="*/ 0 h 52"/>
                    <a:gd name="T164" fmla="*/ 6 w 6"/>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 h="52">
                      <a:moveTo>
                        <a:pt x="3" y="51"/>
                      </a:moveTo>
                      <a:lnTo>
                        <a:pt x="1" y="51"/>
                      </a:lnTo>
                      <a:lnTo>
                        <a:pt x="0" y="49"/>
                      </a:lnTo>
                      <a:lnTo>
                        <a:pt x="0" y="48"/>
                      </a:lnTo>
                      <a:lnTo>
                        <a:pt x="1" y="47"/>
                      </a:lnTo>
                      <a:lnTo>
                        <a:pt x="2" y="46"/>
                      </a:lnTo>
                      <a:lnTo>
                        <a:pt x="2" y="45"/>
                      </a:lnTo>
                      <a:lnTo>
                        <a:pt x="2" y="43"/>
                      </a:lnTo>
                      <a:lnTo>
                        <a:pt x="1" y="43"/>
                      </a:lnTo>
                      <a:lnTo>
                        <a:pt x="1" y="41"/>
                      </a:lnTo>
                      <a:lnTo>
                        <a:pt x="0" y="37"/>
                      </a:lnTo>
                      <a:lnTo>
                        <a:pt x="0" y="31"/>
                      </a:lnTo>
                      <a:lnTo>
                        <a:pt x="1" y="26"/>
                      </a:lnTo>
                      <a:lnTo>
                        <a:pt x="2" y="22"/>
                      </a:lnTo>
                      <a:lnTo>
                        <a:pt x="2" y="19"/>
                      </a:lnTo>
                      <a:lnTo>
                        <a:pt x="2" y="15"/>
                      </a:lnTo>
                      <a:lnTo>
                        <a:pt x="2" y="11"/>
                      </a:lnTo>
                      <a:lnTo>
                        <a:pt x="2" y="9"/>
                      </a:lnTo>
                      <a:lnTo>
                        <a:pt x="2" y="8"/>
                      </a:lnTo>
                      <a:lnTo>
                        <a:pt x="2" y="6"/>
                      </a:lnTo>
                      <a:lnTo>
                        <a:pt x="1" y="6"/>
                      </a:lnTo>
                      <a:lnTo>
                        <a:pt x="0" y="5"/>
                      </a:lnTo>
                      <a:lnTo>
                        <a:pt x="0" y="4"/>
                      </a:lnTo>
                      <a:lnTo>
                        <a:pt x="0" y="3"/>
                      </a:lnTo>
                      <a:lnTo>
                        <a:pt x="0" y="2"/>
                      </a:lnTo>
                      <a:lnTo>
                        <a:pt x="1" y="1"/>
                      </a:lnTo>
                      <a:lnTo>
                        <a:pt x="2" y="0"/>
                      </a:lnTo>
                      <a:lnTo>
                        <a:pt x="3" y="0"/>
                      </a:lnTo>
                      <a:lnTo>
                        <a:pt x="4" y="0"/>
                      </a:lnTo>
                      <a:lnTo>
                        <a:pt x="4" y="1"/>
                      </a:lnTo>
                      <a:lnTo>
                        <a:pt x="5" y="2"/>
                      </a:lnTo>
                      <a:lnTo>
                        <a:pt x="5" y="3"/>
                      </a:lnTo>
                      <a:lnTo>
                        <a:pt x="5" y="4"/>
                      </a:lnTo>
                      <a:lnTo>
                        <a:pt x="5" y="5"/>
                      </a:lnTo>
                      <a:lnTo>
                        <a:pt x="4" y="6"/>
                      </a:lnTo>
                      <a:lnTo>
                        <a:pt x="3" y="6"/>
                      </a:lnTo>
                      <a:lnTo>
                        <a:pt x="3" y="8"/>
                      </a:lnTo>
                      <a:lnTo>
                        <a:pt x="3" y="9"/>
                      </a:lnTo>
                      <a:lnTo>
                        <a:pt x="3" y="11"/>
                      </a:lnTo>
                      <a:lnTo>
                        <a:pt x="3" y="15"/>
                      </a:lnTo>
                      <a:lnTo>
                        <a:pt x="3" y="19"/>
                      </a:lnTo>
                      <a:lnTo>
                        <a:pt x="3" y="22"/>
                      </a:lnTo>
                      <a:lnTo>
                        <a:pt x="4" y="26"/>
                      </a:lnTo>
                      <a:lnTo>
                        <a:pt x="5" y="31"/>
                      </a:lnTo>
                      <a:lnTo>
                        <a:pt x="5" y="37"/>
                      </a:lnTo>
                      <a:lnTo>
                        <a:pt x="4" y="41"/>
                      </a:lnTo>
                      <a:lnTo>
                        <a:pt x="3" y="43"/>
                      </a:lnTo>
                      <a:lnTo>
                        <a:pt x="3" y="45"/>
                      </a:lnTo>
                      <a:lnTo>
                        <a:pt x="3" y="46"/>
                      </a:lnTo>
                      <a:lnTo>
                        <a:pt x="4" y="47"/>
                      </a:lnTo>
                      <a:lnTo>
                        <a:pt x="5" y="48"/>
                      </a:lnTo>
                      <a:lnTo>
                        <a:pt x="5" y="49"/>
                      </a:lnTo>
                      <a:lnTo>
                        <a:pt x="4" y="51"/>
                      </a:lnTo>
                      <a:lnTo>
                        <a:pt x="3" y="51"/>
                      </a:lnTo>
                    </a:path>
                  </a:pathLst>
                </a:custGeom>
                <a:noFill/>
                <a:ln w="12700" cap="rnd">
                  <a:noFill/>
                  <a:round/>
                  <a:headEnd/>
                  <a:tailEnd/>
                </a:ln>
              </p:spPr>
              <p:txBody>
                <a:bodyPr/>
                <a:lstStyle/>
                <a:p>
                  <a:endParaRPr lang="pt-PT"/>
                </a:p>
              </p:txBody>
            </p:sp>
            <p:sp>
              <p:nvSpPr>
                <p:cNvPr id="937" name="Freeform 117"/>
                <p:cNvSpPr>
                  <a:spLocks/>
                </p:cNvSpPr>
                <p:nvPr/>
              </p:nvSpPr>
              <p:spPr bwMode="auto">
                <a:xfrm>
                  <a:off x="2570" y="1842"/>
                  <a:ext cx="7" cy="51"/>
                </a:xfrm>
                <a:custGeom>
                  <a:avLst/>
                  <a:gdLst>
                    <a:gd name="T0" fmla="*/ 3 w 7"/>
                    <a:gd name="T1" fmla="*/ 50 h 51"/>
                    <a:gd name="T2" fmla="*/ 1 w 7"/>
                    <a:gd name="T3" fmla="*/ 50 h 51"/>
                    <a:gd name="T4" fmla="*/ 1 w 7"/>
                    <a:gd name="T5" fmla="*/ 49 h 51"/>
                    <a:gd name="T6" fmla="*/ 1 w 7"/>
                    <a:gd name="T7" fmla="*/ 47 h 51"/>
                    <a:gd name="T8" fmla="*/ 2 w 7"/>
                    <a:gd name="T9" fmla="*/ 46 h 51"/>
                    <a:gd name="T10" fmla="*/ 2 w 7"/>
                    <a:gd name="T11" fmla="*/ 45 h 51"/>
                    <a:gd name="T12" fmla="*/ 2 w 7"/>
                    <a:gd name="T13" fmla="*/ 44 h 51"/>
                    <a:gd name="T14" fmla="*/ 2 w 7"/>
                    <a:gd name="T15" fmla="*/ 43 h 51"/>
                    <a:gd name="T16" fmla="*/ 2 w 7"/>
                    <a:gd name="T17" fmla="*/ 42 h 51"/>
                    <a:gd name="T18" fmla="*/ 1 w 7"/>
                    <a:gd name="T19" fmla="*/ 41 h 51"/>
                    <a:gd name="T20" fmla="*/ 0 w 7"/>
                    <a:gd name="T21" fmla="*/ 36 h 51"/>
                    <a:gd name="T22" fmla="*/ 0 w 7"/>
                    <a:gd name="T23" fmla="*/ 30 h 51"/>
                    <a:gd name="T24" fmla="*/ 1 w 7"/>
                    <a:gd name="T25" fmla="*/ 25 h 51"/>
                    <a:gd name="T26" fmla="*/ 2 w 7"/>
                    <a:gd name="T27" fmla="*/ 22 h 51"/>
                    <a:gd name="T28" fmla="*/ 2 w 7"/>
                    <a:gd name="T29" fmla="*/ 18 h 51"/>
                    <a:gd name="T30" fmla="*/ 2 w 7"/>
                    <a:gd name="T31" fmla="*/ 15 h 51"/>
                    <a:gd name="T32" fmla="*/ 3 w 7"/>
                    <a:gd name="T33" fmla="*/ 11 h 51"/>
                    <a:gd name="T34" fmla="*/ 3 w 7"/>
                    <a:gd name="T35" fmla="*/ 8 h 51"/>
                    <a:gd name="T36" fmla="*/ 2 w 7"/>
                    <a:gd name="T37" fmla="*/ 7 h 51"/>
                    <a:gd name="T38" fmla="*/ 2 w 7"/>
                    <a:gd name="T39" fmla="*/ 6 h 51"/>
                    <a:gd name="T40" fmla="*/ 1 w 7"/>
                    <a:gd name="T41" fmla="*/ 5 h 51"/>
                    <a:gd name="T42" fmla="*/ 0 w 7"/>
                    <a:gd name="T43" fmla="*/ 4 h 51"/>
                    <a:gd name="T44" fmla="*/ 0 w 7"/>
                    <a:gd name="T45" fmla="*/ 2 h 51"/>
                    <a:gd name="T46" fmla="*/ 1 w 7"/>
                    <a:gd name="T47" fmla="*/ 1 h 51"/>
                    <a:gd name="T48" fmla="*/ 2 w 7"/>
                    <a:gd name="T49" fmla="*/ 0 h 51"/>
                    <a:gd name="T50" fmla="*/ 3 w 7"/>
                    <a:gd name="T51" fmla="*/ 0 h 51"/>
                    <a:gd name="T52" fmla="*/ 4 w 7"/>
                    <a:gd name="T53" fmla="*/ 0 h 51"/>
                    <a:gd name="T54" fmla="*/ 5 w 7"/>
                    <a:gd name="T55" fmla="*/ 0 h 51"/>
                    <a:gd name="T56" fmla="*/ 5 w 7"/>
                    <a:gd name="T57" fmla="*/ 1 h 51"/>
                    <a:gd name="T58" fmla="*/ 6 w 7"/>
                    <a:gd name="T59" fmla="*/ 2 h 51"/>
                    <a:gd name="T60" fmla="*/ 6 w 7"/>
                    <a:gd name="T61" fmla="*/ 4 h 51"/>
                    <a:gd name="T62" fmla="*/ 5 w 7"/>
                    <a:gd name="T63" fmla="*/ 5 h 51"/>
                    <a:gd name="T64" fmla="*/ 4 w 7"/>
                    <a:gd name="T65" fmla="*/ 6 h 51"/>
                    <a:gd name="T66" fmla="*/ 4 w 7"/>
                    <a:gd name="T67" fmla="*/ 7 h 51"/>
                    <a:gd name="T68" fmla="*/ 3 w 7"/>
                    <a:gd name="T69" fmla="*/ 8 h 51"/>
                    <a:gd name="T70" fmla="*/ 3 w 7"/>
                    <a:gd name="T71" fmla="*/ 11 h 51"/>
                    <a:gd name="T72" fmla="*/ 3 w 7"/>
                    <a:gd name="T73" fmla="*/ 15 h 51"/>
                    <a:gd name="T74" fmla="*/ 4 w 7"/>
                    <a:gd name="T75" fmla="*/ 18 h 51"/>
                    <a:gd name="T76" fmla="*/ 4 w 7"/>
                    <a:gd name="T77" fmla="*/ 22 h 51"/>
                    <a:gd name="T78" fmla="*/ 5 w 7"/>
                    <a:gd name="T79" fmla="*/ 25 h 51"/>
                    <a:gd name="T80" fmla="*/ 6 w 7"/>
                    <a:gd name="T81" fmla="*/ 30 h 51"/>
                    <a:gd name="T82" fmla="*/ 6 w 7"/>
                    <a:gd name="T83" fmla="*/ 36 h 51"/>
                    <a:gd name="T84" fmla="*/ 5 w 7"/>
                    <a:gd name="T85" fmla="*/ 41 h 51"/>
                    <a:gd name="T86" fmla="*/ 4 w 7"/>
                    <a:gd name="T87" fmla="*/ 42 h 51"/>
                    <a:gd name="T88" fmla="*/ 4 w 7"/>
                    <a:gd name="T89" fmla="*/ 43 h 51"/>
                    <a:gd name="T90" fmla="*/ 3 w 7"/>
                    <a:gd name="T91" fmla="*/ 44 h 51"/>
                    <a:gd name="T92" fmla="*/ 4 w 7"/>
                    <a:gd name="T93" fmla="*/ 45 h 51"/>
                    <a:gd name="T94" fmla="*/ 5 w 7"/>
                    <a:gd name="T95" fmla="*/ 46 h 51"/>
                    <a:gd name="T96" fmla="*/ 5 w 7"/>
                    <a:gd name="T97" fmla="*/ 47 h 51"/>
                    <a:gd name="T98" fmla="*/ 5 w 7"/>
                    <a:gd name="T99" fmla="*/ 49 h 51"/>
                    <a:gd name="T100" fmla="*/ 5 w 7"/>
                    <a:gd name="T101" fmla="*/ 50 h 51"/>
                    <a:gd name="T102" fmla="*/ 3 w 7"/>
                    <a:gd name="T103" fmla="*/ 50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
                    <a:gd name="T157" fmla="*/ 0 h 51"/>
                    <a:gd name="T158" fmla="*/ 7 w 7"/>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 h="51">
                      <a:moveTo>
                        <a:pt x="3" y="50"/>
                      </a:moveTo>
                      <a:lnTo>
                        <a:pt x="1" y="50"/>
                      </a:lnTo>
                      <a:lnTo>
                        <a:pt x="1" y="49"/>
                      </a:lnTo>
                      <a:lnTo>
                        <a:pt x="1" y="47"/>
                      </a:lnTo>
                      <a:lnTo>
                        <a:pt x="2" y="46"/>
                      </a:lnTo>
                      <a:lnTo>
                        <a:pt x="2" y="45"/>
                      </a:lnTo>
                      <a:lnTo>
                        <a:pt x="2" y="44"/>
                      </a:lnTo>
                      <a:lnTo>
                        <a:pt x="2" y="43"/>
                      </a:lnTo>
                      <a:lnTo>
                        <a:pt x="2" y="42"/>
                      </a:lnTo>
                      <a:lnTo>
                        <a:pt x="1" y="41"/>
                      </a:lnTo>
                      <a:lnTo>
                        <a:pt x="0" y="36"/>
                      </a:lnTo>
                      <a:lnTo>
                        <a:pt x="0" y="30"/>
                      </a:lnTo>
                      <a:lnTo>
                        <a:pt x="1" y="25"/>
                      </a:lnTo>
                      <a:lnTo>
                        <a:pt x="2" y="22"/>
                      </a:lnTo>
                      <a:lnTo>
                        <a:pt x="2" y="18"/>
                      </a:lnTo>
                      <a:lnTo>
                        <a:pt x="2" y="15"/>
                      </a:lnTo>
                      <a:lnTo>
                        <a:pt x="3" y="11"/>
                      </a:lnTo>
                      <a:lnTo>
                        <a:pt x="3" y="8"/>
                      </a:lnTo>
                      <a:lnTo>
                        <a:pt x="2" y="7"/>
                      </a:lnTo>
                      <a:lnTo>
                        <a:pt x="2" y="6"/>
                      </a:lnTo>
                      <a:lnTo>
                        <a:pt x="1" y="5"/>
                      </a:lnTo>
                      <a:lnTo>
                        <a:pt x="0" y="4"/>
                      </a:lnTo>
                      <a:lnTo>
                        <a:pt x="0" y="2"/>
                      </a:lnTo>
                      <a:lnTo>
                        <a:pt x="1" y="1"/>
                      </a:lnTo>
                      <a:lnTo>
                        <a:pt x="2" y="0"/>
                      </a:lnTo>
                      <a:lnTo>
                        <a:pt x="3" y="0"/>
                      </a:lnTo>
                      <a:lnTo>
                        <a:pt x="4" y="0"/>
                      </a:lnTo>
                      <a:lnTo>
                        <a:pt x="5" y="0"/>
                      </a:lnTo>
                      <a:lnTo>
                        <a:pt x="5" y="1"/>
                      </a:lnTo>
                      <a:lnTo>
                        <a:pt x="6" y="2"/>
                      </a:lnTo>
                      <a:lnTo>
                        <a:pt x="6" y="4"/>
                      </a:lnTo>
                      <a:lnTo>
                        <a:pt x="5" y="5"/>
                      </a:lnTo>
                      <a:lnTo>
                        <a:pt x="4" y="6"/>
                      </a:lnTo>
                      <a:lnTo>
                        <a:pt x="4" y="7"/>
                      </a:lnTo>
                      <a:lnTo>
                        <a:pt x="3" y="8"/>
                      </a:lnTo>
                      <a:lnTo>
                        <a:pt x="3" y="11"/>
                      </a:lnTo>
                      <a:lnTo>
                        <a:pt x="3" y="15"/>
                      </a:lnTo>
                      <a:lnTo>
                        <a:pt x="4" y="18"/>
                      </a:lnTo>
                      <a:lnTo>
                        <a:pt x="4" y="22"/>
                      </a:lnTo>
                      <a:lnTo>
                        <a:pt x="5" y="25"/>
                      </a:lnTo>
                      <a:lnTo>
                        <a:pt x="6" y="30"/>
                      </a:lnTo>
                      <a:lnTo>
                        <a:pt x="6" y="36"/>
                      </a:lnTo>
                      <a:lnTo>
                        <a:pt x="5" y="41"/>
                      </a:lnTo>
                      <a:lnTo>
                        <a:pt x="4" y="42"/>
                      </a:lnTo>
                      <a:lnTo>
                        <a:pt x="4" y="43"/>
                      </a:lnTo>
                      <a:lnTo>
                        <a:pt x="3" y="44"/>
                      </a:lnTo>
                      <a:lnTo>
                        <a:pt x="4" y="45"/>
                      </a:lnTo>
                      <a:lnTo>
                        <a:pt x="5" y="46"/>
                      </a:lnTo>
                      <a:lnTo>
                        <a:pt x="5" y="47"/>
                      </a:lnTo>
                      <a:lnTo>
                        <a:pt x="5" y="49"/>
                      </a:lnTo>
                      <a:lnTo>
                        <a:pt x="5" y="50"/>
                      </a:lnTo>
                      <a:lnTo>
                        <a:pt x="3" y="50"/>
                      </a:lnTo>
                    </a:path>
                  </a:pathLst>
                </a:custGeom>
                <a:solidFill>
                  <a:srgbClr val="009393"/>
                </a:solidFill>
                <a:ln w="12700" cap="rnd">
                  <a:noFill/>
                  <a:round/>
                  <a:headEnd/>
                  <a:tailEnd/>
                </a:ln>
              </p:spPr>
              <p:txBody>
                <a:bodyPr/>
                <a:lstStyle/>
                <a:p>
                  <a:endParaRPr lang="pt-PT"/>
                </a:p>
              </p:txBody>
            </p:sp>
            <p:sp>
              <p:nvSpPr>
                <p:cNvPr id="938" name="Freeform 118"/>
                <p:cNvSpPr>
                  <a:spLocks/>
                </p:cNvSpPr>
                <p:nvPr/>
              </p:nvSpPr>
              <p:spPr bwMode="auto">
                <a:xfrm>
                  <a:off x="2570" y="1842"/>
                  <a:ext cx="7" cy="51"/>
                </a:xfrm>
                <a:custGeom>
                  <a:avLst/>
                  <a:gdLst>
                    <a:gd name="T0" fmla="*/ 3 w 7"/>
                    <a:gd name="T1" fmla="*/ 50 h 51"/>
                    <a:gd name="T2" fmla="*/ 1 w 7"/>
                    <a:gd name="T3" fmla="*/ 50 h 51"/>
                    <a:gd name="T4" fmla="*/ 1 w 7"/>
                    <a:gd name="T5" fmla="*/ 49 h 51"/>
                    <a:gd name="T6" fmla="*/ 1 w 7"/>
                    <a:gd name="T7" fmla="*/ 47 h 51"/>
                    <a:gd name="T8" fmla="*/ 2 w 7"/>
                    <a:gd name="T9" fmla="*/ 46 h 51"/>
                    <a:gd name="T10" fmla="*/ 2 w 7"/>
                    <a:gd name="T11" fmla="*/ 45 h 51"/>
                    <a:gd name="T12" fmla="*/ 2 w 7"/>
                    <a:gd name="T13" fmla="*/ 44 h 51"/>
                    <a:gd name="T14" fmla="*/ 2 w 7"/>
                    <a:gd name="T15" fmla="*/ 43 h 51"/>
                    <a:gd name="T16" fmla="*/ 2 w 7"/>
                    <a:gd name="T17" fmla="*/ 42 h 51"/>
                    <a:gd name="T18" fmla="*/ 1 w 7"/>
                    <a:gd name="T19" fmla="*/ 41 h 51"/>
                    <a:gd name="T20" fmla="*/ 0 w 7"/>
                    <a:gd name="T21" fmla="*/ 36 h 51"/>
                    <a:gd name="T22" fmla="*/ 0 w 7"/>
                    <a:gd name="T23" fmla="*/ 30 h 51"/>
                    <a:gd name="T24" fmla="*/ 1 w 7"/>
                    <a:gd name="T25" fmla="*/ 25 h 51"/>
                    <a:gd name="T26" fmla="*/ 2 w 7"/>
                    <a:gd name="T27" fmla="*/ 22 h 51"/>
                    <a:gd name="T28" fmla="*/ 2 w 7"/>
                    <a:gd name="T29" fmla="*/ 18 h 51"/>
                    <a:gd name="T30" fmla="*/ 2 w 7"/>
                    <a:gd name="T31" fmla="*/ 15 h 51"/>
                    <a:gd name="T32" fmla="*/ 3 w 7"/>
                    <a:gd name="T33" fmla="*/ 11 h 51"/>
                    <a:gd name="T34" fmla="*/ 3 w 7"/>
                    <a:gd name="T35" fmla="*/ 8 h 51"/>
                    <a:gd name="T36" fmla="*/ 2 w 7"/>
                    <a:gd name="T37" fmla="*/ 7 h 51"/>
                    <a:gd name="T38" fmla="*/ 2 w 7"/>
                    <a:gd name="T39" fmla="*/ 6 h 51"/>
                    <a:gd name="T40" fmla="*/ 1 w 7"/>
                    <a:gd name="T41" fmla="*/ 5 h 51"/>
                    <a:gd name="T42" fmla="*/ 0 w 7"/>
                    <a:gd name="T43" fmla="*/ 4 h 51"/>
                    <a:gd name="T44" fmla="*/ 0 w 7"/>
                    <a:gd name="T45" fmla="*/ 2 h 51"/>
                    <a:gd name="T46" fmla="*/ 1 w 7"/>
                    <a:gd name="T47" fmla="*/ 1 h 51"/>
                    <a:gd name="T48" fmla="*/ 2 w 7"/>
                    <a:gd name="T49" fmla="*/ 0 h 51"/>
                    <a:gd name="T50" fmla="*/ 3 w 7"/>
                    <a:gd name="T51" fmla="*/ 0 h 51"/>
                    <a:gd name="T52" fmla="*/ 4 w 7"/>
                    <a:gd name="T53" fmla="*/ 0 h 51"/>
                    <a:gd name="T54" fmla="*/ 5 w 7"/>
                    <a:gd name="T55" fmla="*/ 0 h 51"/>
                    <a:gd name="T56" fmla="*/ 5 w 7"/>
                    <a:gd name="T57" fmla="*/ 1 h 51"/>
                    <a:gd name="T58" fmla="*/ 6 w 7"/>
                    <a:gd name="T59" fmla="*/ 2 h 51"/>
                    <a:gd name="T60" fmla="*/ 6 w 7"/>
                    <a:gd name="T61" fmla="*/ 4 h 51"/>
                    <a:gd name="T62" fmla="*/ 5 w 7"/>
                    <a:gd name="T63" fmla="*/ 5 h 51"/>
                    <a:gd name="T64" fmla="*/ 4 w 7"/>
                    <a:gd name="T65" fmla="*/ 6 h 51"/>
                    <a:gd name="T66" fmla="*/ 4 w 7"/>
                    <a:gd name="T67" fmla="*/ 7 h 51"/>
                    <a:gd name="T68" fmla="*/ 3 w 7"/>
                    <a:gd name="T69" fmla="*/ 8 h 51"/>
                    <a:gd name="T70" fmla="*/ 3 w 7"/>
                    <a:gd name="T71" fmla="*/ 11 h 51"/>
                    <a:gd name="T72" fmla="*/ 3 w 7"/>
                    <a:gd name="T73" fmla="*/ 15 h 51"/>
                    <a:gd name="T74" fmla="*/ 4 w 7"/>
                    <a:gd name="T75" fmla="*/ 18 h 51"/>
                    <a:gd name="T76" fmla="*/ 4 w 7"/>
                    <a:gd name="T77" fmla="*/ 22 h 51"/>
                    <a:gd name="T78" fmla="*/ 5 w 7"/>
                    <a:gd name="T79" fmla="*/ 25 h 51"/>
                    <a:gd name="T80" fmla="*/ 6 w 7"/>
                    <a:gd name="T81" fmla="*/ 30 h 51"/>
                    <a:gd name="T82" fmla="*/ 6 w 7"/>
                    <a:gd name="T83" fmla="*/ 36 h 51"/>
                    <a:gd name="T84" fmla="*/ 5 w 7"/>
                    <a:gd name="T85" fmla="*/ 41 h 51"/>
                    <a:gd name="T86" fmla="*/ 4 w 7"/>
                    <a:gd name="T87" fmla="*/ 42 h 51"/>
                    <a:gd name="T88" fmla="*/ 4 w 7"/>
                    <a:gd name="T89" fmla="*/ 43 h 51"/>
                    <a:gd name="T90" fmla="*/ 3 w 7"/>
                    <a:gd name="T91" fmla="*/ 44 h 51"/>
                    <a:gd name="T92" fmla="*/ 4 w 7"/>
                    <a:gd name="T93" fmla="*/ 45 h 51"/>
                    <a:gd name="T94" fmla="*/ 5 w 7"/>
                    <a:gd name="T95" fmla="*/ 46 h 51"/>
                    <a:gd name="T96" fmla="*/ 5 w 7"/>
                    <a:gd name="T97" fmla="*/ 47 h 51"/>
                    <a:gd name="T98" fmla="*/ 5 w 7"/>
                    <a:gd name="T99" fmla="*/ 49 h 51"/>
                    <a:gd name="T100" fmla="*/ 5 w 7"/>
                    <a:gd name="T101" fmla="*/ 50 h 51"/>
                    <a:gd name="T102" fmla="*/ 3 w 7"/>
                    <a:gd name="T103" fmla="*/ 50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
                    <a:gd name="T157" fmla="*/ 0 h 51"/>
                    <a:gd name="T158" fmla="*/ 7 w 7"/>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 h="51">
                      <a:moveTo>
                        <a:pt x="3" y="50"/>
                      </a:moveTo>
                      <a:lnTo>
                        <a:pt x="1" y="50"/>
                      </a:lnTo>
                      <a:lnTo>
                        <a:pt x="1" y="49"/>
                      </a:lnTo>
                      <a:lnTo>
                        <a:pt x="1" y="47"/>
                      </a:lnTo>
                      <a:lnTo>
                        <a:pt x="2" y="46"/>
                      </a:lnTo>
                      <a:lnTo>
                        <a:pt x="2" y="45"/>
                      </a:lnTo>
                      <a:lnTo>
                        <a:pt x="2" y="44"/>
                      </a:lnTo>
                      <a:lnTo>
                        <a:pt x="2" y="43"/>
                      </a:lnTo>
                      <a:lnTo>
                        <a:pt x="2" y="42"/>
                      </a:lnTo>
                      <a:lnTo>
                        <a:pt x="1" y="41"/>
                      </a:lnTo>
                      <a:lnTo>
                        <a:pt x="0" y="36"/>
                      </a:lnTo>
                      <a:lnTo>
                        <a:pt x="0" y="30"/>
                      </a:lnTo>
                      <a:lnTo>
                        <a:pt x="1" y="25"/>
                      </a:lnTo>
                      <a:lnTo>
                        <a:pt x="2" y="22"/>
                      </a:lnTo>
                      <a:lnTo>
                        <a:pt x="2" y="18"/>
                      </a:lnTo>
                      <a:lnTo>
                        <a:pt x="2" y="15"/>
                      </a:lnTo>
                      <a:lnTo>
                        <a:pt x="3" y="11"/>
                      </a:lnTo>
                      <a:lnTo>
                        <a:pt x="3" y="8"/>
                      </a:lnTo>
                      <a:lnTo>
                        <a:pt x="2" y="7"/>
                      </a:lnTo>
                      <a:lnTo>
                        <a:pt x="2" y="6"/>
                      </a:lnTo>
                      <a:lnTo>
                        <a:pt x="1" y="5"/>
                      </a:lnTo>
                      <a:lnTo>
                        <a:pt x="0" y="4"/>
                      </a:lnTo>
                      <a:lnTo>
                        <a:pt x="0" y="2"/>
                      </a:lnTo>
                      <a:lnTo>
                        <a:pt x="1" y="1"/>
                      </a:lnTo>
                      <a:lnTo>
                        <a:pt x="2" y="0"/>
                      </a:lnTo>
                      <a:lnTo>
                        <a:pt x="3" y="0"/>
                      </a:lnTo>
                      <a:lnTo>
                        <a:pt x="4" y="0"/>
                      </a:lnTo>
                      <a:lnTo>
                        <a:pt x="5" y="0"/>
                      </a:lnTo>
                      <a:lnTo>
                        <a:pt x="5" y="1"/>
                      </a:lnTo>
                      <a:lnTo>
                        <a:pt x="6" y="2"/>
                      </a:lnTo>
                      <a:lnTo>
                        <a:pt x="6" y="4"/>
                      </a:lnTo>
                      <a:lnTo>
                        <a:pt x="5" y="5"/>
                      </a:lnTo>
                      <a:lnTo>
                        <a:pt x="4" y="6"/>
                      </a:lnTo>
                      <a:lnTo>
                        <a:pt x="4" y="7"/>
                      </a:lnTo>
                      <a:lnTo>
                        <a:pt x="3" y="8"/>
                      </a:lnTo>
                      <a:lnTo>
                        <a:pt x="3" y="11"/>
                      </a:lnTo>
                      <a:lnTo>
                        <a:pt x="3" y="15"/>
                      </a:lnTo>
                      <a:lnTo>
                        <a:pt x="4" y="18"/>
                      </a:lnTo>
                      <a:lnTo>
                        <a:pt x="4" y="22"/>
                      </a:lnTo>
                      <a:lnTo>
                        <a:pt x="5" y="25"/>
                      </a:lnTo>
                      <a:lnTo>
                        <a:pt x="6" y="30"/>
                      </a:lnTo>
                      <a:lnTo>
                        <a:pt x="6" y="36"/>
                      </a:lnTo>
                      <a:lnTo>
                        <a:pt x="5" y="41"/>
                      </a:lnTo>
                      <a:lnTo>
                        <a:pt x="4" y="42"/>
                      </a:lnTo>
                      <a:lnTo>
                        <a:pt x="4" y="43"/>
                      </a:lnTo>
                      <a:lnTo>
                        <a:pt x="3" y="44"/>
                      </a:lnTo>
                      <a:lnTo>
                        <a:pt x="4" y="45"/>
                      </a:lnTo>
                      <a:lnTo>
                        <a:pt x="5" y="46"/>
                      </a:lnTo>
                      <a:lnTo>
                        <a:pt x="5" y="47"/>
                      </a:lnTo>
                      <a:lnTo>
                        <a:pt x="5" y="49"/>
                      </a:lnTo>
                      <a:lnTo>
                        <a:pt x="5" y="50"/>
                      </a:lnTo>
                      <a:lnTo>
                        <a:pt x="3" y="50"/>
                      </a:lnTo>
                    </a:path>
                  </a:pathLst>
                </a:custGeom>
                <a:noFill/>
                <a:ln w="12700" cap="rnd">
                  <a:noFill/>
                  <a:round/>
                  <a:headEnd/>
                  <a:tailEnd/>
                </a:ln>
              </p:spPr>
              <p:txBody>
                <a:bodyPr/>
                <a:lstStyle/>
                <a:p>
                  <a:endParaRPr lang="pt-PT"/>
                </a:p>
              </p:txBody>
            </p:sp>
            <p:sp>
              <p:nvSpPr>
                <p:cNvPr id="939" name="Freeform 119"/>
                <p:cNvSpPr>
                  <a:spLocks/>
                </p:cNvSpPr>
                <p:nvPr/>
              </p:nvSpPr>
              <p:spPr bwMode="auto">
                <a:xfrm>
                  <a:off x="2518" y="1893"/>
                  <a:ext cx="66" cy="7"/>
                </a:xfrm>
                <a:custGeom>
                  <a:avLst/>
                  <a:gdLst>
                    <a:gd name="T0" fmla="*/ 1 w 66"/>
                    <a:gd name="T1" fmla="*/ 0 h 7"/>
                    <a:gd name="T2" fmla="*/ 65 w 66"/>
                    <a:gd name="T3" fmla="*/ 0 h 7"/>
                    <a:gd name="T4" fmla="*/ 65 w 66"/>
                    <a:gd name="T5" fmla="*/ 6 h 7"/>
                    <a:gd name="T6" fmla="*/ 33 w 66"/>
                    <a:gd name="T7" fmla="*/ 6 h 7"/>
                    <a:gd name="T8" fmla="*/ 0 w 66"/>
                    <a:gd name="T9" fmla="*/ 6 h 7"/>
                    <a:gd name="T10" fmla="*/ 1 w 66"/>
                    <a:gd name="T11" fmla="*/ 0 h 7"/>
                    <a:gd name="T12" fmla="*/ 0 60000 65536"/>
                    <a:gd name="T13" fmla="*/ 0 60000 65536"/>
                    <a:gd name="T14" fmla="*/ 0 60000 65536"/>
                    <a:gd name="T15" fmla="*/ 0 60000 65536"/>
                    <a:gd name="T16" fmla="*/ 0 60000 65536"/>
                    <a:gd name="T17" fmla="*/ 0 60000 65536"/>
                    <a:gd name="T18" fmla="*/ 0 w 66"/>
                    <a:gd name="T19" fmla="*/ 0 h 7"/>
                    <a:gd name="T20" fmla="*/ 66 w 6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6" h="7">
                      <a:moveTo>
                        <a:pt x="1" y="0"/>
                      </a:moveTo>
                      <a:lnTo>
                        <a:pt x="65" y="0"/>
                      </a:lnTo>
                      <a:lnTo>
                        <a:pt x="65" y="6"/>
                      </a:lnTo>
                      <a:lnTo>
                        <a:pt x="33" y="6"/>
                      </a:lnTo>
                      <a:lnTo>
                        <a:pt x="0" y="6"/>
                      </a:lnTo>
                      <a:lnTo>
                        <a:pt x="1" y="0"/>
                      </a:lnTo>
                    </a:path>
                  </a:pathLst>
                </a:custGeom>
                <a:solidFill>
                  <a:srgbClr val="009393"/>
                </a:solidFill>
                <a:ln w="12700" cap="rnd">
                  <a:noFill/>
                  <a:round/>
                  <a:headEnd/>
                  <a:tailEnd/>
                </a:ln>
              </p:spPr>
              <p:txBody>
                <a:bodyPr/>
                <a:lstStyle/>
                <a:p>
                  <a:endParaRPr lang="pt-PT"/>
                </a:p>
              </p:txBody>
            </p:sp>
            <p:sp>
              <p:nvSpPr>
                <p:cNvPr id="940" name="Freeform 120"/>
                <p:cNvSpPr>
                  <a:spLocks/>
                </p:cNvSpPr>
                <p:nvPr/>
              </p:nvSpPr>
              <p:spPr bwMode="auto">
                <a:xfrm>
                  <a:off x="2518" y="1893"/>
                  <a:ext cx="66" cy="7"/>
                </a:xfrm>
                <a:custGeom>
                  <a:avLst/>
                  <a:gdLst>
                    <a:gd name="T0" fmla="*/ 1 w 66"/>
                    <a:gd name="T1" fmla="*/ 0 h 7"/>
                    <a:gd name="T2" fmla="*/ 65 w 66"/>
                    <a:gd name="T3" fmla="*/ 0 h 7"/>
                    <a:gd name="T4" fmla="*/ 65 w 66"/>
                    <a:gd name="T5" fmla="*/ 6 h 7"/>
                    <a:gd name="T6" fmla="*/ 33 w 66"/>
                    <a:gd name="T7" fmla="*/ 6 h 7"/>
                    <a:gd name="T8" fmla="*/ 0 w 66"/>
                    <a:gd name="T9" fmla="*/ 6 h 7"/>
                    <a:gd name="T10" fmla="*/ 1 w 66"/>
                    <a:gd name="T11" fmla="*/ 0 h 7"/>
                    <a:gd name="T12" fmla="*/ 0 60000 65536"/>
                    <a:gd name="T13" fmla="*/ 0 60000 65536"/>
                    <a:gd name="T14" fmla="*/ 0 60000 65536"/>
                    <a:gd name="T15" fmla="*/ 0 60000 65536"/>
                    <a:gd name="T16" fmla="*/ 0 60000 65536"/>
                    <a:gd name="T17" fmla="*/ 0 60000 65536"/>
                    <a:gd name="T18" fmla="*/ 0 w 66"/>
                    <a:gd name="T19" fmla="*/ 0 h 7"/>
                    <a:gd name="T20" fmla="*/ 66 w 6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6" h="7">
                      <a:moveTo>
                        <a:pt x="1" y="0"/>
                      </a:moveTo>
                      <a:lnTo>
                        <a:pt x="65" y="0"/>
                      </a:lnTo>
                      <a:lnTo>
                        <a:pt x="65" y="6"/>
                      </a:lnTo>
                      <a:lnTo>
                        <a:pt x="33" y="6"/>
                      </a:lnTo>
                      <a:lnTo>
                        <a:pt x="0" y="6"/>
                      </a:lnTo>
                      <a:lnTo>
                        <a:pt x="1" y="0"/>
                      </a:lnTo>
                    </a:path>
                  </a:pathLst>
                </a:custGeom>
                <a:noFill/>
                <a:ln w="12700" cap="rnd">
                  <a:noFill/>
                  <a:round/>
                  <a:headEnd/>
                  <a:tailEnd/>
                </a:ln>
              </p:spPr>
              <p:txBody>
                <a:bodyPr/>
                <a:lstStyle/>
                <a:p>
                  <a:endParaRPr lang="pt-PT"/>
                </a:p>
              </p:txBody>
            </p:sp>
            <p:sp>
              <p:nvSpPr>
                <p:cNvPr id="941" name="Freeform 121"/>
                <p:cNvSpPr>
                  <a:spLocks/>
                </p:cNvSpPr>
                <p:nvPr/>
              </p:nvSpPr>
              <p:spPr bwMode="auto">
                <a:xfrm>
                  <a:off x="2518" y="1899"/>
                  <a:ext cx="67" cy="8"/>
                </a:xfrm>
                <a:custGeom>
                  <a:avLst/>
                  <a:gdLst>
                    <a:gd name="T0" fmla="*/ 0 w 67"/>
                    <a:gd name="T1" fmla="*/ 6 h 8"/>
                    <a:gd name="T2" fmla="*/ 0 w 67"/>
                    <a:gd name="T3" fmla="*/ 0 h 8"/>
                    <a:gd name="T4" fmla="*/ 33 w 67"/>
                    <a:gd name="T5" fmla="*/ 0 h 8"/>
                    <a:gd name="T6" fmla="*/ 65 w 67"/>
                    <a:gd name="T7" fmla="*/ 0 h 8"/>
                    <a:gd name="T8" fmla="*/ 66 w 67"/>
                    <a:gd name="T9" fmla="*/ 0 h 8"/>
                    <a:gd name="T10" fmla="*/ 66 w 67"/>
                    <a:gd name="T11" fmla="*/ 7 h 8"/>
                    <a:gd name="T12" fmla="*/ 0 w 67"/>
                    <a:gd name="T13" fmla="*/ 6 h 8"/>
                    <a:gd name="T14" fmla="*/ 0 60000 65536"/>
                    <a:gd name="T15" fmla="*/ 0 60000 65536"/>
                    <a:gd name="T16" fmla="*/ 0 60000 65536"/>
                    <a:gd name="T17" fmla="*/ 0 60000 65536"/>
                    <a:gd name="T18" fmla="*/ 0 60000 65536"/>
                    <a:gd name="T19" fmla="*/ 0 60000 65536"/>
                    <a:gd name="T20" fmla="*/ 0 60000 65536"/>
                    <a:gd name="T21" fmla="*/ 0 w 67"/>
                    <a:gd name="T22" fmla="*/ 0 h 8"/>
                    <a:gd name="T23" fmla="*/ 67 w 6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8">
                      <a:moveTo>
                        <a:pt x="0" y="6"/>
                      </a:moveTo>
                      <a:lnTo>
                        <a:pt x="0" y="0"/>
                      </a:lnTo>
                      <a:lnTo>
                        <a:pt x="33" y="0"/>
                      </a:lnTo>
                      <a:lnTo>
                        <a:pt x="65" y="0"/>
                      </a:lnTo>
                      <a:lnTo>
                        <a:pt x="66" y="0"/>
                      </a:lnTo>
                      <a:lnTo>
                        <a:pt x="66" y="7"/>
                      </a:lnTo>
                      <a:lnTo>
                        <a:pt x="0" y="6"/>
                      </a:lnTo>
                    </a:path>
                  </a:pathLst>
                </a:custGeom>
                <a:solidFill>
                  <a:srgbClr val="009393"/>
                </a:solidFill>
                <a:ln w="12700" cap="rnd">
                  <a:noFill/>
                  <a:round/>
                  <a:headEnd/>
                  <a:tailEnd/>
                </a:ln>
              </p:spPr>
              <p:txBody>
                <a:bodyPr/>
                <a:lstStyle/>
                <a:p>
                  <a:endParaRPr lang="pt-PT"/>
                </a:p>
              </p:txBody>
            </p:sp>
            <p:sp>
              <p:nvSpPr>
                <p:cNvPr id="942" name="Freeform 122"/>
                <p:cNvSpPr>
                  <a:spLocks/>
                </p:cNvSpPr>
                <p:nvPr/>
              </p:nvSpPr>
              <p:spPr bwMode="auto">
                <a:xfrm>
                  <a:off x="2518" y="1899"/>
                  <a:ext cx="67" cy="8"/>
                </a:xfrm>
                <a:custGeom>
                  <a:avLst/>
                  <a:gdLst>
                    <a:gd name="T0" fmla="*/ 0 w 67"/>
                    <a:gd name="T1" fmla="*/ 6 h 8"/>
                    <a:gd name="T2" fmla="*/ 0 w 67"/>
                    <a:gd name="T3" fmla="*/ 0 h 8"/>
                    <a:gd name="T4" fmla="*/ 33 w 67"/>
                    <a:gd name="T5" fmla="*/ 0 h 8"/>
                    <a:gd name="T6" fmla="*/ 65 w 67"/>
                    <a:gd name="T7" fmla="*/ 0 h 8"/>
                    <a:gd name="T8" fmla="*/ 66 w 67"/>
                    <a:gd name="T9" fmla="*/ 0 h 8"/>
                    <a:gd name="T10" fmla="*/ 66 w 67"/>
                    <a:gd name="T11" fmla="*/ 7 h 8"/>
                    <a:gd name="T12" fmla="*/ 0 60000 65536"/>
                    <a:gd name="T13" fmla="*/ 0 60000 65536"/>
                    <a:gd name="T14" fmla="*/ 0 60000 65536"/>
                    <a:gd name="T15" fmla="*/ 0 60000 65536"/>
                    <a:gd name="T16" fmla="*/ 0 60000 65536"/>
                    <a:gd name="T17" fmla="*/ 0 60000 65536"/>
                    <a:gd name="T18" fmla="*/ 0 w 67"/>
                    <a:gd name="T19" fmla="*/ 0 h 8"/>
                    <a:gd name="T20" fmla="*/ 67 w 67"/>
                    <a:gd name="T21" fmla="*/ 8 h 8"/>
                  </a:gdLst>
                  <a:ahLst/>
                  <a:cxnLst>
                    <a:cxn ang="T12">
                      <a:pos x="T0" y="T1"/>
                    </a:cxn>
                    <a:cxn ang="T13">
                      <a:pos x="T2" y="T3"/>
                    </a:cxn>
                    <a:cxn ang="T14">
                      <a:pos x="T4" y="T5"/>
                    </a:cxn>
                    <a:cxn ang="T15">
                      <a:pos x="T6" y="T7"/>
                    </a:cxn>
                    <a:cxn ang="T16">
                      <a:pos x="T8" y="T9"/>
                    </a:cxn>
                    <a:cxn ang="T17">
                      <a:pos x="T10" y="T11"/>
                    </a:cxn>
                  </a:cxnLst>
                  <a:rect l="T18" t="T19" r="T20" b="T21"/>
                  <a:pathLst>
                    <a:path w="67" h="8">
                      <a:moveTo>
                        <a:pt x="0" y="6"/>
                      </a:moveTo>
                      <a:lnTo>
                        <a:pt x="0" y="0"/>
                      </a:lnTo>
                      <a:lnTo>
                        <a:pt x="33" y="0"/>
                      </a:lnTo>
                      <a:lnTo>
                        <a:pt x="65" y="0"/>
                      </a:lnTo>
                      <a:lnTo>
                        <a:pt x="66" y="0"/>
                      </a:lnTo>
                      <a:lnTo>
                        <a:pt x="66" y="7"/>
                      </a:lnTo>
                    </a:path>
                  </a:pathLst>
                </a:custGeom>
                <a:noFill/>
                <a:ln w="12700" cap="rnd">
                  <a:noFill/>
                  <a:round/>
                  <a:headEnd/>
                  <a:tailEnd/>
                </a:ln>
              </p:spPr>
              <p:txBody>
                <a:bodyPr/>
                <a:lstStyle/>
                <a:p>
                  <a:endParaRPr lang="pt-PT"/>
                </a:p>
              </p:txBody>
            </p:sp>
            <p:sp>
              <p:nvSpPr>
                <p:cNvPr id="943" name="Freeform 123"/>
                <p:cNvSpPr>
                  <a:spLocks/>
                </p:cNvSpPr>
                <p:nvPr/>
              </p:nvSpPr>
              <p:spPr bwMode="auto">
                <a:xfrm>
                  <a:off x="2519" y="1911"/>
                  <a:ext cx="68" cy="7"/>
                </a:xfrm>
                <a:custGeom>
                  <a:avLst/>
                  <a:gdLst>
                    <a:gd name="T0" fmla="*/ 0 w 68"/>
                    <a:gd name="T1" fmla="*/ 0 h 7"/>
                    <a:gd name="T2" fmla="*/ 33 w 68"/>
                    <a:gd name="T3" fmla="*/ 0 h 7"/>
                    <a:gd name="T4" fmla="*/ 66 w 68"/>
                    <a:gd name="T5" fmla="*/ 0 h 7"/>
                    <a:gd name="T6" fmla="*/ 67 w 68"/>
                    <a:gd name="T7" fmla="*/ 0 h 7"/>
                    <a:gd name="T8" fmla="*/ 67 w 68"/>
                    <a:gd name="T9" fmla="*/ 6 h 7"/>
                    <a:gd name="T10" fmla="*/ 0 w 68"/>
                    <a:gd name="T11" fmla="*/ 6 h 7"/>
                    <a:gd name="T12" fmla="*/ 0 w 68"/>
                    <a:gd name="T13" fmla="*/ 0 h 7"/>
                    <a:gd name="T14" fmla="*/ 0 60000 65536"/>
                    <a:gd name="T15" fmla="*/ 0 60000 65536"/>
                    <a:gd name="T16" fmla="*/ 0 60000 65536"/>
                    <a:gd name="T17" fmla="*/ 0 60000 65536"/>
                    <a:gd name="T18" fmla="*/ 0 60000 65536"/>
                    <a:gd name="T19" fmla="*/ 0 60000 65536"/>
                    <a:gd name="T20" fmla="*/ 0 60000 65536"/>
                    <a:gd name="T21" fmla="*/ 0 w 68"/>
                    <a:gd name="T22" fmla="*/ 0 h 7"/>
                    <a:gd name="T23" fmla="*/ 68 w 6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7">
                      <a:moveTo>
                        <a:pt x="0" y="0"/>
                      </a:moveTo>
                      <a:lnTo>
                        <a:pt x="33" y="0"/>
                      </a:lnTo>
                      <a:lnTo>
                        <a:pt x="66" y="0"/>
                      </a:lnTo>
                      <a:lnTo>
                        <a:pt x="67" y="0"/>
                      </a:lnTo>
                      <a:lnTo>
                        <a:pt x="67" y="6"/>
                      </a:lnTo>
                      <a:lnTo>
                        <a:pt x="0" y="6"/>
                      </a:lnTo>
                      <a:lnTo>
                        <a:pt x="0" y="0"/>
                      </a:lnTo>
                    </a:path>
                  </a:pathLst>
                </a:custGeom>
                <a:solidFill>
                  <a:srgbClr val="009393"/>
                </a:solidFill>
                <a:ln w="12700" cap="rnd">
                  <a:noFill/>
                  <a:round/>
                  <a:headEnd/>
                  <a:tailEnd/>
                </a:ln>
              </p:spPr>
              <p:txBody>
                <a:bodyPr/>
                <a:lstStyle/>
                <a:p>
                  <a:endParaRPr lang="pt-PT"/>
                </a:p>
              </p:txBody>
            </p:sp>
            <p:sp>
              <p:nvSpPr>
                <p:cNvPr id="944" name="Freeform 124"/>
                <p:cNvSpPr>
                  <a:spLocks/>
                </p:cNvSpPr>
                <p:nvPr/>
              </p:nvSpPr>
              <p:spPr bwMode="auto">
                <a:xfrm>
                  <a:off x="2519" y="1911"/>
                  <a:ext cx="68" cy="7"/>
                </a:xfrm>
                <a:custGeom>
                  <a:avLst/>
                  <a:gdLst>
                    <a:gd name="T0" fmla="*/ 0 w 68"/>
                    <a:gd name="T1" fmla="*/ 0 h 7"/>
                    <a:gd name="T2" fmla="*/ 33 w 68"/>
                    <a:gd name="T3" fmla="*/ 0 h 7"/>
                    <a:gd name="T4" fmla="*/ 66 w 68"/>
                    <a:gd name="T5" fmla="*/ 0 h 7"/>
                    <a:gd name="T6" fmla="*/ 67 w 68"/>
                    <a:gd name="T7" fmla="*/ 0 h 7"/>
                    <a:gd name="T8" fmla="*/ 67 w 68"/>
                    <a:gd name="T9" fmla="*/ 6 h 7"/>
                    <a:gd name="T10" fmla="*/ 0 w 68"/>
                    <a:gd name="T11" fmla="*/ 6 h 7"/>
                    <a:gd name="T12" fmla="*/ 0 w 68"/>
                    <a:gd name="T13" fmla="*/ 0 h 7"/>
                    <a:gd name="T14" fmla="*/ 0 60000 65536"/>
                    <a:gd name="T15" fmla="*/ 0 60000 65536"/>
                    <a:gd name="T16" fmla="*/ 0 60000 65536"/>
                    <a:gd name="T17" fmla="*/ 0 60000 65536"/>
                    <a:gd name="T18" fmla="*/ 0 60000 65536"/>
                    <a:gd name="T19" fmla="*/ 0 60000 65536"/>
                    <a:gd name="T20" fmla="*/ 0 60000 65536"/>
                    <a:gd name="T21" fmla="*/ 0 w 68"/>
                    <a:gd name="T22" fmla="*/ 0 h 7"/>
                    <a:gd name="T23" fmla="*/ 68 w 6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7">
                      <a:moveTo>
                        <a:pt x="0" y="0"/>
                      </a:moveTo>
                      <a:lnTo>
                        <a:pt x="33" y="0"/>
                      </a:lnTo>
                      <a:lnTo>
                        <a:pt x="66" y="0"/>
                      </a:lnTo>
                      <a:lnTo>
                        <a:pt x="67" y="0"/>
                      </a:lnTo>
                      <a:lnTo>
                        <a:pt x="67" y="6"/>
                      </a:lnTo>
                      <a:lnTo>
                        <a:pt x="0" y="6"/>
                      </a:lnTo>
                      <a:lnTo>
                        <a:pt x="0" y="0"/>
                      </a:lnTo>
                    </a:path>
                  </a:pathLst>
                </a:custGeom>
                <a:noFill/>
                <a:ln w="12700" cap="rnd">
                  <a:noFill/>
                  <a:round/>
                  <a:headEnd/>
                  <a:tailEnd/>
                </a:ln>
              </p:spPr>
              <p:txBody>
                <a:bodyPr/>
                <a:lstStyle/>
                <a:p>
                  <a:endParaRPr lang="pt-PT"/>
                </a:p>
              </p:txBody>
            </p:sp>
            <p:sp>
              <p:nvSpPr>
                <p:cNvPr id="945" name="Freeform 125"/>
                <p:cNvSpPr>
                  <a:spLocks/>
                </p:cNvSpPr>
                <p:nvPr/>
              </p:nvSpPr>
              <p:spPr bwMode="auto">
                <a:xfrm>
                  <a:off x="2518" y="1906"/>
                  <a:ext cx="68" cy="6"/>
                </a:xfrm>
                <a:custGeom>
                  <a:avLst/>
                  <a:gdLst>
                    <a:gd name="T0" fmla="*/ 67 w 68"/>
                    <a:gd name="T1" fmla="*/ 0 h 6"/>
                    <a:gd name="T2" fmla="*/ 0 w 68"/>
                    <a:gd name="T3" fmla="*/ 0 h 6"/>
                    <a:gd name="T4" fmla="*/ 1 w 68"/>
                    <a:gd name="T5" fmla="*/ 5 h 6"/>
                    <a:gd name="T6" fmla="*/ 33 w 68"/>
                    <a:gd name="T7" fmla="*/ 5 h 6"/>
                    <a:gd name="T8" fmla="*/ 67 w 68"/>
                    <a:gd name="T9" fmla="*/ 5 h 6"/>
                    <a:gd name="T10" fmla="*/ 67 w 68"/>
                    <a:gd name="T11" fmla="*/ 0 h 6"/>
                    <a:gd name="T12" fmla="*/ 66 w 68"/>
                    <a:gd name="T13" fmla="*/ 0 h 6"/>
                    <a:gd name="T14" fmla="*/ 67 w 68"/>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6"/>
                    <a:gd name="T26" fmla="*/ 68 w 6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6">
                      <a:moveTo>
                        <a:pt x="67" y="0"/>
                      </a:moveTo>
                      <a:lnTo>
                        <a:pt x="0" y="0"/>
                      </a:lnTo>
                      <a:lnTo>
                        <a:pt x="1" y="5"/>
                      </a:lnTo>
                      <a:lnTo>
                        <a:pt x="33" y="5"/>
                      </a:lnTo>
                      <a:lnTo>
                        <a:pt x="67" y="5"/>
                      </a:lnTo>
                      <a:lnTo>
                        <a:pt x="67" y="0"/>
                      </a:lnTo>
                      <a:lnTo>
                        <a:pt x="66" y="0"/>
                      </a:lnTo>
                      <a:lnTo>
                        <a:pt x="67" y="0"/>
                      </a:lnTo>
                    </a:path>
                  </a:pathLst>
                </a:custGeom>
                <a:solidFill>
                  <a:srgbClr val="009393"/>
                </a:solidFill>
                <a:ln w="12700" cap="rnd">
                  <a:noFill/>
                  <a:round/>
                  <a:headEnd/>
                  <a:tailEnd/>
                </a:ln>
              </p:spPr>
              <p:txBody>
                <a:bodyPr/>
                <a:lstStyle/>
                <a:p>
                  <a:endParaRPr lang="pt-PT"/>
                </a:p>
              </p:txBody>
            </p:sp>
            <p:sp>
              <p:nvSpPr>
                <p:cNvPr id="946" name="Freeform 126"/>
                <p:cNvSpPr>
                  <a:spLocks/>
                </p:cNvSpPr>
                <p:nvPr/>
              </p:nvSpPr>
              <p:spPr bwMode="auto">
                <a:xfrm>
                  <a:off x="2518" y="1906"/>
                  <a:ext cx="68" cy="6"/>
                </a:xfrm>
                <a:custGeom>
                  <a:avLst/>
                  <a:gdLst>
                    <a:gd name="T0" fmla="*/ 67 w 68"/>
                    <a:gd name="T1" fmla="*/ 0 h 6"/>
                    <a:gd name="T2" fmla="*/ 0 w 68"/>
                    <a:gd name="T3" fmla="*/ 0 h 6"/>
                    <a:gd name="T4" fmla="*/ 1 w 68"/>
                    <a:gd name="T5" fmla="*/ 5 h 6"/>
                    <a:gd name="T6" fmla="*/ 33 w 68"/>
                    <a:gd name="T7" fmla="*/ 5 h 6"/>
                    <a:gd name="T8" fmla="*/ 67 w 68"/>
                    <a:gd name="T9" fmla="*/ 5 h 6"/>
                    <a:gd name="T10" fmla="*/ 67 w 68"/>
                    <a:gd name="T11" fmla="*/ 0 h 6"/>
                    <a:gd name="T12" fmla="*/ 66 w 68"/>
                    <a:gd name="T13" fmla="*/ 0 h 6"/>
                    <a:gd name="T14" fmla="*/ 0 60000 65536"/>
                    <a:gd name="T15" fmla="*/ 0 60000 65536"/>
                    <a:gd name="T16" fmla="*/ 0 60000 65536"/>
                    <a:gd name="T17" fmla="*/ 0 60000 65536"/>
                    <a:gd name="T18" fmla="*/ 0 60000 65536"/>
                    <a:gd name="T19" fmla="*/ 0 60000 65536"/>
                    <a:gd name="T20" fmla="*/ 0 60000 65536"/>
                    <a:gd name="T21" fmla="*/ 0 w 68"/>
                    <a:gd name="T22" fmla="*/ 0 h 6"/>
                    <a:gd name="T23" fmla="*/ 68 w 6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6">
                      <a:moveTo>
                        <a:pt x="67" y="0"/>
                      </a:moveTo>
                      <a:lnTo>
                        <a:pt x="0" y="0"/>
                      </a:lnTo>
                      <a:lnTo>
                        <a:pt x="1" y="5"/>
                      </a:lnTo>
                      <a:lnTo>
                        <a:pt x="33" y="5"/>
                      </a:lnTo>
                      <a:lnTo>
                        <a:pt x="67" y="5"/>
                      </a:lnTo>
                      <a:lnTo>
                        <a:pt x="67" y="0"/>
                      </a:lnTo>
                      <a:lnTo>
                        <a:pt x="66" y="0"/>
                      </a:lnTo>
                    </a:path>
                  </a:pathLst>
                </a:custGeom>
                <a:noFill/>
                <a:ln w="12700" cap="rnd">
                  <a:noFill/>
                  <a:round/>
                  <a:headEnd/>
                  <a:tailEnd/>
                </a:ln>
              </p:spPr>
              <p:txBody>
                <a:bodyPr/>
                <a:lstStyle/>
                <a:p>
                  <a:endParaRPr lang="pt-PT"/>
                </a:p>
              </p:txBody>
            </p:sp>
            <p:sp>
              <p:nvSpPr>
                <p:cNvPr id="947" name="Freeform 127"/>
                <p:cNvSpPr>
                  <a:spLocks/>
                </p:cNvSpPr>
                <p:nvPr/>
              </p:nvSpPr>
              <p:spPr bwMode="auto">
                <a:xfrm>
                  <a:off x="2560" y="1844"/>
                  <a:ext cx="5" cy="49"/>
                </a:xfrm>
                <a:custGeom>
                  <a:avLst/>
                  <a:gdLst>
                    <a:gd name="T0" fmla="*/ 2 w 5"/>
                    <a:gd name="T1" fmla="*/ 48 h 49"/>
                    <a:gd name="T2" fmla="*/ 4 w 5"/>
                    <a:gd name="T3" fmla="*/ 48 h 49"/>
                    <a:gd name="T4" fmla="*/ 4 w 5"/>
                    <a:gd name="T5" fmla="*/ 0 h 49"/>
                    <a:gd name="T6" fmla="*/ 0 w 5"/>
                    <a:gd name="T7" fmla="*/ 0 h 49"/>
                    <a:gd name="T8" fmla="*/ 0 w 5"/>
                    <a:gd name="T9" fmla="*/ 48 h 49"/>
                    <a:gd name="T10" fmla="*/ 2 w 5"/>
                    <a:gd name="T11" fmla="*/ 48 h 49"/>
                    <a:gd name="T12" fmla="*/ 0 60000 65536"/>
                    <a:gd name="T13" fmla="*/ 0 60000 65536"/>
                    <a:gd name="T14" fmla="*/ 0 60000 65536"/>
                    <a:gd name="T15" fmla="*/ 0 60000 65536"/>
                    <a:gd name="T16" fmla="*/ 0 60000 65536"/>
                    <a:gd name="T17" fmla="*/ 0 60000 65536"/>
                    <a:gd name="T18" fmla="*/ 0 w 5"/>
                    <a:gd name="T19" fmla="*/ 0 h 49"/>
                    <a:gd name="T20" fmla="*/ 5 w 5"/>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5" h="49">
                      <a:moveTo>
                        <a:pt x="2" y="48"/>
                      </a:moveTo>
                      <a:lnTo>
                        <a:pt x="4" y="48"/>
                      </a:lnTo>
                      <a:lnTo>
                        <a:pt x="4" y="0"/>
                      </a:lnTo>
                      <a:lnTo>
                        <a:pt x="0" y="0"/>
                      </a:lnTo>
                      <a:lnTo>
                        <a:pt x="0" y="48"/>
                      </a:lnTo>
                      <a:lnTo>
                        <a:pt x="2" y="48"/>
                      </a:lnTo>
                    </a:path>
                  </a:pathLst>
                </a:custGeom>
                <a:solidFill>
                  <a:srgbClr val="000000"/>
                </a:solidFill>
                <a:ln w="12700" cap="rnd">
                  <a:noFill/>
                  <a:round/>
                  <a:headEnd/>
                  <a:tailEnd/>
                </a:ln>
              </p:spPr>
              <p:txBody>
                <a:bodyPr/>
                <a:lstStyle/>
                <a:p>
                  <a:endParaRPr lang="pt-PT"/>
                </a:p>
              </p:txBody>
            </p:sp>
            <p:sp>
              <p:nvSpPr>
                <p:cNvPr id="948" name="Freeform 128"/>
                <p:cNvSpPr>
                  <a:spLocks/>
                </p:cNvSpPr>
                <p:nvPr/>
              </p:nvSpPr>
              <p:spPr bwMode="auto">
                <a:xfrm>
                  <a:off x="2580" y="1815"/>
                  <a:ext cx="7" cy="29"/>
                </a:xfrm>
                <a:custGeom>
                  <a:avLst/>
                  <a:gdLst>
                    <a:gd name="T0" fmla="*/ 0 w 7"/>
                    <a:gd name="T1" fmla="*/ 0 h 29"/>
                    <a:gd name="T2" fmla="*/ 6 w 7"/>
                    <a:gd name="T3" fmla="*/ 20 h 29"/>
                    <a:gd name="T4" fmla="*/ 6 w 7"/>
                    <a:gd name="T5" fmla="*/ 28 h 29"/>
                    <a:gd name="T6" fmla="*/ 0 60000 65536"/>
                    <a:gd name="T7" fmla="*/ 0 60000 65536"/>
                    <a:gd name="T8" fmla="*/ 0 60000 65536"/>
                    <a:gd name="T9" fmla="*/ 0 w 7"/>
                    <a:gd name="T10" fmla="*/ 0 h 29"/>
                    <a:gd name="T11" fmla="*/ 7 w 7"/>
                    <a:gd name="T12" fmla="*/ 29 h 29"/>
                  </a:gdLst>
                  <a:ahLst/>
                  <a:cxnLst>
                    <a:cxn ang="T6">
                      <a:pos x="T0" y="T1"/>
                    </a:cxn>
                    <a:cxn ang="T7">
                      <a:pos x="T2" y="T3"/>
                    </a:cxn>
                    <a:cxn ang="T8">
                      <a:pos x="T4" y="T5"/>
                    </a:cxn>
                  </a:cxnLst>
                  <a:rect l="T9" t="T10" r="T11" b="T12"/>
                  <a:pathLst>
                    <a:path w="7" h="29">
                      <a:moveTo>
                        <a:pt x="0" y="0"/>
                      </a:moveTo>
                      <a:lnTo>
                        <a:pt x="6" y="20"/>
                      </a:lnTo>
                      <a:lnTo>
                        <a:pt x="6" y="28"/>
                      </a:lnTo>
                    </a:path>
                  </a:pathLst>
                </a:custGeom>
                <a:noFill/>
                <a:ln w="12700" cap="rnd">
                  <a:noFill/>
                  <a:round/>
                  <a:headEnd/>
                  <a:tailEnd/>
                </a:ln>
              </p:spPr>
              <p:txBody>
                <a:bodyPr/>
                <a:lstStyle/>
                <a:p>
                  <a:endParaRPr lang="pt-PT"/>
                </a:p>
              </p:txBody>
            </p:sp>
            <p:sp>
              <p:nvSpPr>
                <p:cNvPr id="949" name="Rectangle 129"/>
                <p:cNvSpPr>
                  <a:spLocks noChangeArrowheads="1"/>
                </p:cNvSpPr>
                <p:nvPr/>
              </p:nvSpPr>
              <p:spPr bwMode="auto">
                <a:xfrm>
                  <a:off x="2536" y="1862"/>
                  <a:ext cx="6" cy="31"/>
                </a:xfrm>
                <a:prstGeom prst="rect">
                  <a:avLst/>
                </a:prstGeom>
                <a:noFill/>
                <a:ln w="12700">
                  <a:noFill/>
                  <a:miter lim="800000"/>
                  <a:headEnd/>
                  <a:tailEnd/>
                </a:ln>
              </p:spPr>
              <p:txBody>
                <a:bodyPr wrap="none" anchor="ctr"/>
                <a:lstStyle/>
                <a:p>
                  <a:endParaRPr lang="en-GB" u="none"/>
                </a:p>
              </p:txBody>
            </p:sp>
            <p:sp>
              <p:nvSpPr>
                <p:cNvPr id="950" name="Rectangle 130"/>
                <p:cNvSpPr>
                  <a:spLocks noChangeArrowheads="1"/>
                </p:cNvSpPr>
                <p:nvPr/>
              </p:nvSpPr>
              <p:spPr bwMode="auto">
                <a:xfrm>
                  <a:off x="2551" y="1862"/>
                  <a:ext cx="7" cy="31"/>
                </a:xfrm>
                <a:prstGeom prst="rect">
                  <a:avLst/>
                </a:prstGeom>
                <a:noFill/>
                <a:ln w="12700">
                  <a:noFill/>
                  <a:miter lim="800000"/>
                  <a:headEnd/>
                  <a:tailEnd/>
                </a:ln>
              </p:spPr>
              <p:txBody>
                <a:bodyPr wrap="none" anchor="ctr"/>
                <a:lstStyle/>
                <a:p>
                  <a:endParaRPr lang="en-GB" u="none"/>
                </a:p>
              </p:txBody>
            </p:sp>
            <p:sp>
              <p:nvSpPr>
                <p:cNvPr id="951" name="Freeform 131"/>
                <p:cNvSpPr>
                  <a:spLocks/>
                </p:cNvSpPr>
                <p:nvPr/>
              </p:nvSpPr>
              <p:spPr bwMode="auto">
                <a:xfrm>
                  <a:off x="2541" y="1862"/>
                  <a:ext cx="5" cy="31"/>
                </a:xfrm>
                <a:custGeom>
                  <a:avLst/>
                  <a:gdLst>
                    <a:gd name="T0" fmla="*/ 2 w 5"/>
                    <a:gd name="T1" fmla="*/ 30 h 31"/>
                    <a:gd name="T2" fmla="*/ 4 w 5"/>
                    <a:gd name="T3" fmla="*/ 30 h 31"/>
                    <a:gd name="T4" fmla="*/ 4 w 5"/>
                    <a:gd name="T5" fmla="*/ 0 h 31"/>
                    <a:gd name="T6" fmla="*/ 0 w 5"/>
                    <a:gd name="T7" fmla="*/ 0 h 31"/>
                    <a:gd name="T8" fmla="*/ 0 w 5"/>
                    <a:gd name="T9" fmla="*/ 30 h 31"/>
                    <a:gd name="T10" fmla="*/ 2 w 5"/>
                    <a:gd name="T11" fmla="*/ 30 h 31"/>
                    <a:gd name="T12" fmla="*/ 0 60000 65536"/>
                    <a:gd name="T13" fmla="*/ 0 60000 65536"/>
                    <a:gd name="T14" fmla="*/ 0 60000 65536"/>
                    <a:gd name="T15" fmla="*/ 0 60000 65536"/>
                    <a:gd name="T16" fmla="*/ 0 60000 65536"/>
                    <a:gd name="T17" fmla="*/ 0 60000 65536"/>
                    <a:gd name="T18" fmla="*/ 0 w 5"/>
                    <a:gd name="T19" fmla="*/ 0 h 31"/>
                    <a:gd name="T20" fmla="*/ 5 w 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5" h="31">
                      <a:moveTo>
                        <a:pt x="2" y="30"/>
                      </a:moveTo>
                      <a:lnTo>
                        <a:pt x="4" y="30"/>
                      </a:lnTo>
                      <a:lnTo>
                        <a:pt x="4" y="0"/>
                      </a:lnTo>
                      <a:lnTo>
                        <a:pt x="0" y="0"/>
                      </a:lnTo>
                      <a:lnTo>
                        <a:pt x="0" y="30"/>
                      </a:lnTo>
                      <a:lnTo>
                        <a:pt x="2" y="30"/>
                      </a:lnTo>
                    </a:path>
                  </a:pathLst>
                </a:custGeom>
                <a:solidFill>
                  <a:srgbClr val="000000"/>
                </a:solidFill>
                <a:ln w="12700" cap="rnd">
                  <a:noFill/>
                  <a:round/>
                  <a:headEnd/>
                  <a:tailEnd/>
                </a:ln>
              </p:spPr>
              <p:txBody>
                <a:bodyPr/>
                <a:lstStyle/>
                <a:p>
                  <a:endParaRPr lang="pt-PT"/>
                </a:p>
              </p:txBody>
            </p:sp>
            <p:sp>
              <p:nvSpPr>
                <p:cNvPr id="952" name="Freeform 132"/>
                <p:cNvSpPr>
                  <a:spLocks/>
                </p:cNvSpPr>
                <p:nvPr/>
              </p:nvSpPr>
              <p:spPr bwMode="auto">
                <a:xfrm>
                  <a:off x="2556" y="1862"/>
                  <a:ext cx="5" cy="31"/>
                </a:xfrm>
                <a:custGeom>
                  <a:avLst/>
                  <a:gdLst>
                    <a:gd name="T0" fmla="*/ 2 w 5"/>
                    <a:gd name="T1" fmla="*/ 30 h 31"/>
                    <a:gd name="T2" fmla="*/ 4 w 5"/>
                    <a:gd name="T3" fmla="*/ 30 h 31"/>
                    <a:gd name="T4" fmla="*/ 4 w 5"/>
                    <a:gd name="T5" fmla="*/ 0 h 31"/>
                    <a:gd name="T6" fmla="*/ 0 w 5"/>
                    <a:gd name="T7" fmla="*/ 0 h 31"/>
                    <a:gd name="T8" fmla="*/ 0 w 5"/>
                    <a:gd name="T9" fmla="*/ 30 h 31"/>
                    <a:gd name="T10" fmla="*/ 2 w 5"/>
                    <a:gd name="T11" fmla="*/ 30 h 31"/>
                    <a:gd name="T12" fmla="*/ 0 60000 65536"/>
                    <a:gd name="T13" fmla="*/ 0 60000 65536"/>
                    <a:gd name="T14" fmla="*/ 0 60000 65536"/>
                    <a:gd name="T15" fmla="*/ 0 60000 65536"/>
                    <a:gd name="T16" fmla="*/ 0 60000 65536"/>
                    <a:gd name="T17" fmla="*/ 0 60000 65536"/>
                    <a:gd name="T18" fmla="*/ 0 w 5"/>
                    <a:gd name="T19" fmla="*/ 0 h 31"/>
                    <a:gd name="T20" fmla="*/ 5 w 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5" h="31">
                      <a:moveTo>
                        <a:pt x="2" y="30"/>
                      </a:moveTo>
                      <a:lnTo>
                        <a:pt x="4" y="30"/>
                      </a:lnTo>
                      <a:lnTo>
                        <a:pt x="4" y="0"/>
                      </a:lnTo>
                      <a:lnTo>
                        <a:pt x="0" y="0"/>
                      </a:lnTo>
                      <a:lnTo>
                        <a:pt x="0" y="30"/>
                      </a:lnTo>
                      <a:lnTo>
                        <a:pt x="2" y="30"/>
                      </a:lnTo>
                    </a:path>
                  </a:pathLst>
                </a:custGeom>
                <a:solidFill>
                  <a:srgbClr val="000000"/>
                </a:solidFill>
                <a:ln w="12700" cap="rnd">
                  <a:noFill/>
                  <a:round/>
                  <a:headEnd/>
                  <a:tailEnd/>
                </a:ln>
              </p:spPr>
              <p:txBody>
                <a:bodyPr/>
                <a:lstStyle/>
                <a:p>
                  <a:endParaRPr lang="pt-PT"/>
                </a:p>
              </p:txBody>
            </p:sp>
            <p:sp>
              <p:nvSpPr>
                <p:cNvPr id="953" name="Freeform 133"/>
                <p:cNvSpPr>
                  <a:spLocks/>
                </p:cNvSpPr>
                <p:nvPr/>
              </p:nvSpPr>
              <p:spPr bwMode="auto">
                <a:xfrm>
                  <a:off x="2548" y="1866"/>
                  <a:ext cx="5" cy="5"/>
                </a:xfrm>
                <a:custGeom>
                  <a:avLst/>
                  <a:gdLst>
                    <a:gd name="T0" fmla="*/ 2 w 5"/>
                    <a:gd name="T1" fmla="*/ 4 h 5"/>
                    <a:gd name="T2" fmla="*/ 3 w 5"/>
                    <a:gd name="T3" fmla="*/ 4 h 5"/>
                    <a:gd name="T4" fmla="*/ 3 w 5"/>
                    <a:gd name="T5" fmla="*/ 3 h 5"/>
                    <a:gd name="T6" fmla="*/ 4 w 5"/>
                    <a:gd name="T7" fmla="*/ 3 h 5"/>
                    <a:gd name="T8" fmla="*/ 4 w 5"/>
                    <a:gd name="T9" fmla="*/ 2 h 5"/>
                    <a:gd name="T10" fmla="*/ 4 w 5"/>
                    <a:gd name="T11" fmla="*/ 1 h 5"/>
                    <a:gd name="T12" fmla="*/ 3 w 5"/>
                    <a:gd name="T13" fmla="*/ 1 h 5"/>
                    <a:gd name="T14" fmla="*/ 3 w 5"/>
                    <a:gd name="T15" fmla="*/ 0 h 5"/>
                    <a:gd name="T16" fmla="*/ 2 w 5"/>
                    <a:gd name="T17" fmla="*/ 0 h 5"/>
                    <a:gd name="T18" fmla="*/ 1 w 5"/>
                    <a:gd name="T19" fmla="*/ 0 h 5"/>
                    <a:gd name="T20" fmla="*/ 1 w 5"/>
                    <a:gd name="T21" fmla="*/ 1 h 5"/>
                    <a:gd name="T22" fmla="*/ 0 w 5"/>
                    <a:gd name="T23" fmla="*/ 1 h 5"/>
                    <a:gd name="T24" fmla="*/ 0 w 5"/>
                    <a:gd name="T25" fmla="*/ 2 h 5"/>
                    <a:gd name="T26" fmla="*/ 0 w 5"/>
                    <a:gd name="T27" fmla="*/ 3 h 5"/>
                    <a:gd name="T28" fmla="*/ 1 w 5"/>
                    <a:gd name="T29" fmla="*/ 3 h 5"/>
                    <a:gd name="T30" fmla="*/ 1 w 5"/>
                    <a:gd name="T31" fmla="*/ 4 h 5"/>
                    <a:gd name="T32" fmla="*/ 2 w 5"/>
                    <a:gd name="T33" fmla="*/ 4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5"/>
                    <a:gd name="T53" fmla="*/ 5 w 5"/>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5">
                      <a:moveTo>
                        <a:pt x="2" y="4"/>
                      </a:moveTo>
                      <a:lnTo>
                        <a:pt x="3" y="4"/>
                      </a:lnTo>
                      <a:lnTo>
                        <a:pt x="3" y="3"/>
                      </a:lnTo>
                      <a:lnTo>
                        <a:pt x="4" y="3"/>
                      </a:lnTo>
                      <a:lnTo>
                        <a:pt x="4" y="2"/>
                      </a:lnTo>
                      <a:lnTo>
                        <a:pt x="4" y="1"/>
                      </a:lnTo>
                      <a:lnTo>
                        <a:pt x="3" y="1"/>
                      </a:lnTo>
                      <a:lnTo>
                        <a:pt x="3" y="0"/>
                      </a:lnTo>
                      <a:lnTo>
                        <a:pt x="2" y="0"/>
                      </a:lnTo>
                      <a:lnTo>
                        <a:pt x="1" y="0"/>
                      </a:lnTo>
                      <a:lnTo>
                        <a:pt x="1" y="1"/>
                      </a:lnTo>
                      <a:lnTo>
                        <a:pt x="0" y="1"/>
                      </a:lnTo>
                      <a:lnTo>
                        <a:pt x="0" y="2"/>
                      </a:lnTo>
                      <a:lnTo>
                        <a:pt x="0" y="3"/>
                      </a:lnTo>
                      <a:lnTo>
                        <a:pt x="1" y="3"/>
                      </a:lnTo>
                      <a:lnTo>
                        <a:pt x="1" y="4"/>
                      </a:lnTo>
                      <a:lnTo>
                        <a:pt x="2" y="4"/>
                      </a:lnTo>
                    </a:path>
                  </a:pathLst>
                </a:custGeom>
                <a:solidFill>
                  <a:srgbClr val="000000"/>
                </a:solidFill>
                <a:ln w="12700" cap="rnd">
                  <a:noFill/>
                  <a:round/>
                  <a:headEnd/>
                  <a:tailEnd/>
                </a:ln>
              </p:spPr>
              <p:txBody>
                <a:bodyPr/>
                <a:lstStyle/>
                <a:p>
                  <a:endParaRPr lang="pt-PT"/>
                </a:p>
              </p:txBody>
            </p:sp>
            <p:sp>
              <p:nvSpPr>
                <p:cNvPr id="954" name="Freeform 134"/>
                <p:cNvSpPr>
                  <a:spLocks/>
                </p:cNvSpPr>
                <p:nvPr/>
              </p:nvSpPr>
              <p:spPr bwMode="auto">
                <a:xfrm>
                  <a:off x="2542" y="1866"/>
                  <a:ext cx="5" cy="5"/>
                </a:xfrm>
                <a:custGeom>
                  <a:avLst/>
                  <a:gdLst>
                    <a:gd name="T0" fmla="*/ 2 w 5"/>
                    <a:gd name="T1" fmla="*/ 4 h 5"/>
                    <a:gd name="T2" fmla="*/ 3 w 5"/>
                    <a:gd name="T3" fmla="*/ 4 h 5"/>
                    <a:gd name="T4" fmla="*/ 3 w 5"/>
                    <a:gd name="T5" fmla="*/ 3 h 5"/>
                    <a:gd name="T6" fmla="*/ 4 w 5"/>
                    <a:gd name="T7" fmla="*/ 3 h 5"/>
                    <a:gd name="T8" fmla="*/ 4 w 5"/>
                    <a:gd name="T9" fmla="*/ 2 h 5"/>
                    <a:gd name="T10" fmla="*/ 4 w 5"/>
                    <a:gd name="T11" fmla="*/ 1 h 5"/>
                    <a:gd name="T12" fmla="*/ 3 w 5"/>
                    <a:gd name="T13" fmla="*/ 1 h 5"/>
                    <a:gd name="T14" fmla="*/ 2 w 5"/>
                    <a:gd name="T15" fmla="*/ 0 h 5"/>
                    <a:gd name="T16" fmla="*/ 1 w 5"/>
                    <a:gd name="T17" fmla="*/ 1 h 5"/>
                    <a:gd name="T18" fmla="*/ 0 w 5"/>
                    <a:gd name="T19" fmla="*/ 1 h 5"/>
                    <a:gd name="T20" fmla="*/ 0 w 5"/>
                    <a:gd name="T21" fmla="*/ 2 h 5"/>
                    <a:gd name="T22" fmla="*/ 0 w 5"/>
                    <a:gd name="T23" fmla="*/ 3 h 5"/>
                    <a:gd name="T24" fmla="*/ 1 w 5"/>
                    <a:gd name="T25" fmla="*/ 3 h 5"/>
                    <a:gd name="T26" fmla="*/ 1 w 5"/>
                    <a:gd name="T27" fmla="*/ 4 h 5"/>
                    <a:gd name="T28" fmla="*/ 2 w 5"/>
                    <a:gd name="T29" fmla="*/ 4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5"/>
                    <a:gd name="T47" fmla="*/ 5 w 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5">
                      <a:moveTo>
                        <a:pt x="2" y="4"/>
                      </a:moveTo>
                      <a:lnTo>
                        <a:pt x="3" y="4"/>
                      </a:lnTo>
                      <a:lnTo>
                        <a:pt x="3" y="3"/>
                      </a:lnTo>
                      <a:lnTo>
                        <a:pt x="4" y="3"/>
                      </a:lnTo>
                      <a:lnTo>
                        <a:pt x="4" y="2"/>
                      </a:lnTo>
                      <a:lnTo>
                        <a:pt x="4" y="1"/>
                      </a:lnTo>
                      <a:lnTo>
                        <a:pt x="3" y="1"/>
                      </a:lnTo>
                      <a:lnTo>
                        <a:pt x="2" y="0"/>
                      </a:lnTo>
                      <a:lnTo>
                        <a:pt x="1" y="1"/>
                      </a:lnTo>
                      <a:lnTo>
                        <a:pt x="0" y="1"/>
                      </a:lnTo>
                      <a:lnTo>
                        <a:pt x="0" y="2"/>
                      </a:lnTo>
                      <a:lnTo>
                        <a:pt x="0" y="3"/>
                      </a:lnTo>
                      <a:lnTo>
                        <a:pt x="1" y="3"/>
                      </a:lnTo>
                      <a:lnTo>
                        <a:pt x="1" y="4"/>
                      </a:lnTo>
                      <a:lnTo>
                        <a:pt x="2" y="4"/>
                      </a:lnTo>
                    </a:path>
                  </a:pathLst>
                </a:custGeom>
                <a:solidFill>
                  <a:srgbClr val="000000"/>
                </a:solidFill>
                <a:ln w="12700" cap="rnd">
                  <a:noFill/>
                  <a:round/>
                  <a:headEnd/>
                  <a:tailEnd/>
                </a:ln>
              </p:spPr>
              <p:txBody>
                <a:bodyPr/>
                <a:lstStyle/>
                <a:p>
                  <a:endParaRPr lang="pt-PT"/>
                </a:p>
              </p:txBody>
            </p:sp>
            <p:sp>
              <p:nvSpPr>
                <p:cNvPr id="955" name="Freeform 135"/>
                <p:cNvSpPr>
                  <a:spLocks/>
                </p:cNvSpPr>
                <p:nvPr/>
              </p:nvSpPr>
              <p:spPr bwMode="auto">
                <a:xfrm>
                  <a:off x="2536" y="1846"/>
                  <a:ext cx="10" cy="13"/>
                </a:xfrm>
                <a:custGeom>
                  <a:avLst/>
                  <a:gdLst>
                    <a:gd name="T0" fmla="*/ 0 w 10"/>
                    <a:gd name="T1" fmla="*/ 12 h 13"/>
                    <a:gd name="T2" fmla="*/ 9 w 10"/>
                    <a:gd name="T3" fmla="*/ 12 h 13"/>
                    <a:gd name="T4" fmla="*/ 9 w 10"/>
                    <a:gd name="T5" fmla="*/ 0 h 13"/>
                    <a:gd name="T6" fmla="*/ 7 w 10"/>
                    <a:gd name="T7" fmla="*/ 0 h 13"/>
                    <a:gd name="T8" fmla="*/ 5 w 10"/>
                    <a:gd name="T9" fmla="*/ 1 h 13"/>
                    <a:gd name="T10" fmla="*/ 4 w 10"/>
                    <a:gd name="T11" fmla="*/ 2 h 13"/>
                    <a:gd name="T12" fmla="*/ 3 w 10"/>
                    <a:gd name="T13" fmla="*/ 3 h 13"/>
                    <a:gd name="T14" fmla="*/ 2 w 10"/>
                    <a:gd name="T15" fmla="*/ 5 h 13"/>
                    <a:gd name="T16" fmla="*/ 1 w 10"/>
                    <a:gd name="T17" fmla="*/ 7 h 13"/>
                    <a:gd name="T18" fmla="*/ 0 w 10"/>
                    <a:gd name="T19" fmla="*/ 9 h 13"/>
                    <a:gd name="T20" fmla="*/ 0 w 10"/>
                    <a:gd name="T21" fmla="*/ 12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3"/>
                    <a:gd name="T35" fmla="*/ 10 w 1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3">
                      <a:moveTo>
                        <a:pt x="0" y="12"/>
                      </a:moveTo>
                      <a:lnTo>
                        <a:pt x="9" y="12"/>
                      </a:lnTo>
                      <a:lnTo>
                        <a:pt x="9" y="0"/>
                      </a:lnTo>
                      <a:lnTo>
                        <a:pt x="7" y="0"/>
                      </a:lnTo>
                      <a:lnTo>
                        <a:pt x="5" y="1"/>
                      </a:lnTo>
                      <a:lnTo>
                        <a:pt x="4" y="2"/>
                      </a:lnTo>
                      <a:lnTo>
                        <a:pt x="3" y="3"/>
                      </a:lnTo>
                      <a:lnTo>
                        <a:pt x="2" y="5"/>
                      </a:lnTo>
                      <a:lnTo>
                        <a:pt x="1" y="7"/>
                      </a:lnTo>
                      <a:lnTo>
                        <a:pt x="0" y="9"/>
                      </a:lnTo>
                      <a:lnTo>
                        <a:pt x="0" y="12"/>
                      </a:lnTo>
                    </a:path>
                  </a:pathLst>
                </a:custGeom>
                <a:solidFill>
                  <a:srgbClr val="BFBFBF"/>
                </a:solidFill>
                <a:ln w="12700" cap="rnd">
                  <a:noFill/>
                  <a:round/>
                  <a:headEnd/>
                  <a:tailEnd/>
                </a:ln>
              </p:spPr>
              <p:txBody>
                <a:bodyPr/>
                <a:lstStyle/>
                <a:p>
                  <a:endParaRPr lang="pt-PT"/>
                </a:p>
              </p:txBody>
            </p:sp>
            <p:sp>
              <p:nvSpPr>
                <p:cNvPr id="956" name="Freeform 136"/>
                <p:cNvSpPr>
                  <a:spLocks/>
                </p:cNvSpPr>
                <p:nvPr/>
              </p:nvSpPr>
              <p:spPr bwMode="auto">
                <a:xfrm>
                  <a:off x="2549" y="1846"/>
                  <a:ext cx="10" cy="13"/>
                </a:xfrm>
                <a:custGeom>
                  <a:avLst/>
                  <a:gdLst>
                    <a:gd name="T0" fmla="*/ 9 w 10"/>
                    <a:gd name="T1" fmla="*/ 12 h 13"/>
                    <a:gd name="T2" fmla="*/ 0 w 10"/>
                    <a:gd name="T3" fmla="*/ 12 h 13"/>
                    <a:gd name="T4" fmla="*/ 0 w 10"/>
                    <a:gd name="T5" fmla="*/ 0 h 13"/>
                    <a:gd name="T6" fmla="*/ 2 w 10"/>
                    <a:gd name="T7" fmla="*/ 0 h 13"/>
                    <a:gd name="T8" fmla="*/ 4 w 10"/>
                    <a:gd name="T9" fmla="*/ 1 h 13"/>
                    <a:gd name="T10" fmla="*/ 5 w 10"/>
                    <a:gd name="T11" fmla="*/ 2 h 13"/>
                    <a:gd name="T12" fmla="*/ 6 w 10"/>
                    <a:gd name="T13" fmla="*/ 3 h 13"/>
                    <a:gd name="T14" fmla="*/ 7 w 10"/>
                    <a:gd name="T15" fmla="*/ 5 h 13"/>
                    <a:gd name="T16" fmla="*/ 8 w 10"/>
                    <a:gd name="T17" fmla="*/ 7 h 13"/>
                    <a:gd name="T18" fmla="*/ 9 w 10"/>
                    <a:gd name="T19" fmla="*/ 9 h 13"/>
                    <a:gd name="T20" fmla="*/ 9 w 10"/>
                    <a:gd name="T21" fmla="*/ 12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3"/>
                    <a:gd name="T35" fmla="*/ 10 w 1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3">
                      <a:moveTo>
                        <a:pt x="9" y="12"/>
                      </a:moveTo>
                      <a:lnTo>
                        <a:pt x="0" y="12"/>
                      </a:lnTo>
                      <a:lnTo>
                        <a:pt x="0" y="0"/>
                      </a:lnTo>
                      <a:lnTo>
                        <a:pt x="2" y="0"/>
                      </a:lnTo>
                      <a:lnTo>
                        <a:pt x="4" y="1"/>
                      </a:lnTo>
                      <a:lnTo>
                        <a:pt x="5" y="2"/>
                      </a:lnTo>
                      <a:lnTo>
                        <a:pt x="6" y="3"/>
                      </a:lnTo>
                      <a:lnTo>
                        <a:pt x="7" y="5"/>
                      </a:lnTo>
                      <a:lnTo>
                        <a:pt x="8" y="7"/>
                      </a:lnTo>
                      <a:lnTo>
                        <a:pt x="9" y="9"/>
                      </a:lnTo>
                      <a:lnTo>
                        <a:pt x="9" y="12"/>
                      </a:lnTo>
                    </a:path>
                  </a:pathLst>
                </a:custGeom>
                <a:solidFill>
                  <a:srgbClr val="BFBFBF"/>
                </a:solidFill>
                <a:ln w="12700" cap="rnd">
                  <a:noFill/>
                  <a:round/>
                  <a:headEnd/>
                  <a:tailEnd/>
                </a:ln>
              </p:spPr>
              <p:txBody>
                <a:bodyPr/>
                <a:lstStyle/>
                <a:p>
                  <a:endParaRPr lang="pt-PT"/>
                </a:p>
              </p:txBody>
            </p:sp>
            <p:sp>
              <p:nvSpPr>
                <p:cNvPr id="957" name="Freeform 137"/>
                <p:cNvSpPr>
                  <a:spLocks/>
                </p:cNvSpPr>
                <p:nvPr/>
              </p:nvSpPr>
              <p:spPr bwMode="auto">
                <a:xfrm>
                  <a:off x="2645" y="1867"/>
                  <a:ext cx="5" cy="6"/>
                </a:xfrm>
                <a:custGeom>
                  <a:avLst/>
                  <a:gdLst>
                    <a:gd name="T0" fmla="*/ 1 w 5"/>
                    <a:gd name="T1" fmla="*/ 5 h 6"/>
                    <a:gd name="T2" fmla="*/ 2 w 5"/>
                    <a:gd name="T3" fmla="*/ 5 h 6"/>
                    <a:gd name="T4" fmla="*/ 3 w 5"/>
                    <a:gd name="T5" fmla="*/ 4 h 6"/>
                    <a:gd name="T6" fmla="*/ 4 w 5"/>
                    <a:gd name="T7" fmla="*/ 3 h 6"/>
                    <a:gd name="T8" fmla="*/ 4 w 5"/>
                    <a:gd name="T9" fmla="*/ 1 h 6"/>
                    <a:gd name="T10" fmla="*/ 2 w 5"/>
                    <a:gd name="T11" fmla="*/ 0 h 6"/>
                    <a:gd name="T12" fmla="*/ 1 w 5"/>
                    <a:gd name="T13" fmla="*/ 1 h 6"/>
                    <a:gd name="T14" fmla="*/ 1 w 5"/>
                    <a:gd name="T15" fmla="*/ 2 h 6"/>
                    <a:gd name="T16" fmla="*/ 0 w 5"/>
                    <a:gd name="T17" fmla="*/ 2 h 6"/>
                    <a:gd name="T18" fmla="*/ 1 w 5"/>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6"/>
                    <a:gd name="T32" fmla="*/ 5 w 5"/>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6">
                      <a:moveTo>
                        <a:pt x="1" y="5"/>
                      </a:moveTo>
                      <a:lnTo>
                        <a:pt x="2" y="5"/>
                      </a:lnTo>
                      <a:lnTo>
                        <a:pt x="3" y="4"/>
                      </a:lnTo>
                      <a:lnTo>
                        <a:pt x="4" y="3"/>
                      </a:lnTo>
                      <a:lnTo>
                        <a:pt x="4" y="1"/>
                      </a:lnTo>
                      <a:lnTo>
                        <a:pt x="2" y="0"/>
                      </a:lnTo>
                      <a:lnTo>
                        <a:pt x="1" y="1"/>
                      </a:lnTo>
                      <a:lnTo>
                        <a:pt x="1" y="2"/>
                      </a:lnTo>
                      <a:lnTo>
                        <a:pt x="0" y="2"/>
                      </a:lnTo>
                      <a:lnTo>
                        <a:pt x="1" y="5"/>
                      </a:lnTo>
                    </a:path>
                  </a:pathLst>
                </a:custGeom>
                <a:solidFill>
                  <a:srgbClr val="000000"/>
                </a:solidFill>
                <a:ln w="12700" cap="rnd">
                  <a:noFill/>
                  <a:round/>
                  <a:headEnd/>
                  <a:tailEnd/>
                </a:ln>
              </p:spPr>
              <p:txBody>
                <a:bodyPr/>
                <a:lstStyle/>
                <a:p>
                  <a:endParaRPr lang="pt-PT"/>
                </a:p>
              </p:txBody>
            </p:sp>
            <p:sp>
              <p:nvSpPr>
                <p:cNvPr id="958" name="Freeform 138"/>
                <p:cNvSpPr>
                  <a:spLocks/>
                </p:cNvSpPr>
                <p:nvPr/>
              </p:nvSpPr>
              <p:spPr bwMode="auto">
                <a:xfrm>
                  <a:off x="2589" y="1882"/>
                  <a:ext cx="4" cy="7"/>
                </a:xfrm>
                <a:custGeom>
                  <a:avLst/>
                  <a:gdLst>
                    <a:gd name="T0" fmla="*/ 3 w 4"/>
                    <a:gd name="T1" fmla="*/ 2 h 7"/>
                    <a:gd name="T2" fmla="*/ 2 w 4"/>
                    <a:gd name="T3" fmla="*/ 1 h 7"/>
                    <a:gd name="T4" fmla="*/ 2 w 4"/>
                    <a:gd name="T5" fmla="*/ 0 h 7"/>
                    <a:gd name="T6" fmla="*/ 0 w 4"/>
                    <a:gd name="T7" fmla="*/ 3 h 7"/>
                    <a:gd name="T8" fmla="*/ 0 w 4"/>
                    <a:gd name="T9" fmla="*/ 4 h 7"/>
                    <a:gd name="T10" fmla="*/ 1 w 4"/>
                    <a:gd name="T11" fmla="*/ 4 h 7"/>
                    <a:gd name="T12" fmla="*/ 2 w 4"/>
                    <a:gd name="T13" fmla="*/ 5 h 7"/>
                    <a:gd name="T14" fmla="*/ 2 w 4"/>
                    <a:gd name="T15" fmla="*/ 6 h 7"/>
                    <a:gd name="T16" fmla="*/ 3 w 4"/>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3" y="2"/>
                      </a:moveTo>
                      <a:lnTo>
                        <a:pt x="2" y="1"/>
                      </a:lnTo>
                      <a:lnTo>
                        <a:pt x="2" y="0"/>
                      </a:lnTo>
                      <a:lnTo>
                        <a:pt x="0" y="3"/>
                      </a:lnTo>
                      <a:lnTo>
                        <a:pt x="0" y="4"/>
                      </a:lnTo>
                      <a:lnTo>
                        <a:pt x="1" y="4"/>
                      </a:lnTo>
                      <a:lnTo>
                        <a:pt x="2" y="5"/>
                      </a:lnTo>
                      <a:lnTo>
                        <a:pt x="2" y="6"/>
                      </a:lnTo>
                      <a:lnTo>
                        <a:pt x="3" y="2"/>
                      </a:lnTo>
                    </a:path>
                  </a:pathLst>
                </a:custGeom>
                <a:solidFill>
                  <a:srgbClr val="000000"/>
                </a:solidFill>
                <a:ln w="12700" cap="rnd">
                  <a:noFill/>
                  <a:round/>
                  <a:headEnd/>
                  <a:tailEnd/>
                </a:ln>
              </p:spPr>
              <p:txBody>
                <a:bodyPr/>
                <a:lstStyle/>
                <a:p>
                  <a:endParaRPr lang="pt-PT"/>
                </a:p>
              </p:txBody>
            </p:sp>
            <p:sp>
              <p:nvSpPr>
                <p:cNvPr id="959" name="Freeform 139"/>
                <p:cNvSpPr>
                  <a:spLocks/>
                </p:cNvSpPr>
                <p:nvPr/>
              </p:nvSpPr>
              <p:spPr bwMode="auto">
                <a:xfrm>
                  <a:off x="2583" y="1822"/>
                  <a:ext cx="83" cy="105"/>
                </a:xfrm>
                <a:custGeom>
                  <a:avLst/>
                  <a:gdLst>
                    <a:gd name="T0" fmla="*/ 40 w 83"/>
                    <a:gd name="T1" fmla="*/ 1 h 105"/>
                    <a:gd name="T2" fmla="*/ 45 w 83"/>
                    <a:gd name="T3" fmla="*/ 4 h 105"/>
                    <a:gd name="T4" fmla="*/ 52 w 83"/>
                    <a:gd name="T5" fmla="*/ 4 h 105"/>
                    <a:gd name="T6" fmla="*/ 53 w 83"/>
                    <a:gd name="T7" fmla="*/ 11 h 105"/>
                    <a:gd name="T8" fmla="*/ 57 w 83"/>
                    <a:gd name="T9" fmla="*/ 13 h 105"/>
                    <a:gd name="T10" fmla="*/ 61 w 83"/>
                    <a:gd name="T11" fmla="*/ 18 h 105"/>
                    <a:gd name="T12" fmla="*/ 58 w 83"/>
                    <a:gd name="T13" fmla="*/ 26 h 105"/>
                    <a:gd name="T14" fmla="*/ 63 w 83"/>
                    <a:gd name="T15" fmla="*/ 28 h 105"/>
                    <a:gd name="T16" fmla="*/ 70 w 83"/>
                    <a:gd name="T17" fmla="*/ 39 h 105"/>
                    <a:gd name="T18" fmla="*/ 65 w 83"/>
                    <a:gd name="T19" fmla="*/ 43 h 105"/>
                    <a:gd name="T20" fmla="*/ 66 w 83"/>
                    <a:gd name="T21" fmla="*/ 45 h 105"/>
                    <a:gd name="T22" fmla="*/ 71 w 83"/>
                    <a:gd name="T23" fmla="*/ 44 h 105"/>
                    <a:gd name="T24" fmla="*/ 77 w 83"/>
                    <a:gd name="T25" fmla="*/ 46 h 105"/>
                    <a:gd name="T26" fmla="*/ 77 w 83"/>
                    <a:gd name="T27" fmla="*/ 54 h 105"/>
                    <a:gd name="T28" fmla="*/ 80 w 83"/>
                    <a:gd name="T29" fmla="*/ 60 h 105"/>
                    <a:gd name="T30" fmla="*/ 78 w 83"/>
                    <a:gd name="T31" fmla="*/ 64 h 105"/>
                    <a:gd name="T32" fmla="*/ 82 w 83"/>
                    <a:gd name="T33" fmla="*/ 70 h 105"/>
                    <a:gd name="T34" fmla="*/ 81 w 83"/>
                    <a:gd name="T35" fmla="*/ 76 h 105"/>
                    <a:gd name="T36" fmla="*/ 80 w 83"/>
                    <a:gd name="T37" fmla="*/ 83 h 105"/>
                    <a:gd name="T38" fmla="*/ 78 w 83"/>
                    <a:gd name="T39" fmla="*/ 94 h 105"/>
                    <a:gd name="T40" fmla="*/ 71 w 83"/>
                    <a:gd name="T41" fmla="*/ 96 h 105"/>
                    <a:gd name="T42" fmla="*/ 63 w 83"/>
                    <a:gd name="T43" fmla="*/ 98 h 105"/>
                    <a:gd name="T44" fmla="*/ 58 w 83"/>
                    <a:gd name="T45" fmla="*/ 97 h 105"/>
                    <a:gd name="T46" fmla="*/ 54 w 83"/>
                    <a:gd name="T47" fmla="*/ 100 h 105"/>
                    <a:gd name="T48" fmla="*/ 48 w 83"/>
                    <a:gd name="T49" fmla="*/ 97 h 105"/>
                    <a:gd name="T50" fmla="*/ 43 w 83"/>
                    <a:gd name="T51" fmla="*/ 101 h 105"/>
                    <a:gd name="T52" fmla="*/ 35 w 83"/>
                    <a:gd name="T53" fmla="*/ 104 h 105"/>
                    <a:gd name="T54" fmla="*/ 29 w 83"/>
                    <a:gd name="T55" fmla="*/ 101 h 105"/>
                    <a:gd name="T56" fmla="*/ 24 w 83"/>
                    <a:gd name="T57" fmla="*/ 98 h 105"/>
                    <a:gd name="T58" fmla="*/ 18 w 83"/>
                    <a:gd name="T59" fmla="*/ 98 h 105"/>
                    <a:gd name="T60" fmla="*/ 11 w 83"/>
                    <a:gd name="T61" fmla="*/ 96 h 105"/>
                    <a:gd name="T62" fmla="*/ 6 w 83"/>
                    <a:gd name="T63" fmla="*/ 90 h 105"/>
                    <a:gd name="T64" fmla="*/ 2 w 83"/>
                    <a:gd name="T65" fmla="*/ 84 h 105"/>
                    <a:gd name="T66" fmla="*/ 3 w 83"/>
                    <a:gd name="T67" fmla="*/ 79 h 105"/>
                    <a:gd name="T68" fmla="*/ 4 w 83"/>
                    <a:gd name="T69" fmla="*/ 78 h 105"/>
                    <a:gd name="T70" fmla="*/ 1 w 83"/>
                    <a:gd name="T71" fmla="*/ 74 h 105"/>
                    <a:gd name="T72" fmla="*/ 0 w 83"/>
                    <a:gd name="T73" fmla="*/ 69 h 105"/>
                    <a:gd name="T74" fmla="*/ 2 w 83"/>
                    <a:gd name="T75" fmla="*/ 64 h 105"/>
                    <a:gd name="T76" fmla="*/ 6 w 83"/>
                    <a:gd name="T77" fmla="*/ 62 h 105"/>
                    <a:gd name="T78" fmla="*/ 3 w 83"/>
                    <a:gd name="T79" fmla="*/ 60 h 105"/>
                    <a:gd name="T80" fmla="*/ 0 w 83"/>
                    <a:gd name="T81" fmla="*/ 54 h 105"/>
                    <a:gd name="T82" fmla="*/ 7 w 83"/>
                    <a:gd name="T83" fmla="*/ 46 h 105"/>
                    <a:gd name="T84" fmla="*/ 11 w 83"/>
                    <a:gd name="T85" fmla="*/ 44 h 105"/>
                    <a:gd name="T86" fmla="*/ 17 w 83"/>
                    <a:gd name="T87" fmla="*/ 43 h 105"/>
                    <a:gd name="T88" fmla="*/ 16 w 83"/>
                    <a:gd name="T89" fmla="*/ 35 h 105"/>
                    <a:gd name="T90" fmla="*/ 18 w 83"/>
                    <a:gd name="T91" fmla="*/ 33 h 105"/>
                    <a:gd name="T92" fmla="*/ 16 w 83"/>
                    <a:gd name="T93" fmla="*/ 28 h 105"/>
                    <a:gd name="T94" fmla="*/ 19 w 83"/>
                    <a:gd name="T95" fmla="*/ 24 h 105"/>
                    <a:gd name="T96" fmla="*/ 24 w 83"/>
                    <a:gd name="T97" fmla="*/ 26 h 105"/>
                    <a:gd name="T98" fmla="*/ 27 w 83"/>
                    <a:gd name="T99" fmla="*/ 22 h 105"/>
                    <a:gd name="T100" fmla="*/ 24 w 83"/>
                    <a:gd name="T101" fmla="*/ 14 h 105"/>
                    <a:gd name="T102" fmla="*/ 28 w 83"/>
                    <a:gd name="T103" fmla="*/ 12 h 105"/>
                    <a:gd name="T104" fmla="*/ 33 w 83"/>
                    <a:gd name="T105" fmla="*/ 8 h 105"/>
                    <a:gd name="T106" fmla="*/ 38 w 83"/>
                    <a:gd name="T107" fmla="*/ 8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
                    <a:gd name="T163" fmla="*/ 0 h 105"/>
                    <a:gd name="T164" fmla="*/ 83 w 83"/>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 h="105">
                      <a:moveTo>
                        <a:pt x="37" y="8"/>
                      </a:moveTo>
                      <a:lnTo>
                        <a:pt x="38" y="6"/>
                      </a:lnTo>
                      <a:lnTo>
                        <a:pt x="38" y="4"/>
                      </a:lnTo>
                      <a:lnTo>
                        <a:pt x="38" y="2"/>
                      </a:lnTo>
                      <a:lnTo>
                        <a:pt x="40" y="1"/>
                      </a:lnTo>
                      <a:lnTo>
                        <a:pt x="42" y="0"/>
                      </a:lnTo>
                      <a:lnTo>
                        <a:pt x="43" y="0"/>
                      </a:lnTo>
                      <a:lnTo>
                        <a:pt x="44" y="1"/>
                      </a:lnTo>
                      <a:lnTo>
                        <a:pt x="44" y="4"/>
                      </a:lnTo>
                      <a:lnTo>
                        <a:pt x="45" y="4"/>
                      </a:lnTo>
                      <a:lnTo>
                        <a:pt x="47" y="4"/>
                      </a:lnTo>
                      <a:lnTo>
                        <a:pt x="48" y="4"/>
                      </a:lnTo>
                      <a:lnTo>
                        <a:pt x="49" y="3"/>
                      </a:lnTo>
                      <a:lnTo>
                        <a:pt x="50" y="3"/>
                      </a:lnTo>
                      <a:lnTo>
                        <a:pt x="52" y="4"/>
                      </a:lnTo>
                      <a:lnTo>
                        <a:pt x="54" y="6"/>
                      </a:lnTo>
                      <a:lnTo>
                        <a:pt x="56" y="8"/>
                      </a:lnTo>
                      <a:lnTo>
                        <a:pt x="55" y="9"/>
                      </a:lnTo>
                      <a:lnTo>
                        <a:pt x="54" y="11"/>
                      </a:lnTo>
                      <a:lnTo>
                        <a:pt x="53" y="11"/>
                      </a:lnTo>
                      <a:lnTo>
                        <a:pt x="52" y="12"/>
                      </a:lnTo>
                      <a:lnTo>
                        <a:pt x="53" y="13"/>
                      </a:lnTo>
                      <a:lnTo>
                        <a:pt x="54" y="13"/>
                      </a:lnTo>
                      <a:lnTo>
                        <a:pt x="55" y="13"/>
                      </a:lnTo>
                      <a:lnTo>
                        <a:pt x="57" y="13"/>
                      </a:lnTo>
                      <a:lnTo>
                        <a:pt x="58" y="14"/>
                      </a:lnTo>
                      <a:lnTo>
                        <a:pt x="60" y="15"/>
                      </a:lnTo>
                      <a:lnTo>
                        <a:pt x="60" y="16"/>
                      </a:lnTo>
                      <a:lnTo>
                        <a:pt x="61" y="17"/>
                      </a:lnTo>
                      <a:lnTo>
                        <a:pt x="61" y="18"/>
                      </a:lnTo>
                      <a:lnTo>
                        <a:pt x="60" y="21"/>
                      </a:lnTo>
                      <a:lnTo>
                        <a:pt x="58" y="22"/>
                      </a:lnTo>
                      <a:lnTo>
                        <a:pt x="58" y="23"/>
                      </a:lnTo>
                      <a:lnTo>
                        <a:pt x="58" y="25"/>
                      </a:lnTo>
                      <a:lnTo>
                        <a:pt x="58" y="26"/>
                      </a:lnTo>
                      <a:lnTo>
                        <a:pt x="58" y="28"/>
                      </a:lnTo>
                      <a:lnTo>
                        <a:pt x="58" y="29"/>
                      </a:lnTo>
                      <a:lnTo>
                        <a:pt x="60" y="29"/>
                      </a:lnTo>
                      <a:lnTo>
                        <a:pt x="61" y="28"/>
                      </a:lnTo>
                      <a:lnTo>
                        <a:pt x="63" y="28"/>
                      </a:lnTo>
                      <a:lnTo>
                        <a:pt x="65" y="29"/>
                      </a:lnTo>
                      <a:lnTo>
                        <a:pt x="67" y="30"/>
                      </a:lnTo>
                      <a:lnTo>
                        <a:pt x="68" y="33"/>
                      </a:lnTo>
                      <a:lnTo>
                        <a:pt x="69" y="35"/>
                      </a:lnTo>
                      <a:lnTo>
                        <a:pt x="70" y="39"/>
                      </a:lnTo>
                      <a:lnTo>
                        <a:pt x="69" y="41"/>
                      </a:lnTo>
                      <a:lnTo>
                        <a:pt x="68" y="42"/>
                      </a:lnTo>
                      <a:lnTo>
                        <a:pt x="67" y="42"/>
                      </a:lnTo>
                      <a:lnTo>
                        <a:pt x="66" y="42"/>
                      </a:lnTo>
                      <a:lnTo>
                        <a:pt x="65" y="43"/>
                      </a:lnTo>
                      <a:lnTo>
                        <a:pt x="65" y="44"/>
                      </a:lnTo>
                      <a:lnTo>
                        <a:pt x="65" y="45"/>
                      </a:lnTo>
                      <a:lnTo>
                        <a:pt x="65" y="46"/>
                      </a:lnTo>
                      <a:lnTo>
                        <a:pt x="66" y="46"/>
                      </a:lnTo>
                      <a:lnTo>
                        <a:pt x="66" y="45"/>
                      </a:lnTo>
                      <a:lnTo>
                        <a:pt x="67" y="45"/>
                      </a:lnTo>
                      <a:lnTo>
                        <a:pt x="67" y="44"/>
                      </a:lnTo>
                      <a:lnTo>
                        <a:pt x="69" y="44"/>
                      </a:lnTo>
                      <a:lnTo>
                        <a:pt x="70" y="44"/>
                      </a:lnTo>
                      <a:lnTo>
                        <a:pt x="71" y="44"/>
                      </a:lnTo>
                      <a:lnTo>
                        <a:pt x="72" y="44"/>
                      </a:lnTo>
                      <a:lnTo>
                        <a:pt x="74" y="44"/>
                      </a:lnTo>
                      <a:lnTo>
                        <a:pt x="75" y="44"/>
                      </a:lnTo>
                      <a:lnTo>
                        <a:pt x="76" y="45"/>
                      </a:lnTo>
                      <a:lnTo>
                        <a:pt x="77" y="46"/>
                      </a:lnTo>
                      <a:lnTo>
                        <a:pt x="77" y="48"/>
                      </a:lnTo>
                      <a:lnTo>
                        <a:pt x="78" y="50"/>
                      </a:lnTo>
                      <a:lnTo>
                        <a:pt x="78" y="52"/>
                      </a:lnTo>
                      <a:lnTo>
                        <a:pt x="77" y="53"/>
                      </a:lnTo>
                      <a:lnTo>
                        <a:pt x="77" y="54"/>
                      </a:lnTo>
                      <a:lnTo>
                        <a:pt x="77" y="55"/>
                      </a:lnTo>
                      <a:lnTo>
                        <a:pt x="78" y="56"/>
                      </a:lnTo>
                      <a:lnTo>
                        <a:pt x="79" y="57"/>
                      </a:lnTo>
                      <a:lnTo>
                        <a:pt x="80" y="58"/>
                      </a:lnTo>
                      <a:lnTo>
                        <a:pt x="80" y="60"/>
                      </a:lnTo>
                      <a:lnTo>
                        <a:pt x="80" y="61"/>
                      </a:lnTo>
                      <a:lnTo>
                        <a:pt x="79" y="61"/>
                      </a:lnTo>
                      <a:lnTo>
                        <a:pt x="79" y="62"/>
                      </a:lnTo>
                      <a:lnTo>
                        <a:pt x="78" y="63"/>
                      </a:lnTo>
                      <a:lnTo>
                        <a:pt x="78" y="64"/>
                      </a:lnTo>
                      <a:lnTo>
                        <a:pt x="79" y="65"/>
                      </a:lnTo>
                      <a:lnTo>
                        <a:pt x="80" y="66"/>
                      </a:lnTo>
                      <a:lnTo>
                        <a:pt x="80" y="67"/>
                      </a:lnTo>
                      <a:lnTo>
                        <a:pt x="81" y="68"/>
                      </a:lnTo>
                      <a:lnTo>
                        <a:pt x="82" y="70"/>
                      </a:lnTo>
                      <a:lnTo>
                        <a:pt x="82" y="71"/>
                      </a:lnTo>
                      <a:lnTo>
                        <a:pt x="82" y="73"/>
                      </a:lnTo>
                      <a:lnTo>
                        <a:pt x="82" y="74"/>
                      </a:lnTo>
                      <a:lnTo>
                        <a:pt x="82" y="75"/>
                      </a:lnTo>
                      <a:lnTo>
                        <a:pt x="81" y="76"/>
                      </a:lnTo>
                      <a:lnTo>
                        <a:pt x="80" y="77"/>
                      </a:lnTo>
                      <a:lnTo>
                        <a:pt x="80" y="78"/>
                      </a:lnTo>
                      <a:lnTo>
                        <a:pt x="80" y="79"/>
                      </a:lnTo>
                      <a:lnTo>
                        <a:pt x="80" y="81"/>
                      </a:lnTo>
                      <a:lnTo>
                        <a:pt x="80" y="83"/>
                      </a:lnTo>
                      <a:lnTo>
                        <a:pt x="80" y="85"/>
                      </a:lnTo>
                      <a:lnTo>
                        <a:pt x="80" y="87"/>
                      </a:lnTo>
                      <a:lnTo>
                        <a:pt x="80" y="90"/>
                      </a:lnTo>
                      <a:lnTo>
                        <a:pt x="79" y="92"/>
                      </a:lnTo>
                      <a:lnTo>
                        <a:pt x="78" y="94"/>
                      </a:lnTo>
                      <a:lnTo>
                        <a:pt x="76" y="94"/>
                      </a:lnTo>
                      <a:lnTo>
                        <a:pt x="75" y="96"/>
                      </a:lnTo>
                      <a:lnTo>
                        <a:pt x="74" y="96"/>
                      </a:lnTo>
                      <a:lnTo>
                        <a:pt x="72" y="94"/>
                      </a:lnTo>
                      <a:lnTo>
                        <a:pt x="71" y="96"/>
                      </a:lnTo>
                      <a:lnTo>
                        <a:pt x="70" y="98"/>
                      </a:lnTo>
                      <a:lnTo>
                        <a:pt x="68" y="99"/>
                      </a:lnTo>
                      <a:lnTo>
                        <a:pt x="66" y="100"/>
                      </a:lnTo>
                      <a:lnTo>
                        <a:pt x="65" y="99"/>
                      </a:lnTo>
                      <a:lnTo>
                        <a:pt x="63" y="98"/>
                      </a:lnTo>
                      <a:lnTo>
                        <a:pt x="62" y="97"/>
                      </a:lnTo>
                      <a:lnTo>
                        <a:pt x="61" y="97"/>
                      </a:lnTo>
                      <a:lnTo>
                        <a:pt x="60" y="98"/>
                      </a:lnTo>
                      <a:lnTo>
                        <a:pt x="58" y="98"/>
                      </a:lnTo>
                      <a:lnTo>
                        <a:pt x="58" y="97"/>
                      </a:lnTo>
                      <a:lnTo>
                        <a:pt x="57" y="96"/>
                      </a:lnTo>
                      <a:lnTo>
                        <a:pt x="56" y="97"/>
                      </a:lnTo>
                      <a:lnTo>
                        <a:pt x="55" y="98"/>
                      </a:lnTo>
                      <a:lnTo>
                        <a:pt x="54" y="99"/>
                      </a:lnTo>
                      <a:lnTo>
                        <a:pt x="54" y="100"/>
                      </a:lnTo>
                      <a:lnTo>
                        <a:pt x="52" y="100"/>
                      </a:lnTo>
                      <a:lnTo>
                        <a:pt x="51" y="99"/>
                      </a:lnTo>
                      <a:lnTo>
                        <a:pt x="50" y="97"/>
                      </a:lnTo>
                      <a:lnTo>
                        <a:pt x="49" y="97"/>
                      </a:lnTo>
                      <a:lnTo>
                        <a:pt x="48" y="97"/>
                      </a:lnTo>
                      <a:lnTo>
                        <a:pt x="47" y="97"/>
                      </a:lnTo>
                      <a:lnTo>
                        <a:pt x="45" y="97"/>
                      </a:lnTo>
                      <a:lnTo>
                        <a:pt x="45" y="98"/>
                      </a:lnTo>
                      <a:lnTo>
                        <a:pt x="44" y="100"/>
                      </a:lnTo>
                      <a:lnTo>
                        <a:pt x="43" y="101"/>
                      </a:lnTo>
                      <a:lnTo>
                        <a:pt x="41" y="103"/>
                      </a:lnTo>
                      <a:lnTo>
                        <a:pt x="39" y="103"/>
                      </a:lnTo>
                      <a:lnTo>
                        <a:pt x="38" y="103"/>
                      </a:lnTo>
                      <a:lnTo>
                        <a:pt x="36" y="103"/>
                      </a:lnTo>
                      <a:lnTo>
                        <a:pt x="35" y="104"/>
                      </a:lnTo>
                      <a:lnTo>
                        <a:pt x="34" y="104"/>
                      </a:lnTo>
                      <a:lnTo>
                        <a:pt x="33" y="103"/>
                      </a:lnTo>
                      <a:lnTo>
                        <a:pt x="32" y="103"/>
                      </a:lnTo>
                      <a:lnTo>
                        <a:pt x="30" y="102"/>
                      </a:lnTo>
                      <a:lnTo>
                        <a:pt x="29" y="101"/>
                      </a:lnTo>
                      <a:lnTo>
                        <a:pt x="28" y="100"/>
                      </a:lnTo>
                      <a:lnTo>
                        <a:pt x="27" y="99"/>
                      </a:lnTo>
                      <a:lnTo>
                        <a:pt x="26" y="99"/>
                      </a:lnTo>
                      <a:lnTo>
                        <a:pt x="25" y="99"/>
                      </a:lnTo>
                      <a:lnTo>
                        <a:pt x="24" y="98"/>
                      </a:lnTo>
                      <a:lnTo>
                        <a:pt x="23" y="98"/>
                      </a:lnTo>
                      <a:lnTo>
                        <a:pt x="22" y="98"/>
                      </a:lnTo>
                      <a:lnTo>
                        <a:pt x="20" y="98"/>
                      </a:lnTo>
                      <a:lnTo>
                        <a:pt x="19" y="98"/>
                      </a:lnTo>
                      <a:lnTo>
                        <a:pt x="18" y="98"/>
                      </a:lnTo>
                      <a:lnTo>
                        <a:pt x="17" y="98"/>
                      </a:lnTo>
                      <a:lnTo>
                        <a:pt x="15" y="98"/>
                      </a:lnTo>
                      <a:lnTo>
                        <a:pt x="14" y="97"/>
                      </a:lnTo>
                      <a:lnTo>
                        <a:pt x="12" y="96"/>
                      </a:lnTo>
                      <a:lnTo>
                        <a:pt x="11" y="96"/>
                      </a:lnTo>
                      <a:lnTo>
                        <a:pt x="9" y="96"/>
                      </a:lnTo>
                      <a:lnTo>
                        <a:pt x="8" y="94"/>
                      </a:lnTo>
                      <a:lnTo>
                        <a:pt x="7" y="92"/>
                      </a:lnTo>
                      <a:lnTo>
                        <a:pt x="7" y="91"/>
                      </a:lnTo>
                      <a:lnTo>
                        <a:pt x="6" y="90"/>
                      </a:lnTo>
                      <a:lnTo>
                        <a:pt x="5" y="89"/>
                      </a:lnTo>
                      <a:lnTo>
                        <a:pt x="4" y="88"/>
                      </a:lnTo>
                      <a:lnTo>
                        <a:pt x="3" y="87"/>
                      </a:lnTo>
                      <a:lnTo>
                        <a:pt x="2" y="85"/>
                      </a:lnTo>
                      <a:lnTo>
                        <a:pt x="2" y="84"/>
                      </a:lnTo>
                      <a:lnTo>
                        <a:pt x="2" y="83"/>
                      </a:lnTo>
                      <a:lnTo>
                        <a:pt x="2" y="82"/>
                      </a:lnTo>
                      <a:lnTo>
                        <a:pt x="2" y="81"/>
                      </a:lnTo>
                      <a:lnTo>
                        <a:pt x="2" y="80"/>
                      </a:lnTo>
                      <a:lnTo>
                        <a:pt x="3" y="79"/>
                      </a:lnTo>
                      <a:lnTo>
                        <a:pt x="4" y="79"/>
                      </a:lnTo>
                      <a:lnTo>
                        <a:pt x="5" y="79"/>
                      </a:lnTo>
                      <a:lnTo>
                        <a:pt x="6" y="79"/>
                      </a:lnTo>
                      <a:lnTo>
                        <a:pt x="5" y="79"/>
                      </a:lnTo>
                      <a:lnTo>
                        <a:pt x="4" y="78"/>
                      </a:lnTo>
                      <a:lnTo>
                        <a:pt x="2" y="78"/>
                      </a:lnTo>
                      <a:lnTo>
                        <a:pt x="2" y="77"/>
                      </a:lnTo>
                      <a:lnTo>
                        <a:pt x="1" y="76"/>
                      </a:lnTo>
                      <a:lnTo>
                        <a:pt x="1" y="75"/>
                      </a:lnTo>
                      <a:lnTo>
                        <a:pt x="1" y="74"/>
                      </a:lnTo>
                      <a:lnTo>
                        <a:pt x="0" y="73"/>
                      </a:lnTo>
                      <a:lnTo>
                        <a:pt x="0" y="72"/>
                      </a:lnTo>
                      <a:lnTo>
                        <a:pt x="0" y="71"/>
                      </a:lnTo>
                      <a:lnTo>
                        <a:pt x="0" y="70"/>
                      </a:lnTo>
                      <a:lnTo>
                        <a:pt x="0" y="69"/>
                      </a:lnTo>
                      <a:lnTo>
                        <a:pt x="1" y="68"/>
                      </a:lnTo>
                      <a:lnTo>
                        <a:pt x="1" y="67"/>
                      </a:lnTo>
                      <a:lnTo>
                        <a:pt x="2" y="66"/>
                      </a:lnTo>
                      <a:lnTo>
                        <a:pt x="2" y="65"/>
                      </a:lnTo>
                      <a:lnTo>
                        <a:pt x="2" y="64"/>
                      </a:lnTo>
                      <a:lnTo>
                        <a:pt x="2" y="63"/>
                      </a:lnTo>
                      <a:lnTo>
                        <a:pt x="3" y="62"/>
                      </a:lnTo>
                      <a:lnTo>
                        <a:pt x="4" y="62"/>
                      </a:lnTo>
                      <a:lnTo>
                        <a:pt x="5" y="62"/>
                      </a:lnTo>
                      <a:lnTo>
                        <a:pt x="6" y="62"/>
                      </a:lnTo>
                      <a:lnTo>
                        <a:pt x="7" y="61"/>
                      </a:lnTo>
                      <a:lnTo>
                        <a:pt x="6" y="60"/>
                      </a:lnTo>
                      <a:lnTo>
                        <a:pt x="5" y="60"/>
                      </a:lnTo>
                      <a:lnTo>
                        <a:pt x="4" y="60"/>
                      </a:lnTo>
                      <a:lnTo>
                        <a:pt x="3" y="60"/>
                      </a:lnTo>
                      <a:lnTo>
                        <a:pt x="2" y="59"/>
                      </a:lnTo>
                      <a:lnTo>
                        <a:pt x="1" y="58"/>
                      </a:lnTo>
                      <a:lnTo>
                        <a:pt x="0" y="57"/>
                      </a:lnTo>
                      <a:lnTo>
                        <a:pt x="0" y="56"/>
                      </a:lnTo>
                      <a:lnTo>
                        <a:pt x="0" y="54"/>
                      </a:lnTo>
                      <a:lnTo>
                        <a:pt x="0" y="51"/>
                      </a:lnTo>
                      <a:lnTo>
                        <a:pt x="2" y="49"/>
                      </a:lnTo>
                      <a:lnTo>
                        <a:pt x="4" y="48"/>
                      </a:lnTo>
                      <a:lnTo>
                        <a:pt x="6" y="46"/>
                      </a:lnTo>
                      <a:lnTo>
                        <a:pt x="7" y="46"/>
                      </a:lnTo>
                      <a:lnTo>
                        <a:pt x="8" y="46"/>
                      </a:lnTo>
                      <a:lnTo>
                        <a:pt x="9" y="46"/>
                      </a:lnTo>
                      <a:lnTo>
                        <a:pt x="9" y="45"/>
                      </a:lnTo>
                      <a:lnTo>
                        <a:pt x="10" y="44"/>
                      </a:lnTo>
                      <a:lnTo>
                        <a:pt x="11" y="44"/>
                      </a:lnTo>
                      <a:lnTo>
                        <a:pt x="13" y="43"/>
                      </a:lnTo>
                      <a:lnTo>
                        <a:pt x="14" y="42"/>
                      </a:lnTo>
                      <a:lnTo>
                        <a:pt x="15" y="42"/>
                      </a:lnTo>
                      <a:lnTo>
                        <a:pt x="16" y="42"/>
                      </a:lnTo>
                      <a:lnTo>
                        <a:pt x="17" y="43"/>
                      </a:lnTo>
                      <a:lnTo>
                        <a:pt x="17" y="42"/>
                      </a:lnTo>
                      <a:lnTo>
                        <a:pt x="17" y="41"/>
                      </a:lnTo>
                      <a:lnTo>
                        <a:pt x="16" y="39"/>
                      </a:lnTo>
                      <a:lnTo>
                        <a:pt x="16" y="37"/>
                      </a:lnTo>
                      <a:lnTo>
                        <a:pt x="16" y="35"/>
                      </a:lnTo>
                      <a:lnTo>
                        <a:pt x="16" y="33"/>
                      </a:lnTo>
                      <a:lnTo>
                        <a:pt x="17" y="33"/>
                      </a:lnTo>
                      <a:lnTo>
                        <a:pt x="18" y="33"/>
                      </a:lnTo>
                      <a:lnTo>
                        <a:pt x="19" y="33"/>
                      </a:lnTo>
                      <a:lnTo>
                        <a:pt x="18" y="33"/>
                      </a:lnTo>
                      <a:lnTo>
                        <a:pt x="18" y="32"/>
                      </a:lnTo>
                      <a:lnTo>
                        <a:pt x="17" y="31"/>
                      </a:lnTo>
                      <a:lnTo>
                        <a:pt x="16" y="30"/>
                      </a:lnTo>
                      <a:lnTo>
                        <a:pt x="16" y="29"/>
                      </a:lnTo>
                      <a:lnTo>
                        <a:pt x="16" y="28"/>
                      </a:lnTo>
                      <a:lnTo>
                        <a:pt x="17" y="27"/>
                      </a:lnTo>
                      <a:lnTo>
                        <a:pt x="18" y="27"/>
                      </a:lnTo>
                      <a:lnTo>
                        <a:pt x="18" y="26"/>
                      </a:lnTo>
                      <a:lnTo>
                        <a:pt x="19" y="26"/>
                      </a:lnTo>
                      <a:lnTo>
                        <a:pt x="19" y="24"/>
                      </a:lnTo>
                      <a:lnTo>
                        <a:pt x="20" y="24"/>
                      </a:lnTo>
                      <a:lnTo>
                        <a:pt x="21" y="24"/>
                      </a:lnTo>
                      <a:lnTo>
                        <a:pt x="22" y="25"/>
                      </a:lnTo>
                      <a:lnTo>
                        <a:pt x="23" y="26"/>
                      </a:lnTo>
                      <a:lnTo>
                        <a:pt x="24" y="26"/>
                      </a:lnTo>
                      <a:lnTo>
                        <a:pt x="25" y="24"/>
                      </a:lnTo>
                      <a:lnTo>
                        <a:pt x="25" y="23"/>
                      </a:lnTo>
                      <a:lnTo>
                        <a:pt x="25" y="22"/>
                      </a:lnTo>
                      <a:lnTo>
                        <a:pt x="26" y="22"/>
                      </a:lnTo>
                      <a:lnTo>
                        <a:pt x="27" y="22"/>
                      </a:lnTo>
                      <a:lnTo>
                        <a:pt x="26" y="20"/>
                      </a:lnTo>
                      <a:lnTo>
                        <a:pt x="25" y="19"/>
                      </a:lnTo>
                      <a:lnTo>
                        <a:pt x="24" y="18"/>
                      </a:lnTo>
                      <a:lnTo>
                        <a:pt x="24" y="16"/>
                      </a:lnTo>
                      <a:lnTo>
                        <a:pt x="24" y="14"/>
                      </a:lnTo>
                      <a:lnTo>
                        <a:pt x="25" y="13"/>
                      </a:lnTo>
                      <a:lnTo>
                        <a:pt x="25" y="12"/>
                      </a:lnTo>
                      <a:lnTo>
                        <a:pt x="26" y="11"/>
                      </a:lnTo>
                      <a:lnTo>
                        <a:pt x="28" y="11"/>
                      </a:lnTo>
                      <a:lnTo>
                        <a:pt x="28" y="12"/>
                      </a:lnTo>
                      <a:lnTo>
                        <a:pt x="29" y="12"/>
                      </a:lnTo>
                      <a:lnTo>
                        <a:pt x="30" y="11"/>
                      </a:lnTo>
                      <a:lnTo>
                        <a:pt x="31" y="9"/>
                      </a:lnTo>
                      <a:lnTo>
                        <a:pt x="32" y="8"/>
                      </a:lnTo>
                      <a:lnTo>
                        <a:pt x="33" y="8"/>
                      </a:lnTo>
                      <a:lnTo>
                        <a:pt x="34" y="9"/>
                      </a:lnTo>
                      <a:lnTo>
                        <a:pt x="36" y="9"/>
                      </a:lnTo>
                      <a:lnTo>
                        <a:pt x="37" y="9"/>
                      </a:lnTo>
                      <a:lnTo>
                        <a:pt x="38" y="9"/>
                      </a:lnTo>
                      <a:lnTo>
                        <a:pt x="38" y="8"/>
                      </a:lnTo>
                      <a:lnTo>
                        <a:pt x="37" y="8"/>
                      </a:lnTo>
                    </a:path>
                  </a:pathLst>
                </a:custGeom>
                <a:solidFill>
                  <a:srgbClr val="00B200"/>
                </a:solidFill>
                <a:ln w="12700" cap="rnd">
                  <a:noFill/>
                  <a:round/>
                  <a:headEnd/>
                  <a:tailEnd/>
                </a:ln>
              </p:spPr>
              <p:txBody>
                <a:bodyPr/>
                <a:lstStyle/>
                <a:p>
                  <a:endParaRPr lang="pt-PT"/>
                </a:p>
              </p:txBody>
            </p:sp>
            <p:sp>
              <p:nvSpPr>
                <p:cNvPr id="960" name="Freeform 140"/>
                <p:cNvSpPr>
                  <a:spLocks/>
                </p:cNvSpPr>
                <p:nvPr/>
              </p:nvSpPr>
              <p:spPr bwMode="auto">
                <a:xfrm>
                  <a:off x="2402" y="1871"/>
                  <a:ext cx="119" cy="51"/>
                </a:xfrm>
                <a:custGeom>
                  <a:avLst/>
                  <a:gdLst>
                    <a:gd name="T0" fmla="*/ 10 w 119"/>
                    <a:gd name="T1" fmla="*/ 44 h 51"/>
                    <a:gd name="T2" fmla="*/ 6 w 119"/>
                    <a:gd name="T3" fmla="*/ 42 h 51"/>
                    <a:gd name="T4" fmla="*/ 1 w 119"/>
                    <a:gd name="T5" fmla="*/ 41 h 51"/>
                    <a:gd name="T6" fmla="*/ 0 w 119"/>
                    <a:gd name="T7" fmla="*/ 35 h 51"/>
                    <a:gd name="T8" fmla="*/ 7 w 119"/>
                    <a:gd name="T9" fmla="*/ 25 h 51"/>
                    <a:gd name="T10" fmla="*/ 9 w 119"/>
                    <a:gd name="T11" fmla="*/ 19 h 51"/>
                    <a:gd name="T12" fmla="*/ 11 w 119"/>
                    <a:gd name="T13" fmla="*/ 13 h 51"/>
                    <a:gd name="T14" fmla="*/ 19 w 119"/>
                    <a:gd name="T15" fmla="*/ 8 h 51"/>
                    <a:gd name="T16" fmla="*/ 26 w 119"/>
                    <a:gd name="T17" fmla="*/ 3 h 51"/>
                    <a:gd name="T18" fmla="*/ 33 w 119"/>
                    <a:gd name="T19" fmla="*/ 7 h 51"/>
                    <a:gd name="T20" fmla="*/ 38 w 119"/>
                    <a:gd name="T21" fmla="*/ 9 h 51"/>
                    <a:gd name="T22" fmla="*/ 42 w 119"/>
                    <a:gd name="T23" fmla="*/ 13 h 51"/>
                    <a:gd name="T24" fmla="*/ 49 w 119"/>
                    <a:gd name="T25" fmla="*/ 10 h 51"/>
                    <a:gd name="T26" fmla="*/ 56 w 119"/>
                    <a:gd name="T27" fmla="*/ 15 h 51"/>
                    <a:gd name="T28" fmla="*/ 53 w 119"/>
                    <a:gd name="T29" fmla="*/ 22 h 51"/>
                    <a:gd name="T30" fmla="*/ 57 w 119"/>
                    <a:gd name="T31" fmla="*/ 20 h 51"/>
                    <a:gd name="T32" fmla="*/ 63 w 119"/>
                    <a:gd name="T33" fmla="*/ 13 h 51"/>
                    <a:gd name="T34" fmla="*/ 69 w 119"/>
                    <a:gd name="T35" fmla="*/ 10 h 51"/>
                    <a:gd name="T36" fmla="*/ 74 w 119"/>
                    <a:gd name="T37" fmla="*/ 10 h 51"/>
                    <a:gd name="T38" fmla="*/ 81 w 119"/>
                    <a:gd name="T39" fmla="*/ 8 h 51"/>
                    <a:gd name="T40" fmla="*/ 87 w 119"/>
                    <a:gd name="T41" fmla="*/ 11 h 51"/>
                    <a:gd name="T42" fmla="*/ 90 w 119"/>
                    <a:gd name="T43" fmla="*/ 19 h 51"/>
                    <a:gd name="T44" fmla="*/ 93 w 119"/>
                    <a:gd name="T45" fmla="*/ 20 h 51"/>
                    <a:gd name="T46" fmla="*/ 94 w 119"/>
                    <a:gd name="T47" fmla="*/ 12 h 51"/>
                    <a:gd name="T48" fmla="*/ 97 w 119"/>
                    <a:gd name="T49" fmla="*/ 3 h 51"/>
                    <a:gd name="T50" fmla="*/ 105 w 119"/>
                    <a:gd name="T51" fmla="*/ 0 h 51"/>
                    <a:gd name="T52" fmla="*/ 110 w 119"/>
                    <a:gd name="T53" fmla="*/ 5 h 51"/>
                    <a:gd name="T54" fmla="*/ 115 w 119"/>
                    <a:gd name="T55" fmla="*/ 11 h 51"/>
                    <a:gd name="T56" fmla="*/ 116 w 119"/>
                    <a:gd name="T57" fmla="*/ 19 h 51"/>
                    <a:gd name="T58" fmla="*/ 117 w 119"/>
                    <a:gd name="T59" fmla="*/ 24 h 51"/>
                    <a:gd name="T60" fmla="*/ 112 w 119"/>
                    <a:gd name="T61" fmla="*/ 28 h 51"/>
                    <a:gd name="T62" fmla="*/ 113 w 119"/>
                    <a:gd name="T63" fmla="*/ 39 h 51"/>
                    <a:gd name="T64" fmla="*/ 117 w 119"/>
                    <a:gd name="T65" fmla="*/ 41 h 51"/>
                    <a:gd name="T66" fmla="*/ 114 w 119"/>
                    <a:gd name="T67" fmla="*/ 46 h 51"/>
                    <a:gd name="T68" fmla="*/ 109 w 119"/>
                    <a:gd name="T69" fmla="*/ 48 h 51"/>
                    <a:gd name="T70" fmla="*/ 104 w 119"/>
                    <a:gd name="T71" fmla="*/ 46 h 51"/>
                    <a:gd name="T72" fmla="*/ 99 w 119"/>
                    <a:gd name="T73" fmla="*/ 47 h 51"/>
                    <a:gd name="T74" fmla="*/ 94 w 119"/>
                    <a:gd name="T75" fmla="*/ 48 h 51"/>
                    <a:gd name="T76" fmla="*/ 89 w 119"/>
                    <a:gd name="T77" fmla="*/ 45 h 51"/>
                    <a:gd name="T78" fmla="*/ 82 w 119"/>
                    <a:gd name="T79" fmla="*/ 48 h 51"/>
                    <a:gd name="T80" fmla="*/ 74 w 119"/>
                    <a:gd name="T81" fmla="*/ 50 h 51"/>
                    <a:gd name="T82" fmla="*/ 68 w 119"/>
                    <a:gd name="T83" fmla="*/ 47 h 51"/>
                    <a:gd name="T84" fmla="*/ 63 w 119"/>
                    <a:gd name="T85" fmla="*/ 48 h 51"/>
                    <a:gd name="T86" fmla="*/ 57 w 119"/>
                    <a:gd name="T87" fmla="*/ 47 h 51"/>
                    <a:gd name="T88" fmla="*/ 51 w 119"/>
                    <a:gd name="T89" fmla="*/ 47 h 51"/>
                    <a:gd name="T90" fmla="*/ 46 w 119"/>
                    <a:gd name="T91" fmla="*/ 46 h 51"/>
                    <a:gd name="T92" fmla="*/ 39 w 119"/>
                    <a:gd name="T93" fmla="*/ 48 h 51"/>
                    <a:gd name="T94" fmla="*/ 32 w 119"/>
                    <a:gd name="T95" fmla="*/ 47 h 51"/>
                    <a:gd name="T96" fmla="*/ 26 w 119"/>
                    <a:gd name="T97" fmla="*/ 49 h 51"/>
                    <a:gd name="T98" fmla="*/ 21 w 119"/>
                    <a:gd name="T99" fmla="*/ 48 h 51"/>
                    <a:gd name="T100" fmla="*/ 17 w 119"/>
                    <a:gd name="T101" fmla="*/ 48 h 51"/>
                    <a:gd name="T102" fmla="*/ 14 w 119"/>
                    <a:gd name="T103" fmla="*/ 46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9"/>
                    <a:gd name="T157" fmla="*/ 0 h 51"/>
                    <a:gd name="T158" fmla="*/ 119 w 119"/>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9" h="51">
                      <a:moveTo>
                        <a:pt x="12" y="46"/>
                      </a:moveTo>
                      <a:lnTo>
                        <a:pt x="11" y="46"/>
                      </a:lnTo>
                      <a:lnTo>
                        <a:pt x="10" y="46"/>
                      </a:lnTo>
                      <a:lnTo>
                        <a:pt x="10" y="45"/>
                      </a:lnTo>
                      <a:lnTo>
                        <a:pt x="10" y="44"/>
                      </a:lnTo>
                      <a:lnTo>
                        <a:pt x="10" y="42"/>
                      </a:lnTo>
                      <a:lnTo>
                        <a:pt x="9" y="43"/>
                      </a:lnTo>
                      <a:lnTo>
                        <a:pt x="8" y="43"/>
                      </a:lnTo>
                      <a:lnTo>
                        <a:pt x="7" y="43"/>
                      </a:lnTo>
                      <a:lnTo>
                        <a:pt x="6" y="42"/>
                      </a:lnTo>
                      <a:lnTo>
                        <a:pt x="5" y="42"/>
                      </a:lnTo>
                      <a:lnTo>
                        <a:pt x="4" y="42"/>
                      </a:lnTo>
                      <a:lnTo>
                        <a:pt x="3" y="42"/>
                      </a:lnTo>
                      <a:lnTo>
                        <a:pt x="2" y="41"/>
                      </a:lnTo>
                      <a:lnTo>
                        <a:pt x="1" y="41"/>
                      </a:lnTo>
                      <a:lnTo>
                        <a:pt x="0" y="40"/>
                      </a:lnTo>
                      <a:lnTo>
                        <a:pt x="0" y="39"/>
                      </a:lnTo>
                      <a:lnTo>
                        <a:pt x="0" y="37"/>
                      </a:lnTo>
                      <a:lnTo>
                        <a:pt x="1" y="36"/>
                      </a:lnTo>
                      <a:lnTo>
                        <a:pt x="0" y="35"/>
                      </a:lnTo>
                      <a:lnTo>
                        <a:pt x="0" y="34"/>
                      </a:lnTo>
                      <a:lnTo>
                        <a:pt x="0" y="31"/>
                      </a:lnTo>
                      <a:lnTo>
                        <a:pt x="1" y="28"/>
                      </a:lnTo>
                      <a:lnTo>
                        <a:pt x="3" y="25"/>
                      </a:lnTo>
                      <a:lnTo>
                        <a:pt x="7" y="25"/>
                      </a:lnTo>
                      <a:lnTo>
                        <a:pt x="7" y="24"/>
                      </a:lnTo>
                      <a:lnTo>
                        <a:pt x="8" y="22"/>
                      </a:lnTo>
                      <a:lnTo>
                        <a:pt x="9" y="21"/>
                      </a:lnTo>
                      <a:lnTo>
                        <a:pt x="10" y="21"/>
                      </a:lnTo>
                      <a:lnTo>
                        <a:pt x="9" y="19"/>
                      </a:lnTo>
                      <a:lnTo>
                        <a:pt x="9" y="17"/>
                      </a:lnTo>
                      <a:lnTo>
                        <a:pt x="9" y="16"/>
                      </a:lnTo>
                      <a:lnTo>
                        <a:pt x="10" y="16"/>
                      </a:lnTo>
                      <a:lnTo>
                        <a:pt x="10" y="14"/>
                      </a:lnTo>
                      <a:lnTo>
                        <a:pt x="11" y="13"/>
                      </a:lnTo>
                      <a:lnTo>
                        <a:pt x="12" y="11"/>
                      </a:lnTo>
                      <a:lnTo>
                        <a:pt x="13" y="9"/>
                      </a:lnTo>
                      <a:lnTo>
                        <a:pt x="15" y="8"/>
                      </a:lnTo>
                      <a:lnTo>
                        <a:pt x="17" y="8"/>
                      </a:lnTo>
                      <a:lnTo>
                        <a:pt x="19" y="8"/>
                      </a:lnTo>
                      <a:lnTo>
                        <a:pt x="21" y="8"/>
                      </a:lnTo>
                      <a:lnTo>
                        <a:pt x="22" y="6"/>
                      </a:lnTo>
                      <a:lnTo>
                        <a:pt x="23" y="5"/>
                      </a:lnTo>
                      <a:lnTo>
                        <a:pt x="25" y="3"/>
                      </a:lnTo>
                      <a:lnTo>
                        <a:pt x="26" y="3"/>
                      </a:lnTo>
                      <a:lnTo>
                        <a:pt x="28" y="2"/>
                      </a:lnTo>
                      <a:lnTo>
                        <a:pt x="30" y="3"/>
                      </a:lnTo>
                      <a:lnTo>
                        <a:pt x="31" y="5"/>
                      </a:lnTo>
                      <a:lnTo>
                        <a:pt x="32" y="7"/>
                      </a:lnTo>
                      <a:lnTo>
                        <a:pt x="33" y="7"/>
                      </a:lnTo>
                      <a:lnTo>
                        <a:pt x="35" y="6"/>
                      </a:lnTo>
                      <a:lnTo>
                        <a:pt x="36" y="6"/>
                      </a:lnTo>
                      <a:lnTo>
                        <a:pt x="36" y="8"/>
                      </a:lnTo>
                      <a:lnTo>
                        <a:pt x="37" y="9"/>
                      </a:lnTo>
                      <a:lnTo>
                        <a:pt x="38" y="9"/>
                      </a:lnTo>
                      <a:lnTo>
                        <a:pt x="38" y="10"/>
                      </a:lnTo>
                      <a:lnTo>
                        <a:pt x="39" y="11"/>
                      </a:lnTo>
                      <a:lnTo>
                        <a:pt x="40" y="11"/>
                      </a:lnTo>
                      <a:lnTo>
                        <a:pt x="42" y="12"/>
                      </a:lnTo>
                      <a:lnTo>
                        <a:pt x="42" y="13"/>
                      </a:lnTo>
                      <a:lnTo>
                        <a:pt x="44" y="15"/>
                      </a:lnTo>
                      <a:lnTo>
                        <a:pt x="45" y="14"/>
                      </a:lnTo>
                      <a:lnTo>
                        <a:pt x="45" y="13"/>
                      </a:lnTo>
                      <a:lnTo>
                        <a:pt x="47" y="11"/>
                      </a:lnTo>
                      <a:lnTo>
                        <a:pt x="49" y="10"/>
                      </a:lnTo>
                      <a:lnTo>
                        <a:pt x="51" y="8"/>
                      </a:lnTo>
                      <a:lnTo>
                        <a:pt x="53" y="9"/>
                      </a:lnTo>
                      <a:lnTo>
                        <a:pt x="55" y="11"/>
                      </a:lnTo>
                      <a:lnTo>
                        <a:pt x="56" y="13"/>
                      </a:lnTo>
                      <a:lnTo>
                        <a:pt x="56" y="15"/>
                      </a:lnTo>
                      <a:lnTo>
                        <a:pt x="56" y="17"/>
                      </a:lnTo>
                      <a:lnTo>
                        <a:pt x="55" y="18"/>
                      </a:lnTo>
                      <a:lnTo>
                        <a:pt x="54" y="20"/>
                      </a:lnTo>
                      <a:lnTo>
                        <a:pt x="53" y="21"/>
                      </a:lnTo>
                      <a:lnTo>
                        <a:pt x="53" y="22"/>
                      </a:lnTo>
                      <a:lnTo>
                        <a:pt x="53" y="21"/>
                      </a:lnTo>
                      <a:lnTo>
                        <a:pt x="54" y="21"/>
                      </a:lnTo>
                      <a:lnTo>
                        <a:pt x="55" y="22"/>
                      </a:lnTo>
                      <a:lnTo>
                        <a:pt x="55" y="23"/>
                      </a:lnTo>
                      <a:lnTo>
                        <a:pt x="57" y="20"/>
                      </a:lnTo>
                      <a:lnTo>
                        <a:pt x="59" y="17"/>
                      </a:lnTo>
                      <a:lnTo>
                        <a:pt x="59" y="15"/>
                      </a:lnTo>
                      <a:lnTo>
                        <a:pt x="61" y="15"/>
                      </a:lnTo>
                      <a:lnTo>
                        <a:pt x="62" y="14"/>
                      </a:lnTo>
                      <a:lnTo>
                        <a:pt x="63" y="13"/>
                      </a:lnTo>
                      <a:lnTo>
                        <a:pt x="64" y="11"/>
                      </a:lnTo>
                      <a:lnTo>
                        <a:pt x="65" y="10"/>
                      </a:lnTo>
                      <a:lnTo>
                        <a:pt x="67" y="9"/>
                      </a:lnTo>
                      <a:lnTo>
                        <a:pt x="68" y="9"/>
                      </a:lnTo>
                      <a:lnTo>
                        <a:pt x="69" y="10"/>
                      </a:lnTo>
                      <a:lnTo>
                        <a:pt x="70" y="11"/>
                      </a:lnTo>
                      <a:lnTo>
                        <a:pt x="71" y="10"/>
                      </a:lnTo>
                      <a:lnTo>
                        <a:pt x="72" y="9"/>
                      </a:lnTo>
                      <a:lnTo>
                        <a:pt x="73" y="9"/>
                      </a:lnTo>
                      <a:lnTo>
                        <a:pt x="74" y="10"/>
                      </a:lnTo>
                      <a:lnTo>
                        <a:pt x="75" y="10"/>
                      </a:lnTo>
                      <a:lnTo>
                        <a:pt x="76" y="10"/>
                      </a:lnTo>
                      <a:lnTo>
                        <a:pt x="77" y="9"/>
                      </a:lnTo>
                      <a:lnTo>
                        <a:pt x="79" y="8"/>
                      </a:lnTo>
                      <a:lnTo>
                        <a:pt x="81" y="8"/>
                      </a:lnTo>
                      <a:lnTo>
                        <a:pt x="82" y="8"/>
                      </a:lnTo>
                      <a:lnTo>
                        <a:pt x="83" y="8"/>
                      </a:lnTo>
                      <a:lnTo>
                        <a:pt x="85" y="9"/>
                      </a:lnTo>
                      <a:lnTo>
                        <a:pt x="86" y="11"/>
                      </a:lnTo>
                      <a:lnTo>
                        <a:pt x="87" y="11"/>
                      </a:lnTo>
                      <a:lnTo>
                        <a:pt x="88" y="12"/>
                      </a:lnTo>
                      <a:lnTo>
                        <a:pt x="89" y="12"/>
                      </a:lnTo>
                      <a:lnTo>
                        <a:pt x="90" y="13"/>
                      </a:lnTo>
                      <a:lnTo>
                        <a:pt x="90" y="16"/>
                      </a:lnTo>
                      <a:lnTo>
                        <a:pt x="90" y="19"/>
                      </a:lnTo>
                      <a:lnTo>
                        <a:pt x="89" y="21"/>
                      </a:lnTo>
                      <a:lnTo>
                        <a:pt x="90" y="21"/>
                      </a:lnTo>
                      <a:lnTo>
                        <a:pt x="91" y="21"/>
                      </a:lnTo>
                      <a:lnTo>
                        <a:pt x="92" y="21"/>
                      </a:lnTo>
                      <a:lnTo>
                        <a:pt x="93" y="20"/>
                      </a:lnTo>
                      <a:lnTo>
                        <a:pt x="93" y="18"/>
                      </a:lnTo>
                      <a:lnTo>
                        <a:pt x="93" y="16"/>
                      </a:lnTo>
                      <a:lnTo>
                        <a:pt x="93" y="15"/>
                      </a:lnTo>
                      <a:lnTo>
                        <a:pt x="94" y="14"/>
                      </a:lnTo>
                      <a:lnTo>
                        <a:pt x="94" y="12"/>
                      </a:lnTo>
                      <a:lnTo>
                        <a:pt x="93" y="10"/>
                      </a:lnTo>
                      <a:lnTo>
                        <a:pt x="93" y="8"/>
                      </a:lnTo>
                      <a:lnTo>
                        <a:pt x="94" y="6"/>
                      </a:lnTo>
                      <a:lnTo>
                        <a:pt x="95" y="4"/>
                      </a:lnTo>
                      <a:lnTo>
                        <a:pt x="97" y="3"/>
                      </a:lnTo>
                      <a:lnTo>
                        <a:pt x="99" y="3"/>
                      </a:lnTo>
                      <a:lnTo>
                        <a:pt x="101" y="3"/>
                      </a:lnTo>
                      <a:lnTo>
                        <a:pt x="102" y="2"/>
                      </a:lnTo>
                      <a:lnTo>
                        <a:pt x="104" y="1"/>
                      </a:lnTo>
                      <a:lnTo>
                        <a:pt x="105" y="0"/>
                      </a:lnTo>
                      <a:lnTo>
                        <a:pt x="107" y="0"/>
                      </a:lnTo>
                      <a:lnTo>
                        <a:pt x="108" y="0"/>
                      </a:lnTo>
                      <a:lnTo>
                        <a:pt x="109" y="1"/>
                      </a:lnTo>
                      <a:lnTo>
                        <a:pt x="110" y="2"/>
                      </a:lnTo>
                      <a:lnTo>
                        <a:pt x="110" y="5"/>
                      </a:lnTo>
                      <a:lnTo>
                        <a:pt x="110" y="8"/>
                      </a:lnTo>
                      <a:lnTo>
                        <a:pt x="110" y="9"/>
                      </a:lnTo>
                      <a:lnTo>
                        <a:pt x="111" y="10"/>
                      </a:lnTo>
                      <a:lnTo>
                        <a:pt x="112" y="10"/>
                      </a:lnTo>
                      <a:lnTo>
                        <a:pt x="115" y="11"/>
                      </a:lnTo>
                      <a:lnTo>
                        <a:pt x="117" y="13"/>
                      </a:lnTo>
                      <a:lnTo>
                        <a:pt x="118" y="15"/>
                      </a:lnTo>
                      <a:lnTo>
                        <a:pt x="118" y="17"/>
                      </a:lnTo>
                      <a:lnTo>
                        <a:pt x="117" y="18"/>
                      </a:lnTo>
                      <a:lnTo>
                        <a:pt x="116" y="19"/>
                      </a:lnTo>
                      <a:lnTo>
                        <a:pt x="116" y="20"/>
                      </a:lnTo>
                      <a:lnTo>
                        <a:pt x="117" y="21"/>
                      </a:lnTo>
                      <a:lnTo>
                        <a:pt x="117" y="22"/>
                      </a:lnTo>
                      <a:lnTo>
                        <a:pt x="117" y="23"/>
                      </a:lnTo>
                      <a:lnTo>
                        <a:pt x="117" y="24"/>
                      </a:lnTo>
                      <a:lnTo>
                        <a:pt x="116" y="25"/>
                      </a:lnTo>
                      <a:lnTo>
                        <a:pt x="115" y="25"/>
                      </a:lnTo>
                      <a:lnTo>
                        <a:pt x="113" y="26"/>
                      </a:lnTo>
                      <a:lnTo>
                        <a:pt x="112" y="26"/>
                      </a:lnTo>
                      <a:lnTo>
                        <a:pt x="112" y="28"/>
                      </a:lnTo>
                      <a:lnTo>
                        <a:pt x="114" y="30"/>
                      </a:lnTo>
                      <a:lnTo>
                        <a:pt x="115" y="32"/>
                      </a:lnTo>
                      <a:lnTo>
                        <a:pt x="115" y="35"/>
                      </a:lnTo>
                      <a:lnTo>
                        <a:pt x="114" y="37"/>
                      </a:lnTo>
                      <a:lnTo>
                        <a:pt x="113" y="39"/>
                      </a:lnTo>
                      <a:lnTo>
                        <a:pt x="112" y="39"/>
                      </a:lnTo>
                      <a:lnTo>
                        <a:pt x="113" y="40"/>
                      </a:lnTo>
                      <a:lnTo>
                        <a:pt x="114" y="40"/>
                      </a:lnTo>
                      <a:lnTo>
                        <a:pt x="116" y="40"/>
                      </a:lnTo>
                      <a:lnTo>
                        <a:pt x="117" y="41"/>
                      </a:lnTo>
                      <a:lnTo>
                        <a:pt x="117" y="42"/>
                      </a:lnTo>
                      <a:lnTo>
                        <a:pt x="116" y="45"/>
                      </a:lnTo>
                      <a:lnTo>
                        <a:pt x="116" y="46"/>
                      </a:lnTo>
                      <a:lnTo>
                        <a:pt x="115" y="46"/>
                      </a:lnTo>
                      <a:lnTo>
                        <a:pt x="114" y="46"/>
                      </a:lnTo>
                      <a:lnTo>
                        <a:pt x="113" y="46"/>
                      </a:lnTo>
                      <a:lnTo>
                        <a:pt x="112" y="46"/>
                      </a:lnTo>
                      <a:lnTo>
                        <a:pt x="110" y="47"/>
                      </a:lnTo>
                      <a:lnTo>
                        <a:pt x="110" y="48"/>
                      </a:lnTo>
                      <a:lnTo>
                        <a:pt x="109" y="48"/>
                      </a:lnTo>
                      <a:lnTo>
                        <a:pt x="108" y="47"/>
                      </a:lnTo>
                      <a:lnTo>
                        <a:pt x="108" y="46"/>
                      </a:lnTo>
                      <a:lnTo>
                        <a:pt x="107" y="46"/>
                      </a:lnTo>
                      <a:lnTo>
                        <a:pt x="106" y="46"/>
                      </a:lnTo>
                      <a:lnTo>
                        <a:pt x="104" y="46"/>
                      </a:lnTo>
                      <a:lnTo>
                        <a:pt x="103" y="46"/>
                      </a:lnTo>
                      <a:lnTo>
                        <a:pt x="102" y="46"/>
                      </a:lnTo>
                      <a:lnTo>
                        <a:pt x="101" y="46"/>
                      </a:lnTo>
                      <a:lnTo>
                        <a:pt x="100" y="47"/>
                      </a:lnTo>
                      <a:lnTo>
                        <a:pt x="99" y="47"/>
                      </a:lnTo>
                      <a:lnTo>
                        <a:pt x="98" y="48"/>
                      </a:lnTo>
                      <a:lnTo>
                        <a:pt x="97" y="48"/>
                      </a:lnTo>
                      <a:lnTo>
                        <a:pt x="96" y="48"/>
                      </a:lnTo>
                      <a:lnTo>
                        <a:pt x="95" y="48"/>
                      </a:lnTo>
                      <a:lnTo>
                        <a:pt x="94" y="48"/>
                      </a:lnTo>
                      <a:lnTo>
                        <a:pt x="93" y="48"/>
                      </a:lnTo>
                      <a:lnTo>
                        <a:pt x="93" y="47"/>
                      </a:lnTo>
                      <a:lnTo>
                        <a:pt x="92" y="47"/>
                      </a:lnTo>
                      <a:lnTo>
                        <a:pt x="91" y="46"/>
                      </a:lnTo>
                      <a:lnTo>
                        <a:pt x="89" y="45"/>
                      </a:lnTo>
                      <a:lnTo>
                        <a:pt x="87" y="45"/>
                      </a:lnTo>
                      <a:lnTo>
                        <a:pt x="85" y="45"/>
                      </a:lnTo>
                      <a:lnTo>
                        <a:pt x="83" y="46"/>
                      </a:lnTo>
                      <a:lnTo>
                        <a:pt x="83" y="47"/>
                      </a:lnTo>
                      <a:lnTo>
                        <a:pt x="82" y="48"/>
                      </a:lnTo>
                      <a:lnTo>
                        <a:pt x="80" y="49"/>
                      </a:lnTo>
                      <a:lnTo>
                        <a:pt x="78" y="49"/>
                      </a:lnTo>
                      <a:lnTo>
                        <a:pt x="77" y="49"/>
                      </a:lnTo>
                      <a:lnTo>
                        <a:pt x="76" y="50"/>
                      </a:lnTo>
                      <a:lnTo>
                        <a:pt x="74" y="50"/>
                      </a:lnTo>
                      <a:lnTo>
                        <a:pt x="73" y="49"/>
                      </a:lnTo>
                      <a:lnTo>
                        <a:pt x="72" y="49"/>
                      </a:lnTo>
                      <a:lnTo>
                        <a:pt x="71" y="48"/>
                      </a:lnTo>
                      <a:lnTo>
                        <a:pt x="69" y="48"/>
                      </a:lnTo>
                      <a:lnTo>
                        <a:pt x="68" y="47"/>
                      </a:lnTo>
                      <a:lnTo>
                        <a:pt x="67" y="47"/>
                      </a:lnTo>
                      <a:lnTo>
                        <a:pt x="66" y="47"/>
                      </a:lnTo>
                      <a:lnTo>
                        <a:pt x="65" y="47"/>
                      </a:lnTo>
                      <a:lnTo>
                        <a:pt x="64" y="48"/>
                      </a:lnTo>
                      <a:lnTo>
                        <a:pt x="63" y="48"/>
                      </a:lnTo>
                      <a:lnTo>
                        <a:pt x="62" y="48"/>
                      </a:lnTo>
                      <a:lnTo>
                        <a:pt x="60" y="48"/>
                      </a:lnTo>
                      <a:lnTo>
                        <a:pt x="59" y="48"/>
                      </a:lnTo>
                      <a:lnTo>
                        <a:pt x="58" y="48"/>
                      </a:lnTo>
                      <a:lnTo>
                        <a:pt x="57" y="47"/>
                      </a:lnTo>
                      <a:lnTo>
                        <a:pt x="56" y="47"/>
                      </a:lnTo>
                      <a:lnTo>
                        <a:pt x="55" y="47"/>
                      </a:lnTo>
                      <a:lnTo>
                        <a:pt x="53" y="47"/>
                      </a:lnTo>
                      <a:lnTo>
                        <a:pt x="52" y="47"/>
                      </a:lnTo>
                      <a:lnTo>
                        <a:pt x="51" y="47"/>
                      </a:lnTo>
                      <a:lnTo>
                        <a:pt x="50" y="47"/>
                      </a:lnTo>
                      <a:lnTo>
                        <a:pt x="49" y="47"/>
                      </a:lnTo>
                      <a:lnTo>
                        <a:pt x="48" y="47"/>
                      </a:lnTo>
                      <a:lnTo>
                        <a:pt x="47" y="46"/>
                      </a:lnTo>
                      <a:lnTo>
                        <a:pt x="46" y="46"/>
                      </a:lnTo>
                      <a:lnTo>
                        <a:pt x="45" y="46"/>
                      </a:lnTo>
                      <a:lnTo>
                        <a:pt x="43" y="47"/>
                      </a:lnTo>
                      <a:lnTo>
                        <a:pt x="41" y="48"/>
                      </a:lnTo>
                      <a:lnTo>
                        <a:pt x="40" y="48"/>
                      </a:lnTo>
                      <a:lnTo>
                        <a:pt x="39" y="48"/>
                      </a:lnTo>
                      <a:lnTo>
                        <a:pt x="37" y="48"/>
                      </a:lnTo>
                      <a:lnTo>
                        <a:pt x="36" y="48"/>
                      </a:lnTo>
                      <a:lnTo>
                        <a:pt x="34" y="48"/>
                      </a:lnTo>
                      <a:lnTo>
                        <a:pt x="33" y="48"/>
                      </a:lnTo>
                      <a:lnTo>
                        <a:pt x="32" y="47"/>
                      </a:lnTo>
                      <a:lnTo>
                        <a:pt x="31" y="47"/>
                      </a:lnTo>
                      <a:lnTo>
                        <a:pt x="30" y="47"/>
                      </a:lnTo>
                      <a:lnTo>
                        <a:pt x="29" y="47"/>
                      </a:lnTo>
                      <a:lnTo>
                        <a:pt x="28" y="48"/>
                      </a:lnTo>
                      <a:lnTo>
                        <a:pt x="26" y="49"/>
                      </a:lnTo>
                      <a:lnTo>
                        <a:pt x="25" y="49"/>
                      </a:lnTo>
                      <a:lnTo>
                        <a:pt x="24" y="49"/>
                      </a:lnTo>
                      <a:lnTo>
                        <a:pt x="23" y="49"/>
                      </a:lnTo>
                      <a:lnTo>
                        <a:pt x="22" y="49"/>
                      </a:lnTo>
                      <a:lnTo>
                        <a:pt x="21" y="48"/>
                      </a:lnTo>
                      <a:lnTo>
                        <a:pt x="20" y="48"/>
                      </a:lnTo>
                      <a:lnTo>
                        <a:pt x="20" y="47"/>
                      </a:lnTo>
                      <a:lnTo>
                        <a:pt x="18" y="47"/>
                      </a:lnTo>
                      <a:lnTo>
                        <a:pt x="18" y="48"/>
                      </a:lnTo>
                      <a:lnTo>
                        <a:pt x="17" y="48"/>
                      </a:lnTo>
                      <a:lnTo>
                        <a:pt x="17" y="47"/>
                      </a:lnTo>
                      <a:lnTo>
                        <a:pt x="16" y="47"/>
                      </a:lnTo>
                      <a:lnTo>
                        <a:pt x="16" y="46"/>
                      </a:lnTo>
                      <a:lnTo>
                        <a:pt x="15" y="46"/>
                      </a:lnTo>
                      <a:lnTo>
                        <a:pt x="14" y="46"/>
                      </a:lnTo>
                      <a:lnTo>
                        <a:pt x="13" y="46"/>
                      </a:lnTo>
                      <a:lnTo>
                        <a:pt x="12" y="46"/>
                      </a:lnTo>
                    </a:path>
                  </a:pathLst>
                </a:custGeom>
                <a:solidFill>
                  <a:srgbClr val="00B200"/>
                </a:solidFill>
                <a:ln w="12700" cap="rnd">
                  <a:noFill/>
                  <a:round/>
                  <a:headEnd/>
                  <a:tailEnd/>
                </a:ln>
              </p:spPr>
              <p:txBody>
                <a:bodyPr/>
                <a:lstStyle/>
                <a:p>
                  <a:endParaRPr lang="pt-PT"/>
                </a:p>
              </p:txBody>
            </p:sp>
            <p:sp>
              <p:nvSpPr>
                <p:cNvPr id="961" name="Freeform 141"/>
                <p:cNvSpPr>
                  <a:spLocks/>
                </p:cNvSpPr>
                <p:nvPr/>
              </p:nvSpPr>
              <p:spPr bwMode="auto">
                <a:xfrm>
                  <a:off x="2497" y="1916"/>
                  <a:ext cx="22" cy="21"/>
                </a:xfrm>
                <a:custGeom>
                  <a:avLst/>
                  <a:gdLst>
                    <a:gd name="T0" fmla="*/ 18 w 22"/>
                    <a:gd name="T1" fmla="*/ 1 h 21"/>
                    <a:gd name="T2" fmla="*/ 19 w 22"/>
                    <a:gd name="T3" fmla="*/ 1 h 21"/>
                    <a:gd name="T4" fmla="*/ 20 w 22"/>
                    <a:gd name="T5" fmla="*/ 1 h 21"/>
                    <a:gd name="T6" fmla="*/ 21 w 22"/>
                    <a:gd name="T7" fmla="*/ 0 h 21"/>
                    <a:gd name="T8" fmla="*/ 20 w 22"/>
                    <a:gd name="T9" fmla="*/ 2 h 21"/>
                    <a:gd name="T10" fmla="*/ 19 w 22"/>
                    <a:gd name="T11" fmla="*/ 4 h 21"/>
                    <a:gd name="T12" fmla="*/ 17 w 22"/>
                    <a:gd name="T13" fmla="*/ 7 h 21"/>
                    <a:gd name="T14" fmla="*/ 14 w 22"/>
                    <a:gd name="T15" fmla="*/ 10 h 21"/>
                    <a:gd name="T16" fmla="*/ 11 w 22"/>
                    <a:gd name="T17" fmla="*/ 11 h 21"/>
                    <a:gd name="T18" fmla="*/ 8 w 22"/>
                    <a:gd name="T19" fmla="*/ 14 h 21"/>
                    <a:gd name="T20" fmla="*/ 4 w 22"/>
                    <a:gd name="T21" fmla="*/ 17 h 21"/>
                    <a:gd name="T22" fmla="*/ 0 w 22"/>
                    <a:gd name="T23" fmla="*/ 20 h 21"/>
                    <a:gd name="T24" fmla="*/ 18 w 22"/>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18" y="1"/>
                      </a:moveTo>
                      <a:lnTo>
                        <a:pt x="19" y="1"/>
                      </a:lnTo>
                      <a:lnTo>
                        <a:pt x="20" y="1"/>
                      </a:lnTo>
                      <a:lnTo>
                        <a:pt x="21" y="0"/>
                      </a:lnTo>
                      <a:lnTo>
                        <a:pt x="20" y="2"/>
                      </a:lnTo>
                      <a:lnTo>
                        <a:pt x="19" y="4"/>
                      </a:lnTo>
                      <a:lnTo>
                        <a:pt x="17" y="7"/>
                      </a:lnTo>
                      <a:lnTo>
                        <a:pt x="14" y="10"/>
                      </a:lnTo>
                      <a:lnTo>
                        <a:pt x="11" y="11"/>
                      </a:lnTo>
                      <a:lnTo>
                        <a:pt x="8" y="14"/>
                      </a:lnTo>
                      <a:lnTo>
                        <a:pt x="4" y="17"/>
                      </a:lnTo>
                      <a:lnTo>
                        <a:pt x="0" y="20"/>
                      </a:lnTo>
                      <a:lnTo>
                        <a:pt x="18" y="1"/>
                      </a:lnTo>
                    </a:path>
                  </a:pathLst>
                </a:custGeom>
                <a:solidFill>
                  <a:srgbClr val="000000"/>
                </a:solidFill>
                <a:ln w="12700" cap="rnd">
                  <a:noFill/>
                  <a:round/>
                  <a:headEnd/>
                  <a:tailEnd/>
                </a:ln>
              </p:spPr>
              <p:txBody>
                <a:bodyPr/>
                <a:lstStyle/>
                <a:p>
                  <a:endParaRPr lang="pt-PT"/>
                </a:p>
              </p:txBody>
            </p:sp>
            <p:sp>
              <p:nvSpPr>
                <p:cNvPr id="962" name="Freeform 142"/>
                <p:cNvSpPr>
                  <a:spLocks/>
                </p:cNvSpPr>
                <p:nvPr/>
              </p:nvSpPr>
              <p:spPr bwMode="auto">
                <a:xfrm>
                  <a:off x="2513" y="1881"/>
                  <a:ext cx="9" cy="42"/>
                </a:xfrm>
                <a:custGeom>
                  <a:avLst/>
                  <a:gdLst>
                    <a:gd name="T0" fmla="*/ 4 w 9"/>
                    <a:gd name="T1" fmla="*/ 1 h 42"/>
                    <a:gd name="T2" fmla="*/ 7 w 9"/>
                    <a:gd name="T3" fmla="*/ 5 h 42"/>
                    <a:gd name="T4" fmla="*/ 6 w 9"/>
                    <a:gd name="T5" fmla="*/ 9 h 42"/>
                    <a:gd name="T6" fmla="*/ 4 w 9"/>
                    <a:gd name="T7" fmla="*/ 9 h 42"/>
                    <a:gd name="T8" fmla="*/ 5 w 9"/>
                    <a:gd name="T9" fmla="*/ 10 h 42"/>
                    <a:gd name="T10" fmla="*/ 6 w 9"/>
                    <a:gd name="T11" fmla="*/ 12 h 42"/>
                    <a:gd name="T12" fmla="*/ 5 w 9"/>
                    <a:gd name="T13" fmla="*/ 14 h 42"/>
                    <a:gd name="T14" fmla="*/ 3 w 9"/>
                    <a:gd name="T15" fmla="*/ 15 h 42"/>
                    <a:gd name="T16" fmla="*/ 0 w 9"/>
                    <a:gd name="T17" fmla="*/ 16 h 42"/>
                    <a:gd name="T18" fmla="*/ 2 w 9"/>
                    <a:gd name="T19" fmla="*/ 19 h 42"/>
                    <a:gd name="T20" fmla="*/ 4 w 9"/>
                    <a:gd name="T21" fmla="*/ 25 h 42"/>
                    <a:gd name="T22" fmla="*/ 1 w 9"/>
                    <a:gd name="T23" fmla="*/ 27 h 42"/>
                    <a:gd name="T24" fmla="*/ 2 w 9"/>
                    <a:gd name="T25" fmla="*/ 29 h 42"/>
                    <a:gd name="T26" fmla="*/ 4 w 9"/>
                    <a:gd name="T27" fmla="*/ 30 h 42"/>
                    <a:gd name="T28" fmla="*/ 6 w 9"/>
                    <a:gd name="T29" fmla="*/ 32 h 42"/>
                    <a:gd name="T30" fmla="*/ 4 w 9"/>
                    <a:gd name="T31" fmla="*/ 36 h 42"/>
                    <a:gd name="T32" fmla="*/ 4 w 9"/>
                    <a:gd name="T33" fmla="*/ 38 h 42"/>
                    <a:gd name="T34" fmla="*/ 2 w 9"/>
                    <a:gd name="T35" fmla="*/ 40 h 42"/>
                    <a:gd name="T36" fmla="*/ 0 w 9"/>
                    <a:gd name="T37" fmla="*/ 41 h 42"/>
                    <a:gd name="T38" fmla="*/ 5 w 9"/>
                    <a:gd name="T39" fmla="*/ 38 h 42"/>
                    <a:gd name="T40" fmla="*/ 8 w 9"/>
                    <a:gd name="T41" fmla="*/ 35 h 42"/>
                    <a:gd name="T42" fmla="*/ 8 w 9"/>
                    <a:gd name="T43" fmla="*/ 31 h 42"/>
                    <a:gd name="T44" fmla="*/ 7 w 9"/>
                    <a:gd name="T45" fmla="*/ 28 h 42"/>
                    <a:gd name="T46" fmla="*/ 6 w 9"/>
                    <a:gd name="T47" fmla="*/ 25 h 42"/>
                    <a:gd name="T48" fmla="*/ 6 w 9"/>
                    <a:gd name="T49" fmla="*/ 22 h 42"/>
                    <a:gd name="T50" fmla="*/ 6 w 9"/>
                    <a:gd name="T51" fmla="*/ 20 h 42"/>
                    <a:gd name="T52" fmla="*/ 7 w 9"/>
                    <a:gd name="T53" fmla="*/ 18 h 42"/>
                    <a:gd name="T54" fmla="*/ 7 w 9"/>
                    <a:gd name="T55" fmla="*/ 16 h 42"/>
                    <a:gd name="T56" fmla="*/ 7 w 9"/>
                    <a:gd name="T57" fmla="*/ 14 h 42"/>
                    <a:gd name="T58" fmla="*/ 8 w 9"/>
                    <a:gd name="T59" fmla="*/ 12 h 42"/>
                    <a:gd name="T60" fmla="*/ 7 w 9"/>
                    <a:gd name="T61" fmla="*/ 10 h 42"/>
                    <a:gd name="T62" fmla="*/ 8 w 9"/>
                    <a:gd name="T63" fmla="*/ 8 h 42"/>
                    <a:gd name="T64" fmla="*/ 8 w 9"/>
                    <a:gd name="T65" fmla="*/ 5 h 42"/>
                    <a:gd name="T66" fmla="*/ 4 w 9"/>
                    <a:gd name="T67" fmla="*/ 1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
                    <a:gd name="T103" fmla="*/ 0 h 42"/>
                    <a:gd name="T104" fmla="*/ 9 w 9"/>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 h="42">
                      <a:moveTo>
                        <a:pt x="0" y="0"/>
                      </a:moveTo>
                      <a:lnTo>
                        <a:pt x="4" y="1"/>
                      </a:lnTo>
                      <a:lnTo>
                        <a:pt x="6" y="3"/>
                      </a:lnTo>
                      <a:lnTo>
                        <a:pt x="7" y="5"/>
                      </a:lnTo>
                      <a:lnTo>
                        <a:pt x="7" y="7"/>
                      </a:lnTo>
                      <a:lnTo>
                        <a:pt x="6" y="9"/>
                      </a:lnTo>
                      <a:lnTo>
                        <a:pt x="5" y="9"/>
                      </a:lnTo>
                      <a:lnTo>
                        <a:pt x="4" y="9"/>
                      </a:lnTo>
                      <a:lnTo>
                        <a:pt x="4" y="10"/>
                      </a:lnTo>
                      <a:lnTo>
                        <a:pt x="5" y="10"/>
                      </a:lnTo>
                      <a:lnTo>
                        <a:pt x="6" y="11"/>
                      </a:lnTo>
                      <a:lnTo>
                        <a:pt x="6" y="12"/>
                      </a:lnTo>
                      <a:lnTo>
                        <a:pt x="6" y="13"/>
                      </a:lnTo>
                      <a:lnTo>
                        <a:pt x="5" y="14"/>
                      </a:lnTo>
                      <a:lnTo>
                        <a:pt x="4" y="14"/>
                      </a:lnTo>
                      <a:lnTo>
                        <a:pt x="3" y="15"/>
                      </a:lnTo>
                      <a:lnTo>
                        <a:pt x="2" y="16"/>
                      </a:lnTo>
                      <a:lnTo>
                        <a:pt x="0" y="16"/>
                      </a:lnTo>
                      <a:lnTo>
                        <a:pt x="0" y="17"/>
                      </a:lnTo>
                      <a:lnTo>
                        <a:pt x="2" y="19"/>
                      </a:lnTo>
                      <a:lnTo>
                        <a:pt x="4" y="22"/>
                      </a:lnTo>
                      <a:lnTo>
                        <a:pt x="4" y="25"/>
                      </a:lnTo>
                      <a:lnTo>
                        <a:pt x="3" y="27"/>
                      </a:lnTo>
                      <a:lnTo>
                        <a:pt x="1" y="27"/>
                      </a:lnTo>
                      <a:lnTo>
                        <a:pt x="1" y="28"/>
                      </a:lnTo>
                      <a:lnTo>
                        <a:pt x="2" y="29"/>
                      </a:lnTo>
                      <a:lnTo>
                        <a:pt x="3" y="29"/>
                      </a:lnTo>
                      <a:lnTo>
                        <a:pt x="4" y="30"/>
                      </a:lnTo>
                      <a:lnTo>
                        <a:pt x="5" y="31"/>
                      </a:lnTo>
                      <a:lnTo>
                        <a:pt x="6" y="32"/>
                      </a:lnTo>
                      <a:lnTo>
                        <a:pt x="5" y="34"/>
                      </a:lnTo>
                      <a:lnTo>
                        <a:pt x="4" y="36"/>
                      </a:lnTo>
                      <a:lnTo>
                        <a:pt x="4" y="37"/>
                      </a:lnTo>
                      <a:lnTo>
                        <a:pt x="4" y="38"/>
                      </a:lnTo>
                      <a:lnTo>
                        <a:pt x="3" y="39"/>
                      </a:lnTo>
                      <a:lnTo>
                        <a:pt x="2" y="40"/>
                      </a:lnTo>
                      <a:lnTo>
                        <a:pt x="1" y="41"/>
                      </a:lnTo>
                      <a:lnTo>
                        <a:pt x="0" y="41"/>
                      </a:lnTo>
                      <a:lnTo>
                        <a:pt x="3" y="40"/>
                      </a:lnTo>
                      <a:lnTo>
                        <a:pt x="5" y="38"/>
                      </a:lnTo>
                      <a:lnTo>
                        <a:pt x="6" y="36"/>
                      </a:lnTo>
                      <a:lnTo>
                        <a:pt x="8" y="35"/>
                      </a:lnTo>
                      <a:lnTo>
                        <a:pt x="8" y="33"/>
                      </a:lnTo>
                      <a:lnTo>
                        <a:pt x="8" y="31"/>
                      </a:lnTo>
                      <a:lnTo>
                        <a:pt x="8" y="29"/>
                      </a:lnTo>
                      <a:lnTo>
                        <a:pt x="7" y="28"/>
                      </a:lnTo>
                      <a:lnTo>
                        <a:pt x="6" y="27"/>
                      </a:lnTo>
                      <a:lnTo>
                        <a:pt x="6" y="25"/>
                      </a:lnTo>
                      <a:lnTo>
                        <a:pt x="6" y="24"/>
                      </a:lnTo>
                      <a:lnTo>
                        <a:pt x="6" y="22"/>
                      </a:lnTo>
                      <a:lnTo>
                        <a:pt x="6" y="21"/>
                      </a:lnTo>
                      <a:lnTo>
                        <a:pt x="6" y="20"/>
                      </a:lnTo>
                      <a:lnTo>
                        <a:pt x="7" y="19"/>
                      </a:lnTo>
                      <a:lnTo>
                        <a:pt x="7" y="18"/>
                      </a:lnTo>
                      <a:lnTo>
                        <a:pt x="7" y="17"/>
                      </a:lnTo>
                      <a:lnTo>
                        <a:pt x="7" y="16"/>
                      </a:lnTo>
                      <a:lnTo>
                        <a:pt x="7" y="15"/>
                      </a:lnTo>
                      <a:lnTo>
                        <a:pt x="7" y="14"/>
                      </a:lnTo>
                      <a:lnTo>
                        <a:pt x="8" y="14"/>
                      </a:lnTo>
                      <a:lnTo>
                        <a:pt x="8" y="12"/>
                      </a:lnTo>
                      <a:lnTo>
                        <a:pt x="7" y="11"/>
                      </a:lnTo>
                      <a:lnTo>
                        <a:pt x="7" y="10"/>
                      </a:lnTo>
                      <a:lnTo>
                        <a:pt x="8" y="9"/>
                      </a:lnTo>
                      <a:lnTo>
                        <a:pt x="8" y="8"/>
                      </a:lnTo>
                      <a:lnTo>
                        <a:pt x="8" y="7"/>
                      </a:lnTo>
                      <a:lnTo>
                        <a:pt x="8" y="5"/>
                      </a:lnTo>
                      <a:lnTo>
                        <a:pt x="6" y="3"/>
                      </a:lnTo>
                      <a:lnTo>
                        <a:pt x="4" y="1"/>
                      </a:lnTo>
                      <a:lnTo>
                        <a:pt x="0" y="0"/>
                      </a:lnTo>
                    </a:path>
                  </a:pathLst>
                </a:custGeom>
                <a:solidFill>
                  <a:srgbClr val="000000"/>
                </a:solidFill>
                <a:ln w="12700" cap="rnd">
                  <a:noFill/>
                  <a:round/>
                  <a:headEnd/>
                  <a:tailEnd/>
                </a:ln>
              </p:spPr>
              <p:txBody>
                <a:bodyPr/>
                <a:lstStyle/>
                <a:p>
                  <a:endParaRPr lang="pt-PT"/>
                </a:p>
              </p:txBody>
            </p:sp>
            <p:sp>
              <p:nvSpPr>
                <p:cNvPr id="963" name="Freeform 143"/>
                <p:cNvSpPr>
                  <a:spLocks/>
                </p:cNvSpPr>
                <p:nvPr/>
              </p:nvSpPr>
              <p:spPr bwMode="auto">
                <a:xfrm>
                  <a:off x="2656" y="1871"/>
                  <a:ext cx="3" cy="6"/>
                </a:xfrm>
                <a:custGeom>
                  <a:avLst/>
                  <a:gdLst>
                    <a:gd name="T0" fmla="*/ 1 w 3"/>
                    <a:gd name="T1" fmla="*/ 5 h 6"/>
                    <a:gd name="T2" fmla="*/ 1 w 3"/>
                    <a:gd name="T3" fmla="*/ 4 h 6"/>
                    <a:gd name="T4" fmla="*/ 2 w 3"/>
                    <a:gd name="T5" fmla="*/ 3 h 6"/>
                    <a:gd name="T6" fmla="*/ 2 w 3"/>
                    <a:gd name="T7" fmla="*/ 2 h 6"/>
                    <a:gd name="T8" fmla="*/ 1 w 3"/>
                    <a:gd name="T9" fmla="*/ 0 h 6"/>
                    <a:gd name="T10" fmla="*/ 0 w 3"/>
                    <a:gd name="T11" fmla="*/ 2 h 6"/>
                    <a:gd name="T12" fmla="*/ 1 w 3"/>
                    <a:gd name="T13" fmla="*/ 2 h 6"/>
                    <a:gd name="T14" fmla="*/ 1 w 3"/>
                    <a:gd name="T15" fmla="*/ 3 h 6"/>
                    <a:gd name="T16" fmla="*/ 0 w 3"/>
                    <a:gd name="T17" fmla="*/ 3 h 6"/>
                    <a:gd name="T18" fmla="*/ 1 w 3"/>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1" y="5"/>
                      </a:moveTo>
                      <a:lnTo>
                        <a:pt x="1" y="4"/>
                      </a:lnTo>
                      <a:lnTo>
                        <a:pt x="2" y="3"/>
                      </a:lnTo>
                      <a:lnTo>
                        <a:pt x="2" y="2"/>
                      </a:lnTo>
                      <a:lnTo>
                        <a:pt x="1" y="0"/>
                      </a:lnTo>
                      <a:lnTo>
                        <a:pt x="0" y="2"/>
                      </a:lnTo>
                      <a:lnTo>
                        <a:pt x="1" y="2"/>
                      </a:lnTo>
                      <a:lnTo>
                        <a:pt x="1" y="3"/>
                      </a:lnTo>
                      <a:lnTo>
                        <a:pt x="0" y="3"/>
                      </a:lnTo>
                      <a:lnTo>
                        <a:pt x="1" y="5"/>
                      </a:lnTo>
                    </a:path>
                  </a:pathLst>
                </a:custGeom>
                <a:solidFill>
                  <a:srgbClr val="000000"/>
                </a:solidFill>
                <a:ln w="12700" cap="rnd">
                  <a:noFill/>
                  <a:round/>
                  <a:headEnd/>
                  <a:tailEnd/>
                </a:ln>
              </p:spPr>
              <p:txBody>
                <a:bodyPr/>
                <a:lstStyle/>
                <a:p>
                  <a:endParaRPr lang="pt-PT"/>
                </a:p>
              </p:txBody>
            </p:sp>
            <p:sp>
              <p:nvSpPr>
                <p:cNvPr id="964" name="Freeform 144"/>
                <p:cNvSpPr>
                  <a:spLocks/>
                </p:cNvSpPr>
                <p:nvPr/>
              </p:nvSpPr>
              <p:spPr bwMode="auto">
                <a:xfrm>
                  <a:off x="2655" y="1875"/>
                  <a:ext cx="3" cy="4"/>
                </a:xfrm>
                <a:custGeom>
                  <a:avLst/>
                  <a:gdLst>
                    <a:gd name="T0" fmla="*/ 1 w 3"/>
                    <a:gd name="T1" fmla="*/ 3 h 4"/>
                    <a:gd name="T2" fmla="*/ 1 w 3"/>
                    <a:gd name="T3" fmla="*/ 2 h 4"/>
                    <a:gd name="T4" fmla="*/ 2 w 3"/>
                    <a:gd name="T5" fmla="*/ 2 h 4"/>
                    <a:gd name="T6" fmla="*/ 1 w 3"/>
                    <a:gd name="T7" fmla="*/ 0 h 4"/>
                    <a:gd name="T8" fmla="*/ 1 w 3"/>
                    <a:gd name="T9" fmla="*/ 1 h 4"/>
                    <a:gd name="T10" fmla="*/ 0 w 3"/>
                    <a:gd name="T11" fmla="*/ 1 h 4"/>
                    <a:gd name="T12" fmla="*/ 1 w 3"/>
                    <a:gd name="T13" fmla="*/ 3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1" y="3"/>
                      </a:moveTo>
                      <a:lnTo>
                        <a:pt x="1" y="2"/>
                      </a:lnTo>
                      <a:lnTo>
                        <a:pt x="2" y="2"/>
                      </a:lnTo>
                      <a:lnTo>
                        <a:pt x="1" y="0"/>
                      </a:lnTo>
                      <a:lnTo>
                        <a:pt x="1" y="1"/>
                      </a:lnTo>
                      <a:lnTo>
                        <a:pt x="0" y="1"/>
                      </a:lnTo>
                      <a:lnTo>
                        <a:pt x="1" y="3"/>
                      </a:lnTo>
                    </a:path>
                  </a:pathLst>
                </a:custGeom>
                <a:solidFill>
                  <a:srgbClr val="000000"/>
                </a:solidFill>
                <a:ln w="12700" cap="rnd">
                  <a:noFill/>
                  <a:round/>
                  <a:headEnd/>
                  <a:tailEnd/>
                </a:ln>
              </p:spPr>
              <p:txBody>
                <a:bodyPr/>
                <a:lstStyle/>
                <a:p>
                  <a:endParaRPr lang="pt-PT"/>
                </a:p>
              </p:txBody>
            </p:sp>
            <p:sp>
              <p:nvSpPr>
                <p:cNvPr id="965" name="Freeform 145"/>
                <p:cNvSpPr>
                  <a:spLocks/>
                </p:cNvSpPr>
                <p:nvPr/>
              </p:nvSpPr>
              <p:spPr bwMode="auto">
                <a:xfrm>
                  <a:off x="2653" y="1875"/>
                  <a:ext cx="4" cy="4"/>
                </a:xfrm>
                <a:custGeom>
                  <a:avLst/>
                  <a:gdLst>
                    <a:gd name="T0" fmla="*/ 3 w 4"/>
                    <a:gd name="T1" fmla="*/ 2 h 4"/>
                    <a:gd name="T2" fmla="*/ 2 w 4"/>
                    <a:gd name="T3" fmla="*/ 3 h 4"/>
                    <a:gd name="T4" fmla="*/ 2 w 4"/>
                    <a:gd name="T5" fmla="*/ 0 h 4"/>
                    <a:gd name="T6" fmla="*/ 1 w 4"/>
                    <a:gd name="T7" fmla="*/ 0 h 4"/>
                    <a:gd name="T8" fmla="*/ 0 w 4"/>
                    <a:gd name="T9" fmla="*/ 2 h 4"/>
                    <a:gd name="T10" fmla="*/ 0 w 4"/>
                    <a:gd name="T11" fmla="*/ 3 h 4"/>
                    <a:gd name="T12" fmla="*/ 3 w 4"/>
                    <a:gd name="T13" fmla="*/ 2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3" y="2"/>
                      </a:moveTo>
                      <a:lnTo>
                        <a:pt x="2" y="3"/>
                      </a:lnTo>
                      <a:lnTo>
                        <a:pt x="2" y="0"/>
                      </a:lnTo>
                      <a:lnTo>
                        <a:pt x="1" y="0"/>
                      </a:lnTo>
                      <a:lnTo>
                        <a:pt x="0" y="2"/>
                      </a:lnTo>
                      <a:lnTo>
                        <a:pt x="0" y="3"/>
                      </a:lnTo>
                      <a:lnTo>
                        <a:pt x="3" y="2"/>
                      </a:lnTo>
                    </a:path>
                  </a:pathLst>
                </a:custGeom>
                <a:solidFill>
                  <a:srgbClr val="000000"/>
                </a:solidFill>
                <a:ln w="12700" cap="rnd">
                  <a:noFill/>
                  <a:round/>
                  <a:headEnd/>
                  <a:tailEnd/>
                </a:ln>
              </p:spPr>
              <p:txBody>
                <a:bodyPr/>
                <a:lstStyle/>
                <a:p>
                  <a:endParaRPr lang="pt-PT"/>
                </a:p>
              </p:txBody>
            </p:sp>
            <p:sp>
              <p:nvSpPr>
                <p:cNvPr id="966" name="Freeform 146"/>
                <p:cNvSpPr>
                  <a:spLocks/>
                </p:cNvSpPr>
                <p:nvPr/>
              </p:nvSpPr>
              <p:spPr bwMode="auto">
                <a:xfrm>
                  <a:off x="2653" y="1878"/>
                  <a:ext cx="4" cy="4"/>
                </a:xfrm>
                <a:custGeom>
                  <a:avLst/>
                  <a:gdLst>
                    <a:gd name="T0" fmla="*/ 0 w 4"/>
                    <a:gd name="T1" fmla="*/ 3 h 4"/>
                    <a:gd name="T2" fmla="*/ 1 w 4"/>
                    <a:gd name="T3" fmla="*/ 3 h 4"/>
                    <a:gd name="T4" fmla="*/ 2 w 4"/>
                    <a:gd name="T5" fmla="*/ 2 h 4"/>
                    <a:gd name="T6" fmla="*/ 3 w 4"/>
                    <a:gd name="T7" fmla="*/ 1 h 4"/>
                    <a:gd name="T8" fmla="*/ 3 w 4"/>
                    <a:gd name="T9" fmla="*/ 0 h 4"/>
                    <a:gd name="T10" fmla="*/ 1 w 4"/>
                    <a:gd name="T11" fmla="*/ 0 h 4"/>
                    <a:gd name="T12" fmla="*/ 1 w 4"/>
                    <a:gd name="T13" fmla="*/ 1 h 4"/>
                    <a:gd name="T14" fmla="*/ 0 w 4"/>
                    <a:gd name="T15" fmla="*/ 1 h 4"/>
                    <a:gd name="T16" fmla="*/ 0 w 4"/>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3"/>
                      </a:moveTo>
                      <a:lnTo>
                        <a:pt x="1" y="3"/>
                      </a:lnTo>
                      <a:lnTo>
                        <a:pt x="2" y="2"/>
                      </a:lnTo>
                      <a:lnTo>
                        <a:pt x="3" y="1"/>
                      </a:lnTo>
                      <a:lnTo>
                        <a:pt x="3" y="0"/>
                      </a:lnTo>
                      <a:lnTo>
                        <a:pt x="1" y="0"/>
                      </a:lnTo>
                      <a:lnTo>
                        <a:pt x="1" y="1"/>
                      </a:lnTo>
                      <a:lnTo>
                        <a:pt x="0" y="1"/>
                      </a:lnTo>
                      <a:lnTo>
                        <a:pt x="0" y="3"/>
                      </a:lnTo>
                    </a:path>
                  </a:pathLst>
                </a:custGeom>
                <a:solidFill>
                  <a:srgbClr val="000000"/>
                </a:solidFill>
                <a:ln w="12700" cap="rnd">
                  <a:noFill/>
                  <a:round/>
                  <a:headEnd/>
                  <a:tailEnd/>
                </a:ln>
              </p:spPr>
              <p:txBody>
                <a:bodyPr/>
                <a:lstStyle/>
                <a:p>
                  <a:endParaRPr lang="pt-PT"/>
                </a:p>
              </p:txBody>
            </p:sp>
            <p:sp>
              <p:nvSpPr>
                <p:cNvPr id="967" name="Freeform 147"/>
                <p:cNvSpPr>
                  <a:spLocks/>
                </p:cNvSpPr>
                <p:nvPr/>
              </p:nvSpPr>
              <p:spPr bwMode="auto">
                <a:xfrm>
                  <a:off x="2646" y="1894"/>
                  <a:ext cx="6" cy="5"/>
                </a:xfrm>
                <a:custGeom>
                  <a:avLst/>
                  <a:gdLst>
                    <a:gd name="T0" fmla="*/ 0 w 6"/>
                    <a:gd name="T1" fmla="*/ 3 h 5"/>
                    <a:gd name="T2" fmla="*/ 2 w 6"/>
                    <a:gd name="T3" fmla="*/ 4 h 5"/>
                    <a:gd name="T4" fmla="*/ 3 w 6"/>
                    <a:gd name="T5" fmla="*/ 4 h 5"/>
                    <a:gd name="T6" fmla="*/ 5 w 6"/>
                    <a:gd name="T7" fmla="*/ 2 h 5"/>
                    <a:gd name="T8" fmla="*/ 5 w 6"/>
                    <a:gd name="T9" fmla="*/ 1 h 5"/>
                    <a:gd name="T10" fmla="*/ 3 w 6"/>
                    <a:gd name="T11" fmla="*/ 0 h 5"/>
                    <a:gd name="T12" fmla="*/ 2 w 6"/>
                    <a:gd name="T13" fmla="*/ 1 h 5"/>
                    <a:gd name="T14" fmla="*/ 0 w 6"/>
                    <a:gd name="T15" fmla="*/ 3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0" y="3"/>
                      </a:moveTo>
                      <a:lnTo>
                        <a:pt x="2" y="4"/>
                      </a:lnTo>
                      <a:lnTo>
                        <a:pt x="3" y="4"/>
                      </a:lnTo>
                      <a:lnTo>
                        <a:pt x="5" y="2"/>
                      </a:lnTo>
                      <a:lnTo>
                        <a:pt x="5" y="1"/>
                      </a:lnTo>
                      <a:lnTo>
                        <a:pt x="3" y="0"/>
                      </a:lnTo>
                      <a:lnTo>
                        <a:pt x="2" y="1"/>
                      </a:lnTo>
                      <a:lnTo>
                        <a:pt x="0" y="3"/>
                      </a:lnTo>
                    </a:path>
                  </a:pathLst>
                </a:custGeom>
                <a:solidFill>
                  <a:srgbClr val="000000"/>
                </a:solidFill>
                <a:ln w="12700" cap="rnd">
                  <a:noFill/>
                  <a:round/>
                  <a:headEnd/>
                  <a:tailEnd/>
                </a:ln>
              </p:spPr>
              <p:txBody>
                <a:bodyPr/>
                <a:lstStyle/>
                <a:p>
                  <a:endParaRPr lang="pt-PT"/>
                </a:p>
              </p:txBody>
            </p:sp>
            <p:sp>
              <p:nvSpPr>
                <p:cNvPr id="968" name="Freeform 148"/>
                <p:cNvSpPr>
                  <a:spLocks/>
                </p:cNvSpPr>
                <p:nvPr/>
              </p:nvSpPr>
              <p:spPr bwMode="auto">
                <a:xfrm>
                  <a:off x="2644" y="1894"/>
                  <a:ext cx="5" cy="5"/>
                </a:xfrm>
                <a:custGeom>
                  <a:avLst/>
                  <a:gdLst>
                    <a:gd name="T0" fmla="*/ 2 w 5"/>
                    <a:gd name="T1" fmla="*/ 4 h 5"/>
                    <a:gd name="T2" fmla="*/ 2 w 5"/>
                    <a:gd name="T3" fmla="*/ 3 h 5"/>
                    <a:gd name="T4" fmla="*/ 2 w 5"/>
                    <a:gd name="T5" fmla="*/ 2 h 5"/>
                    <a:gd name="T6" fmla="*/ 2 w 5"/>
                    <a:gd name="T7" fmla="*/ 3 h 5"/>
                    <a:gd name="T8" fmla="*/ 4 w 5"/>
                    <a:gd name="T9" fmla="*/ 1 h 5"/>
                    <a:gd name="T10" fmla="*/ 2 w 5"/>
                    <a:gd name="T11" fmla="*/ 0 h 5"/>
                    <a:gd name="T12" fmla="*/ 0 w 5"/>
                    <a:gd name="T13" fmla="*/ 1 h 5"/>
                    <a:gd name="T14" fmla="*/ 0 w 5"/>
                    <a:gd name="T15" fmla="*/ 3 h 5"/>
                    <a:gd name="T16" fmla="*/ 2 w 5"/>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2" y="4"/>
                      </a:moveTo>
                      <a:lnTo>
                        <a:pt x="2" y="3"/>
                      </a:lnTo>
                      <a:lnTo>
                        <a:pt x="2" y="2"/>
                      </a:lnTo>
                      <a:lnTo>
                        <a:pt x="2" y="3"/>
                      </a:lnTo>
                      <a:lnTo>
                        <a:pt x="4" y="1"/>
                      </a:lnTo>
                      <a:lnTo>
                        <a:pt x="2" y="0"/>
                      </a:lnTo>
                      <a:lnTo>
                        <a:pt x="0" y="1"/>
                      </a:lnTo>
                      <a:lnTo>
                        <a:pt x="0" y="3"/>
                      </a:lnTo>
                      <a:lnTo>
                        <a:pt x="2" y="4"/>
                      </a:lnTo>
                    </a:path>
                  </a:pathLst>
                </a:custGeom>
                <a:solidFill>
                  <a:srgbClr val="000000"/>
                </a:solidFill>
                <a:ln w="12700" cap="rnd">
                  <a:noFill/>
                  <a:round/>
                  <a:headEnd/>
                  <a:tailEnd/>
                </a:ln>
              </p:spPr>
              <p:txBody>
                <a:bodyPr/>
                <a:lstStyle/>
                <a:p>
                  <a:endParaRPr lang="pt-PT"/>
                </a:p>
              </p:txBody>
            </p:sp>
            <p:sp>
              <p:nvSpPr>
                <p:cNvPr id="969" name="Freeform 149"/>
                <p:cNvSpPr>
                  <a:spLocks/>
                </p:cNvSpPr>
                <p:nvPr/>
              </p:nvSpPr>
              <p:spPr bwMode="auto">
                <a:xfrm>
                  <a:off x="2638" y="1898"/>
                  <a:ext cx="9" cy="6"/>
                </a:xfrm>
                <a:custGeom>
                  <a:avLst/>
                  <a:gdLst>
                    <a:gd name="T0" fmla="*/ 0 w 9"/>
                    <a:gd name="T1" fmla="*/ 5 h 6"/>
                    <a:gd name="T2" fmla="*/ 2 w 9"/>
                    <a:gd name="T3" fmla="*/ 5 h 6"/>
                    <a:gd name="T4" fmla="*/ 3 w 9"/>
                    <a:gd name="T5" fmla="*/ 5 h 6"/>
                    <a:gd name="T6" fmla="*/ 4 w 9"/>
                    <a:gd name="T7" fmla="*/ 5 h 6"/>
                    <a:gd name="T8" fmla="*/ 5 w 9"/>
                    <a:gd name="T9" fmla="*/ 4 h 6"/>
                    <a:gd name="T10" fmla="*/ 6 w 9"/>
                    <a:gd name="T11" fmla="*/ 3 h 6"/>
                    <a:gd name="T12" fmla="*/ 7 w 9"/>
                    <a:gd name="T13" fmla="*/ 3 h 6"/>
                    <a:gd name="T14" fmla="*/ 8 w 9"/>
                    <a:gd name="T15" fmla="*/ 2 h 6"/>
                    <a:gd name="T16" fmla="*/ 8 w 9"/>
                    <a:gd name="T17" fmla="*/ 1 h 6"/>
                    <a:gd name="T18" fmla="*/ 6 w 9"/>
                    <a:gd name="T19" fmla="*/ 0 h 6"/>
                    <a:gd name="T20" fmla="*/ 5 w 9"/>
                    <a:gd name="T21" fmla="*/ 1 h 6"/>
                    <a:gd name="T22" fmla="*/ 4 w 9"/>
                    <a:gd name="T23" fmla="*/ 2 h 6"/>
                    <a:gd name="T24" fmla="*/ 3 w 9"/>
                    <a:gd name="T25" fmla="*/ 3 h 6"/>
                    <a:gd name="T26" fmla="*/ 2 w 9"/>
                    <a:gd name="T27" fmla="*/ 3 h 6"/>
                    <a:gd name="T28" fmla="*/ 1 w 9"/>
                    <a:gd name="T29" fmla="*/ 2 h 6"/>
                    <a:gd name="T30" fmla="*/ 0 w 9"/>
                    <a:gd name="T31" fmla="*/ 5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6"/>
                    <a:gd name="T50" fmla="*/ 9 w 9"/>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6">
                      <a:moveTo>
                        <a:pt x="0" y="5"/>
                      </a:moveTo>
                      <a:lnTo>
                        <a:pt x="2" y="5"/>
                      </a:lnTo>
                      <a:lnTo>
                        <a:pt x="3" y="5"/>
                      </a:lnTo>
                      <a:lnTo>
                        <a:pt x="4" y="5"/>
                      </a:lnTo>
                      <a:lnTo>
                        <a:pt x="5" y="4"/>
                      </a:lnTo>
                      <a:lnTo>
                        <a:pt x="6" y="3"/>
                      </a:lnTo>
                      <a:lnTo>
                        <a:pt x="7" y="3"/>
                      </a:lnTo>
                      <a:lnTo>
                        <a:pt x="8" y="2"/>
                      </a:lnTo>
                      <a:lnTo>
                        <a:pt x="8" y="1"/>
                      </a:lnTo>
                      <a:lnTo>
                        <a:pt x="6" y="0"/>
                      </a:lnTo>
                      <a:lnTo>
                        <a:pt x="5" y="1"/>
                      </a:lnTo>
                      <a:lnTo>
                        <a:pt x="4" y="2"/>
                      </a:lnTo>
                      <a:lnTo>
                        <a:pt x="3" y="3"/>
                      </a:lnTo>
                      <a:lnTo>
                        <a:pt x="2" y="3"/>
                      </a:lnTo>
                      <a:lnTo>
                        <a:pt x="1" y="2"/>
                      </a:lnTo>
                      <a:lnTo>
                        <a:pt x="0" y="5"/>
                      </a:lnTo>
                    </a:path>
                  </a:pathLst>
                </a:custGeom>
                <a:solidFill>
                  <a:srgbClr val="000000"/>
                </a:solidFill>
                <a:ln w="12700" cap="rnd">
                  <a:noFill/>
                  <a:round/>
                  <a:headEnd/>
                  <a:tailEnd/>
                </a:ln>
              </p:spPr>
              <p:txBody>
                <a:bodyPr/>
                <a:lstStyle/>
                <a:p>
                  <a:endParaRPr lang="pt-PT"/>
                </a:p>
              </p:txBody>
            </p:sp>
            <p:sp>
              <p:nvSpPr>
                <p:cNvPr id="970" name="Freeform 150"/>
                <p:cNvSpPr>
                  <a:spLocks/>
                </p:cNvSpPr>
                <p:nvPr/>
              </p:nvSpPr>
              <p:spPr bwMode="auto">
                <a:xfrm>
                  <a:off x="2636" y="1899"/>
                  <a:ext cx="4" cy="5"/>
                </a:xfrm>
                <a:custGeom>
                  <a:avLst/>
                  <a:gdLst>
                    <a:gd name="T0" fmla="*/ 3 w 4"/>
                    <a:gd name="T1" fmla="*/ 4 h 5"/>
                    <a:gd name="T2" fmla="*/ 2 w 4"/>
                    <a:gd name="T3" fmla="*/ 2 h 5"/>
                    <a:gd name="T4" fmla="*/ 1 w 4"/>
                    <a:gd name="T5" fmla="*/ 3 h 5"/>
                    <a:gd name="T6" fmla="*/ 2 w 4"/>
                    <a:gd name="T7" fmla="*/ 3 h 5"/>
                    <a:gd name="T8" fmla="*/ 3 w 4"/>
                    <a:gd name="T9" fmla="*/ 1 h 5"/>
                    <a:gd name="T10" fmla="*/ 1 w 4"/>
                    <a:gd name="T11" fmla="*/ 0 h 5"/>
                    <a:gd name="T12" fmla="*/ 0 w 4"/>
                    <a:gd name="T13" fmla="*/ 2 h 5"/>
                    <a:gd name="T14" fmla="*/ 1 w 4"/>
                    <a:gd name="T15" fmla="*/ 4 h 5"/>
                    <a:gd name="T16" fmla="*/ 3 w 4"/>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3" y="4"/>
                      </a:moveTo>
                      <a:lnTo>
                        <a:pt x="2" y="2"/>
                      </a:lnTo>
                      <a:lnTo>
                        <a:pt x="1" y="3"/>
                      </a:lnTo>
                      <a:lnTo>
                        <a:pt x="2" y="3"/>
                      </a:lnTo>
                      <a:lnTo>
                        <a:pt x="3" y="1"/>
                      </a:lnTo>
                      <a:lnTo>
                        <a:pt x="1" y="0"/>
                      </a:lnTo>
                      <a:lnTo>
                        <a:pt x="0" y="2"/>
                      </a:lnTo>
                      <a:lnTo>
                        <a:pt x="1" y="4"/>
                      </a:lnTo>
                      <a:lnTo>
                        <a:pt x="3" y="4"/>
                      </a:lnTo>
                    </a:path>
                  </a:pathLst>
                </a:custGeom>
                <a:solidFill>
                  <a:srgbClr val="000000"/>
                </a:solidFill>
                <a:ln w="12700" cap="rnd">
                  <a:noFill/>
                  <a:round/>
                  <a:headEnd/>
                  <a:tailEnd/>
                </a:ln>
              </p:spPr>
              <p:txBody>
                <a:bodyPr/>
                <a:lstStyle/>
                <a:p>
                  <a:endParaRPr lang="pt-PT"/>
                </a:p>
              </p:txBody>
            </p:sp>
            <p:sp>
              <p:nvSpPr>
                <p:cNvPr id="971" name="Freeform 151"/>
                <p:cNvSpPr>
                  <a:spLocks/>
                </p:cNvSpPr>
                <p:nvPr/>
              </p:nvSpPr>
              <p:spPr bwMode="auto">
                <a:xfrm>
                  <a:off x="2633" y="1903"/>
                  <a:ext cx="7" cy="5"/>
                </a:xfrm>
                <a:custGeom>
                  <a:avLst/>
                  <a:gdLst>
                    <a:gd name="T0" fmla="*/ 0 w 7"/>
                    <a:gd name="T1" fmla="*/ 3 h 5"/>
                    <a:gd name="T2" fmla="*/ 2 w 7"/>
                    <a:gd name="T3" fmla="*/ 4 h 5"/>
                    <a:gd name="T4" fmla="*/ 4 w 7"/>
                    <a:gd name="T5" fmla="*/ 3 h 5"/>
                    <a:gd name="T6" fmla="*/ 5 w 7"/>
                    <a:gd name="T7" fmla="*/ 2 h 5"/>
                    <a:gd name="T8" fmla="*/ 6 w 7"/>
                    <a:gd name="T9" fmla="*/ 0 h 5"/>
                    <a:gd name="T10" fmla="*/ 4 w 7"/>
                    <a:gd name="T11" fmla="*/ 0 h 5"/>
                    <a:gd name="T12" fmla="*/ 3 w 7"/>
                    <a:gd name="T13" fmla="*/ 0 h 5"/>
                    <a:gd name="T14" fmla="*/ 2 w 7"/>
                    <a:gd name="T15" fmla="*/ 0 h 5"/>
                    <a:gd name="T16" fmla="*/ 1 w 7"/>
                    <a:gd name="T17" fmla="*/ 0 h 5"/>
                    <a:gd name="T18" fmla="*/ 0 w 7"/>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0" y="3"/>
                      </a:moveTo>
                      <a:lnTo>
                        <a:pt x="2" y="4"/>
                      </a:lnTo>
                      <a:lnTo>
                        <a:pt x="4" y="3"/>
                      </a:lnTo>
                      <a:lnTo>
                        <a:pt x="5" y="2"/>
                      </a:lnTo>
                      <a:lnTo>
                        <a:pt x="6" y="0"/>
                      </a:lnTo>
                      <a:lnTo>
                        <a:pt x="4" y="0"/>
                      </a:lnTo>
                      <a:lnTo>
                        <a:pt x="3" y="0"/>
                      </a:lnTo>
                      <a:lnTo>
                        <a:pt x="2" y="0"/>
                      </a:lnTo>
                      <a:lnTo>
                        <a:pt x="1" y="0"/>
                      </a:lnTo>
                      <a:lnTo>
                        <a:pt x="0" y="3"/>
                      </a:lnTo>
                    </a:path>
                  </a:pathLst>
                </a:custGeom>
                <a:solidFill>
                  <a:srgbClr val="000000"/>
                </a:solidFill>
                <a:ln w="12700" cap="rnd">
                  <a:noFill/>
                  <a:round/>
                  <a:headEnd/>
                  <a:tailEnd/>
                </a:ln>
              </p:spPr>
              <p:txBody>
                <a:bodyPr/>
                <a:lstStyle/>
                <a:p>
                  <a:endParaRPr lang="pt-PT"/>
                </a:p>
              </p:txBody>
            </p:sp>
            <p:sp>
              <p:nvSpPr>
                <p:cNvPr id="972" name="Freeform 152"/>
                <p:cNvSpPr>
                  <a:spLocks/>
                </p:cNvSpPr>
                <p:nvPr/>
              </p:nvSpPr>
              <p:spPr bwMode="auto">
                <a:xfrm>
                  <a:off x="2592" y="1887"/>
                  <a:ext cx="5" cy="4"/>
                </a:xfrm>
                <a:custGeom>
                  <a:avLst/>
                  <a:gdLst>
                    <a:gd name="T0" fmla="*/ 4 w 5"/>
                    <a:gd name="T1" fmla="*/ 3 h 4"/>
                    <a:gd name="T2" fmla="*/ 4 w 5"/>
                    <a:gd name="T3" fmla="*/ 2 h 4"/>
                    <a:gd name="T4" fmla="*/ 3 w 5"/>
                    <a:gd name="T5" fmla="*/ 0 h 4"/>
                    <a:gd name="T6" fmla="*/ 1 w 5"/>
                    <a:gd name="T7" fmla="*/ 0 h 4"/>
                    <a:gd name="T8" fmla="*/ 0 w 5"/>
                    <a:gd name="T9" fmla="*/ 0 h 4"/>
                    <a:gd name="T10" fmla="*/ 0 w 5"/>
                    <a:gd name="T11" fmla="*/ 3 h 4"/>
                    <a:gd name="T12" fmla="*/ 1 w 5"/>
                    <a:gd name="T13" fmla="*/ 2 h 4"/>
                    <a:gd name="T14" fmla="*/ 2 w 5"/>
                    <a:gd name="T15" fmla="*/ 3 h 4"/>
                    <a:gd name="T16" fmla="*/ 4 w 5"/>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4" y="3"/>
                      </a:moveTo>
                      <a:lnTo>
                        <a:pt x="4" y="2"/>
                      </a:lnTo>
                      <a:lnTo>
                        <a:pt x="3" y="0"/>
                      </a:lnTo>
                      <a:lnTo>
                        <a:pt x="1" y="0"/>
                      </a:lnTo>
                      <a:lnTo>
                        <a:pt x="0" y="0"/>
                      </a:lnTo>
                      <a:lnTo>
                        <a:pt x="0" y="3"/>
                      </a:lnTo>
                      <a:lnTo>
                        <a:pt x="1" y="2"/>
                      </a:lnTo>
                      <a:lnTo>
                        <a:pt x="2" y="3"/>
                      </a:lnTo>
                      <a:lnTo>
                        <a:pt x="4" y="3"/>
                      </a:lnTo>
                    </a:path>
                  </a:pathLst>
                </a:custGeom>
                <a:solidFill>
                  <a:srgbClr val="000000"/>
                </a:solidFill>
                <a:ln w="12700" cap="rnd">
                  <a:noFill/>
                  <a:round/>
                  <a:headEnd/>
                  <a:tailEnd/>
                </a:ln>
              </p:spPr>
              <p:txBody>
                <a:bodyPr/>
                <a:lstStyle/>
                <a:p>
                  <a:endParaRPr lang="pt-PT"/>
                </a:p>
              </p:txBody>
            </p:sp>
            <p:sp>
              <p:nvSpPr>
                <p:cNvPr id="973" name="Freeform 153"/>
                <p:cNvSpPr>
                  <a:spLocks/>
                </p:cNvSpPr>
                <p:nvPr/>
              </p:nvSpPr>
              <p:spPr bwMode="auto">
                <a:xfrm>
                  <a:off x="2594" y="1890"/>
                  <a:ext cx="5" cy="5"/>
                </a:xfrm>
                <a:custGeom>
                  <a:avLst/>
                  <a:gdLst>
                    <a:gd name="T0" fmla="*/ 3 w 5"/>
                    <a:gd name="T1" fmla="*/ 2 h 5"/>
                    <a:gd name="T2" fmla="*/ 3 w 5"/>
                    <a:gd name="T3" fmla="*/ 1 h 5"/>
                    <a:gd name="T4" fmla="*/ 2 w 5"/>
                    <a:gd name="T5" fmla="*/ 1 h 5"/>
                    <a:gd name="T6" fmla="*/ 2 w 5"/>
                    <a:gd name="T7" fmla="*/ 0 h 5"/>
                    <a:gd name="T8" fmla="*/ 0 w 5"/>
                    <a:gd name="T9" fmla="*/ 0 h 5"/>
                    <a:gd name="T10" fmla="*/ 0 w 5"/>
                    <a:gd name="T11" fmla="*/ 2 h 5"/>
                    <a:gd name="T12" fmla="*/ 1 w 5"/>
                    <a:gd name="T13" fmla="*/ 3 h 5"/>
                    <a:gd name="T14" fmla="*/ 2 w 5"/>
                    <a:gd name="T15" fmla="*/ 4 h 5"/>
                    <a:gd name="T16" fmla="*/ 4 w 5"/>
                    <a:gd name="T17" fmla="*/ 3 h 5"/>
                    <a:gd name="T18" fmla="*/ 3 w 5"/>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3" y="2"/>
                      </a:moveTo>
                      <a:lnTo>
                        <a:pt x="3" y="1"/>
                      </a:lnTo>
                      <a:lnTo>
                        <a:pt x="2" y="1"/>
                      </a:lnTo>
                      <a:lnTo>
                        <a:pt x="2" y="0"/>
                      </a:lnTo>
                      <a:lnTo>
                        <a:pt x="0" y="0"/>
                      </a:lnTo>
                      <a:lnTo>
                        <a:pt x="0" y="2"/>
                      </a:lnTo>
                      <a:lnTo>
                        <a:pt x="1" y="3"/>
                      </a:lnTo>
                      <a:lnTo>
                        <a:pt x="2" y="4"/>
                      </a:lnTo>
                      <a:lnTo>
                        <a:pt x="4" y="3"/>
                      </a:lnTo>
                      <a:lnTo>
                        <a:pt x="3" y="2"/>
                      </a:lnTo>
                    </a:path>
                  </a:pathLst>
                </a:custGeom>
                <a:solidFill>
                  <a:srgbClr val="000000"/>
                </a:solidFill>
                <a:ln w="12700" cap="rnd">
                  <a:noFill/>
                  <a:round/>
                  <a:headEnd/>
                  <a:tailEnd/>
                </a:ln>
              </p:spPr>
              <p:txBody>
                <a:bodyPr/>
                <a:lstStyle/>
                <a:p>
                  <a:endParaRPr lang="pt-PT"/>
                </a:p>
              </p:txBody>
            </p:sp>
            <p:sp>
              <p:nvSpPr>
                <p:cNvPr id="974" name="Freeform 154"/>
                <p:cNvSpPr>
                  <a:spLocks/>
                </p:cNvSpPr>
                <p:nvPr/>
              </p:nvSpPr>
              <p:spPr bwMode="auto">
                <a:xfrm>
                  <a:off x="2597" y="1892"/>
                  <a:ext cx="6" cy="5"/>
                </a:xfrm>
                <a:custGeom>
                  <a:avLst/>
                  <a:gdLst>
                    <a:gd name="T0" fmla="*/ 5 w 6"/>
                    <a:gd name="T1" fmla="*/ 2 h 5"/>
                    <a:gd name="T2" fmla="*/ 4 w 6"/>
                    <a:gd name="T3" fmla="*/ 1 h 5"/>
                    <a:gd name="T4" fmla="*/ 3 w 6"/>
                    <a:gd name="T5" fmla="*/ 0 h 5"/>
                    <a:gd name="T6" fmla="*/ 2 w 6"/>
                    <a:gd name="T7" fmla="*/ 0 h 5"/>
                    <a:gd name="T8" fmla="*/ 0 w 6"/>
                    <a:gd name="T9" fmla="*/ 0 h 5"/>
                    <a:gd name="T10" fmla="*/ 1 w 6"/>
                    <a:gd name="T11" fmla="*/ 2 h 5"/>
                    <a:gd name="T12" fmla="*/ 2 w 6"/>
                    <a:gd name="T13" fmla="*/ 2 h 5"/>
                    <a:gd name="T14" fmla="*/ 2 w 6"/>
                    <a:gd name="T15" fmla="*/ 3 h 5"/>
                    <a:gd name="T16" fmla="*/ 3 w 6"/>
                    <a:gd name="T17" fmla="*/ 3 h 5"/>
                    <a:gd name="T18" fmla="*/ 4 w 6"/>
                    <a:gd name="T19" fmla="*/ 4 h 5"/>
                    <a:gd name="T20" fmla="*/ 3 w 6"/>
                    <a:gd name="T21" fmla="*/ 4 h 5"/>
                    <a:gd name="T22" fmla="*/ 5 w 6"/>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5" y="2"/>
                      </a:moveTo>
                      <a:lnTo>
                        <a:pt x="4" y="1"/>
                      </a:lnTo>
                      <a:lnTo>
                        <a:pt x="3" y="0"/>
                      </a:lnTo>
                      <a:lnTo>
                        <a:pt x="2" y="0"/>
                      </a:lnTo>
                      <a:lnTo>
                        <a:pt x="0" y="0"/>
                      </a:lnTo>
                      <a:lnTo>
                        <a:pt x="1" y="2"/>
                      </a:lnTo>
                      <a:lnTo>
                        <a:pt x="2" y="2"/>
                      </a:lnTo>
                      <a:lnTo>
                        <a:pt x="2" y="3"/>
                      </a:lnTo>
                      <a:lnTo>
                        <a:pt x="3" y="3"/>
                      </a:lnTo>
                      <a:lnTo>
                        <a:pt x="4" y="4"/>
                      </a:lnTo>
                      <a:lnTo>
                        <a:pt x="3" y="4"/>
                      </a:lnTo>
                      <a:lnTo>
                        <a:pt x="5" y="2"/>
                      </a:lnTo>
                    </a:path>
                  </a:pathLst>
                </a:custGeom>
                <a:solidFill>
                  <a:srgbClr val="000000"/>
                </a:solidFill>
                <a:ln w="12700" cap="rnd">
                  <a:noFill/>
                  <a:round/>
                  <a:headEnd/>
                  <a:tailEnd/>
                </a:ln>
              </p:spPr>
              <p:txBody>
                <a:bodyPr/>
                <a:lstStyle/>
                <a:p>
                  <a:endParaRPr lang="pt-PT"/>
                </a:p>
              </p:txBody>
            </p:sp>
            <p:sp>
              <p:nvSpPr>
                <p:cNvPr id="975" name="Freeform 155"/>
                <p:cNvSpPr>
                  <a:spLocks/>
                </p:cNvSpPr>
                <p:nvPr/>
              </p:nvSpPr>
              <p:spPr bwMode="auto">
                <a:xfrm>
                  <a:off x="2600" y="1893"/>
                  <a:ext cx="5" cy="5"/>
                </a:xfrm>
                <a:custGeom>
                  <a:avLst/>
                  <a:gdLst>
                    <a:gd name="T0" fmla="*/ 4 w 5"/>
                    <a:gd name="T1" fmla="*/ 1 h 5"/>
                    <a:gd name="T2" fmla="*/ 3 w 5"/>
                    <a:gd name="T3" fmla="*/ 1 h 5"/>
                    <a:gd name="T4" fmla="*/ 2 w 5"/>
                    <a:gd name="T5" fmla="*/ 0 h 5"/>
                    <a:gd name="T6" fmla="*/ 0 w 5"/>
                    <a:gd name="T7" fmla="*/ 2 h 5"/>
                    <a:gd name="T8" fmla="*/ 1 w 5"/>
                    <a:gd name="T9" fmla="*/ 3 h 5"/>
                    <a:gd name="T10" fmla="*/ 2 w 5"/>
                    <a:gd name="T11" fmla="*/ 3 h 5"/>
                    <a:gd name="T12" fmla="*/ 2 w 5"/>
                    <a:gd name="T13" fmla="*/ 4 h 5"/>
                    <a:gd name="T14" fmla="*/ 3 w 5"/>
                    <a:gd name="T15" fmla="*/ 4 h 5"/>
                    <a:gd name="T16" fmla="*/ 4 w 5"/>
                    <a:gd name="T17" fmla="*/ 1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4" y="1"/>
                      </a:moveTo>
                      <a:lnTo>
                        <a:pt x="3" y="1"/>
                      </a:lnTo>
                      <a:lnTo>
                        <a:pt x="2" y="0"/>
                      </a:lnTo>
                      <a:lnTo>
                        <a:pt x="0" y="2"/>
                      </a:lnTo>
                      <a:lnTo>
                        <a:pt x="1" y="3"/>
                      </a:lnTo>
                      <a:lnTo>
                        <a:pt x="2" y="3"/>
                      </a:lnTo>
                      <a:lnTo>
                        <a:pt x="2" y="4"/>
                      </a:lnTo>
                      <a:lnTo>
                        <a:pt x="3" y="4"/>
                      </a:lnTo>
                      <a:lnTo>
                        <a:pt x="4" y="1"/>
                      </a:lnTo>
                    </a:path>
                  </a:pathLst>
                </a:custGeom>
                <a:solidFill>
                  <a:srgbClr val="000000"/>
                </a:solidFill>
                <a:ln w="12700" cap="rnd">
                  <a:noFill/>
                  <a:round/>
                  <a:headEnd/>
                  <a:tailEnd/>
                </a:ln>
              </p:spPr>
              <p:txBody>
                <a:bodyPr/>
                <a:lstStyle/>
                <a:p>
                  <a:endParaRPr lang="pt-PT"/>
                </a:p>
              </p:txBody>
            </p:sp>
            <p:sp>
              <p:nvSpPr>
                <p:cNvPr id="976" name="Freeform 156"/>
                <p:cNvSpPr>
                  <a:spLocks/>
                </p:cNvSpPr>
                <p:nvPr/>
              </p:nvSpPr>
              <p:spPr bwMode="auto">
                <a:xfrm>
                  <a:off x="2632" y="1849"/>
                  <a:ext cx="7" cy="9"/>
                </a:xfrm>
                <a:custGeom>
                  <a:avLst/>
                  <a:gdLst>
                    <a:gd name="T0" fmla="*/ 0 w 7"/>
                    <a:gd name="T1" fmla="*/ 7 h 9"/>
                    <a:gd name="T2" fmla="*/ 2 w 7"/>
                    <a:gd name="T3" fmla="*/ 8 h 9"/>
                    <a:gd name="T4" fmla="*/ 5 w 7"/>
                    <a:gd name="T5" fmla="*/ 6 h 9"/>
                    <a:gd name="T6" fmla="*/ 5 w 7"/>
                    <a:gd name="T7" fmla="*/ 4 h 9"/>
                    <a:gd name="T8" fmla="*/ 6 w 7"/>
                    <a:gd name="T9" fmla="*/ 0 h 9"/>
                    <a:gd name="T10" fmla="*/ 3 w 7"/>
                    <a:gd name="T11" fmla="*/ 0 h 9"/>
                    <a:gd name="T12" fmla="*/ 3 w 7"/>
                    <a:gd name="T13" fmla="*/ 3 h 9"/>
                    <a:gd name="T14" fmla="*/ 3 w 7"/>
                    <a:gd name="T15" fmla="*/ 5 h 9"/>
                    <a:gd name="T16" fmla="*/ 2 w 7"/>
                    <a:gd name="T17" fmla="*/ 5 h 9"/>
                    <a:gd name="T18" fmla="*/ 1 w 7"/>
                    <a:gd name="T19" fmla="*/ 5 h 9"/>
                    <a:gd name="T20" fmla="*/ 0 w 7"/>
                    <a:gd name="T21" fmla="*/ 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0" y="7"/>
                      </a:moveTo>
                      <a:lnTo>
                        <a:pt x="2" y="8"/>
                      </a:lnTo>
                      <a:lnTo>
                        <a:pt x="5" y="6"/>
                      </a:lnTo>
                      <a:lnTo>
                        <a:pt x="5" y="4"/>
                      </a:lnTo>
                      <a:lnTo>
                        <a:pt x="6" y="0"/>
                      </a:lnTo>
                      <a:lnTo>
                        <a:pt x="3" y="0"/>
                      </a:lnTo>
                      <a:lnTo>
                        <a:pt x="3" y="3"/>
                      </a:lnTo>
                      <a:lnTo>
                        <a:pt x="3" y="5"/>
                      </a:lnTo>
                      <a:lnTo>
                        <a:pt x="2" y="5"/>
                      </a:lnTo>
                      <a:lnTo>
                        <a:pt x="1" y="5"/>
                      </a:lnTo>
                      <a:lnTo>
                        <a:pt x="0" y="7"/>
                      </a:lnTo>
                    </a:path>
                  </a:pathLst>
                </a:custGeom>
                <a:solidFill>
                  <a:srgbClr val="000000"/>
                </a:solidFill>
                <a:ln w="12700" cap="rnd">
                  <a:noFill/>
                  <a:round/>
                  <a:headEnd/>
                  <a:tailEnd/>
                </a:ln>
              </p:spPr>
              <p:txBody>
                <a:bodyPr/>
                <a:lstStyle/>
                <a:p>
                  <a:endParaRPr lang="pt-PT"/>
                </a:p>
              </p:txBody>
            </p:sp>
            <p:sp>
              <p:nvSpPr>
                <p:cNvPr id="977" name="Freeform 157"/>
                <p:cNvSpPr>
                  <a:spLocks/>
                </p:cNvSpPr>
                <p:nvPr/>
              </p:nvSpPr>
              <p:spPr bwMode="auto">
                <a:xfrm>
                  <a:off x="2630" y="1854"/>
                  <a:ext cx="4" cy="4"/>
                </a:xfrm>
                <a:custGeom>
                  <a:avLst/>
                  <a:gdLst>
                    <a:gd name="T0" fmla="*/ 2 w 4"/>
                    <a:gd name="T1" fmla="*/ 3 h 4"/>
                    <a:gd name="T2" fmla="*/ 2 w 4"/>
                    <a:gd name="T3" fmla="*/ 2 h 4"/>
                    <a:gd name="T4" fmla="*/ 2 w 4"/>
                    <a:gd name="T5" fmla="*/ 3 h 4"/>
                    <a:gd name="T6" fmla="*/ 3 w 4"/>
                    <a:gd name="T7" fmla="*/ 1 h 4"/>
                    <a:gd name="T8" fmla="*/ 2 w 4"/>
                    <a:gd name="T9" fmla="*/ 0 h 4"/>
                    <a:gd name="T10" fmla="*/ 0 w 4"/>
                    <a:gd name="T11" fmla="*/ 1 h 4"/>
                    <a:gd name="T12" fmla="*/ 0 w 4"/>
                    <a:gd name="T13" fmla="*/ 2 h 4"/>
                    <a:gd name="T14" fmla="*/ 0 w 4"/>
                    <a:gd name="T15" fmla="*/ 3 h 4"/>
                    <a:gd name="T16" fmla="*/ 2 w 4"/>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2" y="3"/>
                      </a:moveTo>
                      <a:lnTo>
                        <a:pt x="2" y="2"/>
                      </a:lnTo>
                      <a:lnTo>
                        <a:pt x="2" y="3"/>
                      </a:lnTo>
                      <a:lnTo>
                        <a:pt x="3" y="1"/>
                      </a:lnTo>
                      <a:lnTo>
                        <a:pt x="2" y="0"/>
                      </a:lnTo>
                      <a:lnTo>
                        <a:pt x="0" y="1"/>
                      </a:lnTo>
                      <a:lnTo>
                        <a:pt x="0" y="2"/>
                      </a:lnTo>
                      <a:lnTo>
                        <a:pt x="0" y="3"/>
                      </a:lnTo>
                      <a:lnTo>
                        <a:pt x="2" y="3"/>
                      </a:lnTo>
                    </a:path>
                  </a:pathLst>
                </a:custGeom>
                <a:solidFill>
                  <a:srgbClr val="000000"/>
                </a:solidFill>
                <a:ln w="12700" cap="rnd">
                  <a:noFill/>
                  <a:round/>
                  <a:headEnd/>
                  <a:tailEnd/>
                </a:ln>
              </p:spPr>
              <p:txBody>
                <a:bodyPr/>
                <a:lstStyle/>
                <a:p>
                  <a:endParaRPr lang="pt-PT"/>
                </a:p>
              </p:txBody>
            </p:sp>
            <p:sp>
              <p:nvSpPr>
                <p:cNvPr id="978" name="Freeform 158"/>
                <p:cNvSpPr>
                  <a:spLocks/>
                </p:cNvSpPr>
                <p:nvPr/>
              </p:nvSpPr>
              <p:spPr bwMode="auto">
                <a:xfrm>
                  <a:off x="2626" y="1858"/>
                  <a:ext cx="8" cy="4"/>
                </a:xfrm>
                <a:custGeom>
                  <a:avLst/>
                  <a:gdLst>
                    <a:gd name="T0" fmla="*/ 0 w 8"/>
                    <a:gd name="T1" fmla="*/ 2 h 4"/>
                    <a:gd name="T2" fmla="*/ 3 w 8"/>
                    <a:gd name="T3" fmla="*/ 3 h 4"/>
                    <a:gd name="T4" fmla="*/ 5 w 8"/>
                    <a:gd name="T5" fmla="*/ 3 h 4"/>
                    <a:gd name="T6" fmla="*/ 6 w 8"/>
                    <a:gd name="T7" fmla="*/ 2 h 4"/>
                    <a:gd name="T8" fmla="*/ 7 w 8"/>
                    <a:gd name="T9" fmla="*/ 0 h 4"/>
                    <a:gd name="T10" fmla="*/ 4 w 8"/>
                    <a:gd name="T11" fmla="*/ 0 h 4"/>
                    <a:gd name="T12" fmla="*/ 3 w 8"/>
                    <a:gd name="T13" fmla="*/ 1 h 4"/>
                    <a:gd name="T14" fmla="*/ 1 w 8"/>
                    <a:gd name="T15" fmla="*/ 1 h 4"/>
                    <a:gd name="T16" fmla="*/ 0 w 8"/>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4"/>
                    <a:gd name="T29" fmla="*/ 8 w 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4">
                      <a:moveTo>
                        <a:pt x="0" y="2"/>
                      </a:moveTo>
                      <a:lnTo>
                        <a:pt x="3" y="3"/>
                      </a:lnTo>
                      <a:lnTo>
                        <a:pt x="5" y="3"/>
                      </a:lnTo>
                      <a:lnTo>
                        <a:pt x="6" y="2"/>
                      </a:lnTo>
                      <a:lnTo>
                        <a:pt x="7" y="0"/>
                      </a:lnTo>
                      <a:lnTo>
                        <a:pt x="4" y="0"/>
                      </a:lnTo>
                      <a:lnTo>
                        <a:pt x="3" y="1"/>
                      </a:lnTo>
                      <a:lnTo>
                        <a:pt x="1" y="1"/>
                      </a:lnTo>
                      <a:lnTo>
                        <a:pt x="0" y="2"/>
                      </a:lnTo>
                    </a:path>
                  </a:pathLst>
                </a:custGeom>
                <a:solidFill>
                  <a:srgbClr val="000000"/>
                </a:solidFill>
                <a:ln w="12700" cap="rnd">
                  <a:noFill/>
                  <a:round/>
                  <a:headEnd/>
                  <a:tailEnd/>
                </a:ln>
              </p:spPr>
              <p:txBody>
                <a:bodyPr/>
                <a:lstStyle/>
                <a:p>
                  <a:endParaRPr lang="pt-PT"/>
                </a:p>
              </p:txBody>
            </p:sp>
            <p:sp>
              <p:nvSpPr>
                <p:cNvPr id="979" name="Freeform 159"/>
                <p:cNvSpPr>
                  <a:spLocks/>
                </p:cNvSpPr>
                <p:nvPr/>
              </p:nvSpPr>
              <p:spPr bwMode="auto">
                <a:xfrm>
                  <a:off x="2610" y="1840"/>
                  <a:ext cx="6" cy="5"/>
                </a:xfrm>
                <a:custGeom>
                  <a:avLst/>
                  <a:gdLst>
                    <a:gd name="T0" fmla="*/ 3 w 6"/>
                    <a:gd name="T1" fmla="*/ 0 h 5"/>
                    <a:gd name="T2" fmla="*/ 3 w 6"/>
                    <a:gd name="T3" fmla="*/ 1 h 5"/>
                    <a:gd name="T4" fmla="*/ 2 w 6"/>
                    <a:gd name="T5" fmla="*/ 1 h 5"/>
                    <a:gd name="T6" fmla="*/ 0 w 6"/>
                    <a:gd name="T7" fmla="*/ 1 h 5"/>
                    <a:gd name="T8" fmla="*/ 0 w 6"/>
                    <a:gd name="T9" fmla="*/ 3 h 5"/>
                    <a:gd name="T10" fmla="*/ 2 w 6"/>
                    <a:gd name="T11" fmla="*/ 4 h 5"/>
                    <a:gd name="T12" fmla="*/ 3 w 6"/>
                    <a:gd name="T13" fmla="*/ 3 h 5"/>
                    <a:gd name="T14" fmla="*/ 4 w 6"/>
                    <a:gd name="T15" fmla="*/ 3 h 5"/>
                    <a:gd name="T16" fmla="*/ 5 w 6"/>
                    <a:gd name="T17" fmla="*/ 2 h 5"/>
                    <a:gd name="T18" fmla="*/ 3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0"/>
                      </a:moveTo>
                      <a:lnTo>
                        <a:pt x="3" y="1"/>
                      </a:lnTo>
                      <a:lnTo>
                        <a:pt x="2" y="1"/>
                      </a:lnTo>
                      <a:lnTo>
                        <a:pt x="0" y="1"/>
                      </a:lnTo>
                      <a:lnTo>
                        <a:pt x="0" y="3"/>
                      </a:lnTo>
                      <a:lnTo>
                        <a:pt x="2" y="4"/>
                      </a:lnTo>
                      <a:lnTo>
                        <a:pt x="3" y="3"/>
                      </a:lnTo>
                      <a:lnTo>
                        <a:pt x="4" y="3"/>
                      </a:lnTo>
                      <a:lnTo>
                        <a:pt x="5" y="2"/>
                      </a:lnTo>
                      <a:lnTo>
                        <a:pt x="3" y="0"/>
                      </a:lnTo>
                    </a:path>
                  </a:pathLst>
                </a:custGeom>
                <a:solidFill>
                  <a:srgbClr val="000000"/>
                </a:solidFill>
                <a:ln w="12700" cap="rnd">
                  <a:noFill/>
                  <a:round/>
                  <a:headEnd/>
                  <a:tailEnd/>
                </a:ln>
              </p:spPr>
              <p:txBody>
                <a:bodyPr/>
                <a:lstStyle/>
                <a:p>
                  <a:endParaRPr lang="pt-PT"/>
                </a:p>
              </p:txBody>
            </p:sp>
            <p:sp>
              <p:nvSpPr>
                <p:cNvPr id="980" name="Freeform 160"/>
                <p:cNvSpPr>
                  <a:spLocks/>
                </p:cNvSpPr>
                <p:nvPr/>
              </p:nvSpPr>
              <p:spPr bwMode="auto">
                <a:xfrm>
                  <a:off x="2659" y="1897"/>
                  <a:ext cx="5" cy="5"/>
                </a:xfrm>
                <a:custGeom>
                  <a:avLst/>
                  <a:gdLst>
                    <a:gd name="T0" fmla="*/ 0 w 5"/>
                    <a:gd name="T1" fmla="*/ 4 h 5"/>
                    <a:gd name="T2" fmla="*/ 1 w 5"/>
                    <a:gd name="T3" fmla="*/ 4 h 5"/>
                    <a:gd name="T4" fmla="*/ 3 w 5"/>
                    <a:gd name="T5" fmla="*/ 3 h 5"/>
                    <a:gd name="T6" fmla="*/ 4 w 5"/>
                    <a:gd name="T7" fmla="*/ 3 h 5"/>
                    <a:gd name="T8" fmla="*/ 3 w 5"/>
                    <a:gd name="T9" fmla="*/ 0 h 5"/>
                    <a:gd name="T10" fmla="*/ 2 w 5"/>
                    <a:gd name="T11" fmla="*/ 1 h 5"/>
                    <a:gd name="T12" fmla="*/ 1 w 5"/>
                    <a:gd name="T13" fmla="*/ 1 h 5"/>
                    <a:gd name="T14" fmla="*/ 0 w 5"/>
                    <a:gd name="T15" fmla="*/ 1 h 5"/>
                    <a:gd name="T16" fmla="*/ 0 w 5"/>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4"/>
                      </a:moveTo>
                      <a:lnTo>
                        <a:pt x="1" y="4"/>
                      </a:lnTo>
                      <a:lnTo>
                        <a:pt x="3" y="3"/>
                      </a:lnTo>
                      <a:lnTo>
                        <a:pt x="4" y="3"/>
                      </a:lnTo>
                      <a:lnTo>
                        <a:pt x="3" y="0"/>
                      </a:lnTo>
                      <a:lnTo>
                        <a:pt x="2" y="1"/>
                      </a:lnTo>
                      <a:lnTo>
                        <a:pt x="1" y="1"/>
                      </a:lnTo>
                      <a:lnTo>
                        <a:pt x="0" y="1"/>
                      </a:lnTo>
                      <a:lnTo>
                        <a:pt x="0" y="4"/>
                      </a:lnTo>
                    </a:path>
                  </a:pathLst>
                </a:custGeom>
                <a:solidFill>
                  <a:srgbClr val="000000"/>
                </a:solidFill>
                <a:ln w="12700" cap="rnd">
                  <a:noFill/>
                  <a:round/>
                  <a:headEnd/>
                  <a:tailEnd/>
                </a:ln>
              </p:spPr>
              <p:txBody>
                <a:bodyPr/>
                <a:lstStyle/>
                <a:p>
                  <a:endParaRPr lang="pt-PT"/>
                </a:p>
              </p:txBody>
            </p:sp>
            <p:sp>
              <p:nvSpPr>
                <p:cNvPr id="981" name="Freeform 161"/>
                <p:cNvSpPr>
                  <a:spLocks/>
                </p:cNvSpPr>
                <p:nvPr/>
              </p:nvSpPr>
              <p:spPr bwMode="auto">
                <a:xfrm>
                  <a:off x="2489" y="1891"/>
                  <a:ext cx="4" cy="8"/>
                </a:xfrm>
                <a:custGeom>
                  <a:avLst/>
                  <a:gdLst>
                    <a:gd name="T0" fmla="*/ 1 w 4"/>
                    <a:gd name="T1" fmla="*/ 7 h 8"/>
                    <a:gd name="T2" fmla="*/ 2 w 4"/>
                    <a:gd name="T3" fmla="*/ 5 h 8"/>
                    <a:gd name="T4" fmla="*/ 3 w 4"/>
                    <a:gd name="T5" fmla="*/ 4 h 8"/>
                    <a:gd name="T6" fmla="*/ 2 w 4"/>
                    <a:gd name="T7" fmla="*/ 1 h 8"/>
                    <a:gd name="T8" fmla="*/ 1 w 4"/>
                    <a:gd name="T9" fmla="*/ 0 h 8"/>
                    <a:gd name="T10" fmla="*/ 0 w 4"/>
                    <a:gd name="T11" fmla="*/ 3 h 8"/>
                    <a:gd name="T12" fmla="*/ 0 w 4"/>
                    <a:gd name="T13" fmla="*/ 4 h 8"/>
                    <a:gd name="T14" fmla="*/ 1 w 4"/>
                    <a:gd name="T15" fmla="*/ 7 h 8"/>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8"/>
                    <a:gd name="T26" fmla="*/ 4 w 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8">
                      <a:moveTo>
                        <a:pt x="1" y="7"/>
                      </a:moveTo>
                      <a:lnTo>
                        <a:pt x="2" y="5"/>
                      </a:lnTo>
                      <a:lnTo>
                        <a:pt x="3" y="4"/>
                      </a:lnTo>
                      <a:lnTo>
                        <a:pt x="2" y="1"/>
                      </a:lnTo>
                      <a:lnTo>
                        <a:pt x="1" y="0"/>
                      </a:lnTo>
                      <a:lnTo>
                        <a:pt x="0" y="3"/>
                      </a:lnTo>
                      <a:lnTo>
                        <a:pt x="0" y="4"/>
                      </a:lnTo>
                      <a:lnTo>
                        <a:pt x="1" y="7"/>
                      </a:lnTo>
                    </a:path>
                  </a:pathLst>
                </a:custGeom>
                <a:solidFill>
                  <a:srgbClr val="000000"/>
                </a:solidFill>
                <a:ln w="12700" cap="rnd">
                  <a:noFill/>
                  <a:round/>
                  <a:headEnd/>
                  <a:tailEnd/>
                </a:ln>
              </p:spPr>
              <p:txBody>
                <a:bodyPr/>
                <a:lstStyle/>
                <a:p>
                  <a:endParaRPr lang="pt-PT"/>
                </a:p>
              </p:txBody>
            </p:sp>
            <p:sp>
              <p:nvSpPr>
                <p:cNvPr id="982" name="Freeform 162"/>
                <p:cNvSpPr>
                  <a:spLocks/>
                </p:cNvSpPr>
                <p:nvPr/>
              </p:nvSpPr>
              <p:spPr bwMode="auto">
                <a:xfrm>
                  <a:off x="2488" y="1896"/>
                  <a:ext cx="4" cy="7"/>
                </a:xfrm>
                <a:custGeom>
                  <a:avLst/>
                  <a:gdLst>
                    <a:gd name="T0" fmla="*/ 0 w 4"/>
                    <a:gd name="T1" fmla="*/ 6 h 7"/>
                    <a:gd name="T2" fmla="*/ 3 w 4"/>
                    <a:gd name="T3" fmla="*/ 5 h 7"/>
                    <a:gd name="T4" fmla="*/ 3 w 4"/>
                    <a:gd name="T5" fmla="*/ 3 h 7"/>
                    <a:gd name="T6" fmla="*/ 3 w 4"/>
                    <a:gd name="T7" fmla="*/ 2 h 7"/>
                    <a:gd name="T8" fmla="*/ 2 w 4"/>
                    <a:gd name="T9" fmla="*/ 0 h 7"/>
                    <a:gd name="T10" fmla="*/ 0 w 4"/>
                    <a:gd name="T11" fmla="*/ 2 h 7"/>
                    <a:gd name="T12" fmla="*/ 0 w 4"/>
                    <a:gd name="T13" fmla="*/ 3 h 7"/>
                    <a:gd name="T14" fmla="*/ 0 w 4"/>
                    <a:gd name="T15" fmla="*/ 4 h 7"/>
                    <a:gd name="T16" fmla="*/ 0 w 4"/>
                    <a:gd name="T17" fmla="*/ 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0" y="6"/>
                      </a:moveTo>
                      <a:lnTo>
                        <a:pt x="3" y="5"/>
                      </a:lnTo>
                      <a:lnTo>
                        <a:pt x="3" y="3"/>
                      </a:lnTo>
                      <a:lnTo>
                        <a:pt x="3" y="2"/>
                      </a:lnTo>
                      <a:lnTo>
                        <a:pt x="2" y="0"/>
                      </a:lnTo>
                      <a:lnTo>
                        <a:pt x="0" y="2"/>
                      </a:lnTo>
                      <a:lnTo>
                        <a:pt x="0" y="3"/>
                      </a:lnTo>
                      <a:lnTo>
                        <a:pt x="0" y="4"/>
                      </a:lnTo>
                      <a:lnTo>
                        <a:pt x="0" y="6"/>
                      </a:lnTo>
                    </a:path>
                  </a:pathLst>
                </a:custGeom>
                <a:solidFill>
                  <a:srgbClr val="000000"/>
                </a:solidFill>
                <a:ln w="12700" cap="rnd">
                  <a:noFill/>
                  <a:round/>
                  <a:headEnd/>
                  <a:tailEnd/>
                </a:ln>
              </p:spPr>
              <p:txBody>
                <a:bodyPr/>
                <a:lstStyle/>
                <a:p>
                  <a:endParaRPr lang="pt-PT"/>
                </a:p>
              </p:txBody>
            </p:sp>
            <p:sp>
              <p:nvSpPr>
                <p:cNvPr id="983" name="Freeform 163"/>
                <p:cNvSpPr>
                  <a:spLocks/>
                </p:cNvSpPr>
                <p:nvPr/>
              </p:nvSpPr>
              <p:spPr bwMode="auto">
                <a:xfrm>
                  <a:off x="2497" y="1894"/>
                  <a:ext cx="8" cy="6"/>
                </a:xfrm>
                <a:custGeom>
                  <a:avLst/>
                  <a:gdLst>
                    <a:gd name="T0" fmla="*/ 6 w 8"/>
                    <a:gd name="T1" fmla="*/ 1 h 6"/>
                    <a:gd name="T2" fmla="*/ 5 w 8"/>
                    <a:gd name="T3" fmla="*/ 2 h 6"/>
                    <a:gd name="T4" fmla="*/ 4 w 8"/>
                    <a:gd name="T5" fmla="*/ 3 h 6"/>
                    <a:gd name="T6" fmla="*/ 2 w 8"/>
                    <a:gd name="T7" fmla="*/ 2 h 6"/>
                    <a:gd name="T8" fmla="*/ 0 w 8"/>
                    <a:gd name="T9" fmla="*/ 3 h 6"/>
                    <a:gd name="T10" fmla="*/ 2 w 8"/>
                    <a:gd name="T11" fmla="*/ 5 h 6"/>
                    <a:gd name="T12" fmla="*/ 4 w 8"/>
                    <a:gd name="T13" fmla="*/ 5 h 6"/>
                    <a:gd name="T14" fmla="*/ 6 w 8"/>
                    <a:gd name="T15" fmla="*/ 4 h 6"/>
                    <a:gd name="T16" fmla="*/ 7 w 8"/>
                    <a:gd name="T17" fmla="*/ 1 h 6"/>
                    <a:gd name="T18" fmla="*/ 6 w 8"/>
                    <a:gd name="T19" fmla="*/ 3 h 6"/>
                    <a:gd name="T20" fmla="*/ 6 w 8"/>
                    <a:gd name="T21" fmla="*/ 1 h 6"/>
                    <a:gd name="T22" fmla="*/ 4 w 8"/>
                    <a:gd name="T23" fmla="*/ 0 h 6"/>
                    <a:gd name="T24" fmla="*/ 5 w 8"/>
                    <a:gd name="T25" fmla="*/ 2 h 6"/>
                    <a:gd name="T26" fmla="*/ 6 w 8"/>
                    <a:gd name="T27" fmla="*/ 1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6"/>
                    <a:gd name="T44" fmla="*/ 8 w 8"/>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6">
                      <a:moveTo>
                        <a:pt x="6" y="1"/>
                      </a:moveTo>
                      <a:lnTo>
                        <a:pt x="5" y="2"/>
                      </a:lnTo>
                      <a:lnTo>
                        <a:pt x="4" y="3"/>
                      </a:lnTo>
                      <a:lnTo>
                        <a:pt x="2" y="2"/>
                      </a:lnTo>
                      <a:lnTo>
                        <a:pt x="0" y="3"/>
                      </a:lnTo>
                      <a:lnTo>
                        <a:pt x="2" y="5"/>
                      </a:lnTo>
                      <a:lnTo>
                        <a:pt x="4" y="5"/>
                      </a:lnTo>
                      <a:lnTo>
                        <a:pt x="6" y="4"/>
                      </a:lnTo>
                      <a:lnTo>
                        <a:pt x="7" y="1"/>
                      </a:lnTo>
                      <a:lnTo>
                        <a:pt x="6" y="3"/>
                      </a:lnTo>
                      <a:lnTo>
                        <a:pt x="6" y="1"/>
                      </a:lnTo>
                      <a:lnTo>
                        <a:pt x="4" y="0"/>
                      </a:lnTo>
                      <a:lnTo>
                        <a:pt x="5" y="2"/>
                      </a:lnTo>
                      <a:lnTo>
                        <a:pt x="6" y="1"/>
                      </a:lnTo>
                    </a:path>
                  </a:pathLst>
                </a:custGeom>
                <a:solidFill>
                  <a:srgbClr val="000000"/>
                </a:solidFill>
                <a:ln w="12700" cap="rnd">
                  <a:noFill/>
                  <a:round/>
                  <a:headEnd/>
                  <a:tailEnd/>
                </a:ln>
              </p:spPr>
              <p:txBody>
                <a:bodyPr/>
                <a:lstStyle/>
                <a:p>
                  <a:endParaRPr lang="pt-PT"/>
                </a:p>
              </p:txBody>
            </p:sp>
            <p:sp>
              <p:nvSpPr>
                <p:cNvPr id="984" name="Freeform 164"/>
                <p:cNvSpPr>
                  <a:spLocks/>
                </p:cNvSpPr>
                <p:nvPr/>
              </p:nvSpPr>
              <p:spPr bwMode="auto">
                <a:xfrm>
                  <a:off x="2503" y="1892"/>
                  <a:ext cx="7" cy="6"/>
                </a:xfrm>
                <a:custGeom>
                  <a:avLst/>
                  <a:gdLst>
                    <a:gd name="T0" fmla="*/ 4 w 7"/>
                    <a:gd name="T1" fmla="*/ 0 h 6"/>
                    <a:gd name="T2" fmla="*/ 4 w 7"/>
                    <a:gd name="T3" fmla="*/ 2 h 6"/>
                    <a:gd name="T4" fmla="*/ 3 w 7"/>
                    <a:gd name="T5" fmla="*/ 3 h 6"/>
                    <a:gd name="T6" fmla="*/ 2 w 7"/>
                    <a:gd name="T7" fmla="*/ 3 h 6"/>
                    <a:gd name="T8" fmla="*/ 0 w 7"/>
                    <a:gd name="T9" fmla="*/ 3 h 6"/>
                    <a:gd name="T10" fmla="*/ 0 w 7"/>
                    <a:gd name="T11" fmla="*/ 5 h 6"/>
                    <a:gd name="T12" fmla="*/ 2 w 7"/>
                    <a:gd name="T13" fmla="*/ 5 h 6"/>
                    <a:gd name="T14" fmla="*/ 4 w 7"/>
                    <a:gd name="T15" fmla="*/ 4 h 6"/>
                    <a:gd name="T16" fmla="*/ 6 w 7"/>
                    <a:gd name="T17" fmla="*/ 3 h 6"/>
                    <a:gd name="T18" fmla="*/ 6 w 7"/>
                    <a:gd name="T19" fmla="*/ 1 h 6"/>
                    <a:gd name="T20" fmla="*/ 6 w 7"/>
                    <a:gd name="T21" fmla="*/ 2 h 6"/>
                    <a:gd name="T22" fmla="*/ 4 w 7"/>
                    <a:gd name="T23" fmla="*/ 0 h 6"/>
                    <a:gd name="T24" fmla="*/ 4 w 7"/>
                    <a:gd name="T25" fmla="*/ 1 h 6"/>
                    <a:gd name="T26" fmla="*/ 4 w 7"/>
                    <a:gd name="T27" fmla="*/ 2 h 6"/>
                    <a:gd name="T28" fmla="*/ 4 w 7"/>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6"/>
                    <a:gd name="T47" fmla="*/ 7 w 7"/>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6">
                      <a:moveTo>
                        <a:pt x="4" y="0"/>
                      </a:moveTo>
                      <a:lnTo>
                        <a:pt x="4" y="2"/>
                      </a:lnTo>
                      <a:lnTo>
                        <a:pt x="3" y="3"/>
                      </a:lnTo>
                      <a:lnTo>
                        <a:pt x="2" y="3"/>
                      </a:lnTo>
                      <a:lnTo>
                        <a:pt x="0" y="3"/>
                      </a:lnTo>
                      <a:lnTo>
                        <a:pt x="0" y="5"/>
                      </a:lnTo>
                      <a:lnTo>
                        <a:pt x="2" y="5"/>
                      </a:lnTo>
                      <a:lnTo>
                        <a:pt x="4" y="4"/>
                      </a:lnTo>
                      <a:lnTo>
                        <a:pt x="6" y="3"/>
                      </a:lnTo>
                      <a:lnTo>
                        <a:pt x="6" y="1"/>
                      </a:lnTo>
                      <a:lnTo>
                        <a:pt x="6" y="2"/>
                      </a:lnTo>
                      <a:lnTo>
                        <a:pt x="4" y="0"/>
                      </a:lnTo>
                      <a:lnTo>
                        <a:pt x="4" y="1"/>
                      </a:lnTo>
                      <a:lnTo>
                        <a:pt x="4" y="2"/>
                      </a:lnTo>
                      <a:lnTo>
                        <a:pt x="4" y="0"/>
                      </a:lnTo>
                    </a:path>
                  </a:pathLst>
                </a:custGeom>
                <a:solidFill>
                  <a:srgbClr val="000000"/>
                </a:solidFill>
                <a:ln w="12700" cap="rnd">
                  <a:noFill/>
                  <a:round/>
                  <a:headEnd/>
                  <a:tailEnd/>
                </a:ln>
              </p:spPr>
              <p:txBody>
                <a:bodyPr/>
                <a:lstStyle/>
                <a:p>
                  <a:endParaRPr lang="pt-PT"/>
                </a:p>
              </p:txBody>
            </p:sp>
            <p:sp>
              <p:nvSpPr>
                <p:cNvPr id="985" name="Freeform 165"/>
                <p:cNvSpPr>
                  <a:spLocks/>
                </p:cNvSpPr>
                <p:nvPr/>
              </p:nvSpPr>
              <p:spPr bwMode="auto">
                <a:xfrm>
                  <a:off x="2507" y="1888"/>
                  <a:ext cx="3" cy="6"/>
                </a:xfrm>
                <a:custGeom>
                  <a:avLst/>
                  <a:gdLst>
                    <a:gd name="T0" fmla="*/ 0 w 3"/>
                    <a:gd name="T1" fmla="*/ 2 h 6"/>
                    <a:gd name="T2" fmla="*/ 1 w 3"/>
                    <a:gd name="T3" fmla="*/ 3 h 6"/>
                    <a:gd name="T4" fmla="*/ 1 w 3"/>
                    <a:gd name="T5" fmla="*/ 5 h 6"/>
                    <a:gd name="T6" fmla="*/ 2 w 3"/>
                    <a:gd name="T7" fmla="*/ 3 h 6"/>
                    <a:gd name="T8" fmla="*/ 2 w 3"/>
                    <a:gd name="T9" fmla="*/ 2 h 6"/>
                    <a:gd name="T10" fmla="*/ 1 w 3"/>
                    <a:gd name="T11" fmla="*/ 1 h 6"/>
                    <a:gd name="T12" fmla="*/ 1 w 3"/>
                    <a:gd name="T13" fmla="*/ 0 h 6"/>
                    <a:gd name="T14" fmla="*/ 0 w 3"/>
                    <a:gd name="T15" fmla="*/ 2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0" y="2"/>
                      </a:moveTo>
                      <a:lnTo>
                        <a:pt x="1" y="3"/>
                      </a:lnTo>
                      <a:lnTo>
                        <a:pt x="1" y="5"/>
                      </a:lnTo>
                      <a:lnTo>
                        <a:pt x="2" y="3"/>
                      </a:lnTo>
                      <a:lnTo>
                        <a:pt x="2" y="2"/>
                      </a:lnTo>
                      <a:lnTo>
                        <a:pt x="1" y="1"/>
                      </a:lnTo>
                      <a:lnTo>
                        <a:pt x="1" y="0"/>
                      </a:lnTo>
                      <a:lnTo>
                        <a:pt x="0" y="2"/>
                      </a:lnTo>
                    </a:path>
                  </a:pathLst>
                </a:custGeom>
                <a:solidFill>
                  <a:srgbClr val="000000"/>
                </a:solidFill>
                <a:ln w="12700" cap="rnd">
                  <a:noFill/>
                  <a:round/>
                  <a:headEnd/>
                  <a:tailEnd/>
                </a:ln>
              </p:spPr>
              <p:txBody>
                <a:bodyPr/>
                <a:lstStyle/>
                <a:p>
                  <a:endParaRPr lang="pt-PT"/>
                </a:p>
              </p:txBody>
            </p:sp>
            <p:sp>
              <p:nvSpPr>
                <p:cNvPr id="986" name="Freeform 166"/>
                <p:cNvSpPr>
                  <a:spLocks/>
                </p:cNvSpPr>
                <p:nvPr/>
              </p:nvSpPr>
              <p:spPr bwMode="auto">
                <a:xfrm>
                  <a:off x="2450" y="1908"/>
                  <a:ext cx="10" cy="7"/>
                </a:xfrm>
                <a:custGeom>
                  <a:avLst/>
                  <a:gdLst>
                    <a:gd name="T0" fmla="*/ 8 w 10"/>
                    <a:gd name="T1" fmla="*/ 3 h 7"/>
                    <a:gd name="T2" fmla="*/ 6 w 10"/>
                    <a:gd name="T3" fmla="*/ 3 h 7"/>
                    <a:gd name="T4" fmla="*/ 5 w 10"/>
                    <a:gd name="T5" fmla="*/ 3 h 7"/>
                    <a:gd name="T6" fmla="*/ 3 w 10"/>
                    <a:gd name="T7" fmla="*/ 2 h 7"/>
                    <a:gd name="T8" fmla="*/ 2 w 10"/>
                    <a:gd name="T9" fmla="*/ 0 h 7"/>
                    <a:gd name="T10" fmla="*/ 0 w 10"/>
                    <a:gd name="T11" fmla="*/ 2 h 7"/>
                    <a:gd name="T12" fmla="*/ 2 w 10"/>
                    <a:gd name="T13" fmla="*/ 3 h 7"/>
                    <a:gd name="T14" fmla="*/ 4 w 10"/>
                    <a:gd name="T15" fmla="*/ 5 h 7"/>
                    <a:gd name="T16" fmla="*/ 6 w 10"/>
                    <a:gd name="T17" fmla="*/ 6 h 7"/>
                    <a:gd name="T18" fmla="*/ 9 w 10"/>
                    <a:gd name="T19" fmla="*/ 5 h 7"/>
                    <a:gd name="T20" fmla="*/ 8 w 10"/>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7"/>
                    <a:gd name="T35" fmla="*/ 10 w 10"/>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7">
                      <a:moveTo>
                        <a:pt x="8" y="3"/>
                      </a:moveTo>
                      <a:lnTo>
                        <a:pt x="6" y="3"/>
                      </a:lnTo>
                      <a:lnTo>
                        <a:pt x="5" y="3"/>
                      </a:lnTo>
                      <a:lnTo>
                        <a:pt x="3" y="2"/>
                      </a:lnTo>
                      <a:lnTo>
                        <a:pt x="2" y="0"/>
                      </a:lnTo>
                      <a:lnTo>
                        <a:pt x="0" y="2"/>
                      </a:lnTo>
                      <a:lnTo>
                        <a:pt x="2" y="3"/>
                      </a:lnTo>
                      <a:lnTo>
                        <a:pt x="4" y="5"/>
                      </a:lnTo>
                      <a:lnTo>
                        <a:pt x="6" y="6"/>
                      </a:lnTo>
                      <a:lnTo>
                        <a:pt x="9" y="5"/>
                      </a:lnTo>
                      <a:lnTo>
                        <a:pt x="8" y="3"/>
                      </a:lnTo>
                    </a:path>
                  </a:pathLst>
                </a:custGeom>
                <a:solidFill>
                  <a:srgbClr val="000000"/>
                </a:solidFill>
                <a:ln w="12700" cap="rnd">
                  <a:noFill/>
                  <a:round/>
                  <a:headEnd/>
                  <a:tailEnd/>
                </a:ln>
              </p:spPr>
              <p:txBody>
                <a:bodyPr/>
                <a:lstStyle/>
                <a:p>
                  <a:endParaRPr lang="pt-PT"/>
                </a:p>
              </p:txBody>
            </p:sp>
            <p:sp>
              <p:nvSpPr>
                <p:cNvPr id="987" name="Freeform 167"/>
                <p:cNvSpPr>
                  <a:spLocks/>
                </p:cNvSpPr>
                <p:nvPr/>
              </p:nvSpPr>
              <p:spPr bwMode="auto">
                <a:xfrm>
                  <a:off x="2465" y="1888"/>
                  <a:ext cx="3" cy="5"/>
                </a:xfrm>
                <a:custGeom>
                  <a:avLst/>
                  <a:gdLst>
                    <a:gd name="T0" fmla="*/ 2 w 3"/>
                    <a:gd name="T1" fmla="*/ 2 h 5"/>
                    <a:gd name="T2" fmla="*/ 2 w 3"/>
                    <a:gd name="T3" fmla="*/ 3 h 5"/>
                    <a:gd name="T4" fmla="*/ 2 w 3"/>
                    <a:gd name="T5" fmla="*/ 2 h 5"/>
                    <a:gd name="T6" fmla="*/ 2 w 3"/>
                    <a:gd name="T7" fmla="*/ 0 h 5"/>
                    <a:gd name="T8" fmla="*/ 1 w 3"/>
                    <a:gd name="T9" fmla="*/ 0 h 5"/>
                    <a:gd name="T10" fmla="*/ 0 w 3"/>
                    <a:gd name="T11" fmla="*/ 1 h 5"/>
                    <a:gd name="T12" fmla="*/ 0 w 3"/>
                    <a:gd name="T13" fmla="*/ 3 h 5"/>
                    <a:gd name="T14" fmla="*/ 0 w 3"/>
                    <a:gd name="T15" fmla="*/ 4 h 5"/>
                    <a:gd name="T16" fmla="*/ 2 w 3"/>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2" y="2"/>
                      </a:moveTo>
                      <a:lnTo>
                        <a:pt x="2" y="3"/>
                      </a:lnTo>
                      <a:lnTo>
                        <a:pt x="2" y="2"/>
                      </a:lnTo>
                      <a:lnTo>
                        <a:pt x="2" y="0"/>
                      </a:lnTo>
                      <a:lnTo>
                        <a:pt x="1" y="0"/>
                      </a:lnTo>
                      <a:lnTo>
                        <a:pt x="0" y="1"/>
                      </a:lnTo>
                      <a:lnTo>
                        <a:pt x="0" y="3"/>
                      </a:lnTo>
                      <a:lnTo>
                        <a:pt x="0" y="4"/>
                      </a:lnTo>
                      <a:lnTo>
                        <a:pt x="2" y="2"/>
                      </a:lnTo>
                    </a:path>
                  </a:pathLst>
                </a:custGeom>
                <a:solidFill>
                  <a:srgbClr val="000000"/>
                </a:solidFill>
                <a:ln w="12700" cap="rnd">
                  <a:noFill/>
                  <a:round/>
                  <a:headEnd/>
                  <a:tailEnd/>
                </a:ln>
              </p:spPr>
              <p:txBody>
                <a:bodyPr/>
                <a:lstStyle/>
                <a:p>
                  <a:endParaRPr lang="pt-PT"/>
                </a:p>
              </p:txBody>
            </p:sp>
            <p:sp>
              <p:nvSpPr>
                <p:cNvPr id="988" name="Freeform 168"/>
                <p:cNvSpPr>
                  <a:spLocks/>
                </p:cNvSpPr>
                <p:nvPr/>
              </p:nvSpPr>
              <p:spPr bwMode="auto">
                <a:xfrm>
                  <a:off x="2464" y="1890"/>
                  <a:ext cx="5" cy="3"/>
                </a:xfrm>
                <a:custGeom>
                  <a:avLst/>
                  <a:gdLst>
                    <a:gd name="T0" fmla="*/ 3 w 5"/>
                    <a:gd name="T1" fmla="*/ 2 h 3"/>
                    <a:gd name="T2" fmla="*/ 4 w 5"/>
                    <a:gd name="T3" fmla="*/ 1 h 3"/>
                    <a:gd name="T4" fmla="*/ 3 w 5"/>
                    <a:gd name="T5" fmla="*/ 0 h 3"/>
                    <a:gd name="T6" fmla="*/ 1 w 5"/>
                    <a:gd name="T7" fmla="*/ 1 h 3"/>
                    <a:gd name="T8" fmla="*/ 2 w 5"/>
                    <a:gd name="T9" fmla="*/ 0 h 3"/>
                    <a:gd name="T10" fmla="*/ 1 w 5"/>
                    <a:gd name="T11" fmla="*/ 1 h 3"/>
                    <a:gd name="T12" fmla="*/ 0 w 5"/>
                    <a:gd name="T13" fmla="*/ 1 h 3"/>
                    <a:gd name="T14" fmla="*/ 3 w 5"/>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3" y="2"/>
                      </a:moveTo>
                      <a:lnTo>
                        <a:pt x="4" y="1"/>
                      </a:lnTo>
                      <a:lnTo>
                        <a:pt x="3" y="0"/>
                      </a:lnTo>
                      <a:lnTo>
                        <a:pt x="1" y="1"/>
                      </a:lnTo>
                      <a:lnTo>
                        <a:pt x="2" y="0"/>
                      </a:lnTo>
                      <a:lnTo>
                        <a:pt x="1" y="1"/>
                      </a:lnTo>
                      <a:lnTo>
                        <a:pt x="0" y="1"/>
                      </a:lnTo>
                      <a:lnTo>
                        <a:pt x="3" y="2"/>
                      </a:lnTo>
                    </a:path>
                  </a:pathLst>
                </a:custGeom>
                <a:solidFill>
                  <a:srgbClr val="000000"/>
                </a:solidFill>
                <a:ln w="12700" cap="rnd">
                  <a:noFill/>
                  <a:round/>
                  <a:headEnd/>
                  <a:tailEnd/>
                </a:ln>
              </p:spPr>
              <p:txBody>
                <a:bodyPr/>
                <a:lstStyle/>
                <a:p>
                  <a:endParaRPr lang="pt-PT"/>
                </a:p>
              </p:txBody>
            </p:sp>
            <p:sp>
              <p:nvSpPr>
                <p:cNvPr id="989" name="Freeform 169"/>
                <p:cNvSpPr>
                  <a:spLocks/>
                </p:cNvSpPr>
                <p:nvPr/>
              </p:nvSpPr>
              <p:spPr bwMode="auto">
                <a:xfrm>
                  <a:off x="2464" y="1893"/>
                  <a:ext cx="4" cy="3"/>
                </a:xfrm>
                <a:custGeom>
                  <a:avLst/>
                  <a:gdLst>
                    <a:gd name="T0" fmla="*/ 3 w 4"/>
                    <a:gd name="T1" fmla="*/ 1 h 3"/>
                    <a:gd name="T2" fmla="*/ 2 w 4"/>
                    <a:gd name="T3" fmla="*/ 1 h 3"/>
                    <a:gd name="T4" fmla="*/ 2 w 4"/>
                    <a:gd name="T5" fmla="*/ 0 h 3"/>
                    <a:gd name="T6" fmla="*/ 2 w 4"/>
                    <a:gd name="T7" fmla="*/ 1 h 3"/>
                    <a:gd name="T8" fmla="*/ 0 w 4"/>
                    <a:gd name="T9" fmla="*/ 0 h 3"/>
                    <a:gd name="T10" fmla="*/ 0 w 4"/>
                    <a:gd name="T11" fmla="*/ 1 h 3"/>
                    <a:gd name="T12" fmla="*/ 1 w 4"/>
                    <a:gd name="T13" fmla="*/ 1 h 3"/>
                    <a:gd name="T14" fmla="*/ 2 w 4"/>
                    <a:gd name="T15" fmla="*/ 2 h 3"/>
                    <a:gd name="T16" fmla="*/ 3 w 4"/>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3" y="1"/>
                      </a:moveTo>
                      <a:lnTo>
                        <a:pt x="2" y="1"/>
                      </a:lnTo>
                      <a:lnTo>
                        <a:pt x="2" y="0"/>
                      </a:lnTo>
                      <a:lnTo>
                        <a:pt x="2" y="1"/>
                      </a:lnTo>
                      <a:lnTo>
                        <a:pt x="0" y="0"/>
                      </a:lnTo>
                      <a:lnTo>
                        <a:pt x="0" y="1"/>
                      </a:lnTo>
                      <a:lnTo>
                        <a:pt x="1" y="1"/>
                      </a:lnTo>
                      <a:lnTo>
                        <a:pt x="2" y="2"/>
                      </a:lnTo>
                      <a:lnTo>
                        <a:pt x="3" y="1"/>
                      </a:lnTo>
                    </a:path>
                  </a:pathLst>
                </a:custGeom>
                <a:solidFill>
                  <a:srgbClr val="000000"/>
                </a:solidFill>
                <a:ln w="12700" cap="rnd">
                  <a:noFill/>
                  <a:round/>
                  <a:headEnd/>
                  <a:tailEnd/>
                </a:ln>
              </p:spPr>
              <p:txBody>
                <a:bodyPr/>
                <a:lstStyle/>
                <a:p>
                  <a:endParaRPr lang="pt-PT"/>
                </a:p>
              </p:txBody>
            </p:sp>
            <p:sp>
              <p:nvSpPr>
                <p:cNvPr id="990" name="Freeform 170"/>
                <p:cNvSpPr>
                  <a:spLocks/>
                </p:cNvSpPr>
                <p:nvPr/>
              </p:nvSpPr>
              <p:spPr bwMode="auto">
                <a:xfrm>
                  <a:off x="2465" y="1893"/>
                  <a:ext cx="4" cy="4"/>
                </a:xfrm>
                <a:custGeom>
                  <a:avLst/>
                  <a:gdLst>
                    <a:gd name="T0" fmla="*/ 2 w 4"/>
                    <a:gd name="T1" fmla="*/ 3 h 4"/>
                    <a:gd name="T2" fmla="*/ 2 w 4"/>
                    <a:gd name="T3" fmla="*/ 2 h 4"/>
                    <a:gd name="T4" fmla="*/ 2 w 4"/>
                    <a:gd name="T5" fmla="*/ 3 h 4"/>
                    <a:gd name="T6" fmla="*/ 3 w 4"/>
                    <a:gd name="T7" fmla="*/ 1 h 4"/>
                    <a:gd name="T8" fmla="*/ 2 w 4"/>
                    <a:gd name="T9" fmla="*/ 0 h 4"/>
                    <a:gd name="T10" fmla="*/ 1 w 4"/>
                    <a:gd name="T11" fmla="*/ 2 h 4"/>
                    <a:gd name="T12" fmla="*/ 1 w 4"/>
                    <a:gd name="T13" fmla="*/ 0 h 4"/>
                    <a:gd name="T14" fmla="*/ 1 w 4"/>
                    <a:gd name="T15" fmla="*/ 1 h 4"/>
                    <a:gd name="T16" fmla="*/ 0 w 4"/>
                    <a:gd name="T17" fmla="*/ 3 h 4"/>
                    <a:gd name="T18" fmla="*/ 2 w 4"/>
                    <a:gd name="T19" fmla="*/ 3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3"/>
                      </a:moveTo>
                      <a:lnTo>
                        <a:pt x="2" y="2"/>
                      </a:lnTo>
                      <a:lnTo>
                        <a:pt x="2" y="3"/>
                      </a:lnTo>
                      <a:lnTo>
                        <a:pt x="3" y="1"/>
                      </a:lnTo>
                      <a:lnTo>
                        <a:pt x="2" y="0"/>
                      </a:lnTo>
                      <a:lnTo>
                        <a:pt x="1" y="2"/>
                      </a:lnTo>
                      <a:lnTo>
                        <a:pt x="1" y="0"/>
                      </a:lnTo>
                      <a:lnTo>
                        <a:pt x="1" y="1"/>
                      </a:lnTo>
                      <a:lnTo>
                        <a:pt x="0" y="3"/>
                      </a:lnTo>
                      <a:lnTo>
                        <a:pt x="2" y="3"/>
                      </a:lnTo>
                    </a:path>
                  </a:pathLst>
                </a:custGeom>
                <a:solidFill>
                  <a:srgbClr val="000000"/>
                </a:solidFill>
                <a:ln w="12700" cap="rnd">
                  <a:noFill/>
                  <a:round/>
                  <a:headEnd/>
                  <a:tailEnd/>
                </a:ln>
              </p:spPr>
              <p:txBody>
                <a:bodyPr/>
                <a:lstStyle/>
                <a:p>
                  <a:endParaRPr lang="pt-PT"/>
                </a:p>
              </p:txBody>
            </p:sp>
            <p:sp>
              <p:nvSpPr>
                <p:cNvPr id="991" name="Freeform 171"/>
                <p:cNvSpPr>
                  <a:spLocks/>
                </p:cNvSpPr>
                <p:nvPr/>
              </p:nvSpPr>
              <p:spPr bwMode="auto">
                <a:xfrm>
                  <a:off x="2465" y="1896"/>
                  <a:ext cx="5" cy="7"/>
                </a:xfrm>
                <a:custGeom>
                  <a:avLst/>
                  <a:gdLst>
                    <a:gd name="T0" fmla="*/ 4 w 5"/>
                    <a:gd name="T1" fmla="*/ 3 h 7"/>
                    <a:gd name="T2" fmla="*/ 3 w 5"/>
                    <a:gd name="T3" fmla="*/ 3 h 7"/>
                    <a:gd name="T4" fmla="*/ 3 w 5"/>
                    <a:gd name="T5" fmla="*/ 2 h 7"/>
                    <a:gd name="T6" fmla="*/ 2 w 5"/>
                    <a:gd name="T7" fmla="*/ 1 h 7"/>
                    <a:gd name="T8" fmla="*/ 2 w 5"/>
                    <a:gd name="T9" fmla="*/ 0 h 7"/>
                    <a:gd name="T10" fmla="*/ 0 w 5"/>
                    <a:gd name="T11" fmla="*/ 0 h 7"/>
                    <a:gd name="T12" fmla="*/ 0 w 5"/>
                    <a:gd name="T13" fmla="*/ 1 h 7"/>
                    <a:gd name="T14" fmla="*/ 1 w 5"/>
                    <a:gd name="T15" fmla="*/ 3 h 7"/>
                    <a:gd name="T16" fmla="*/ 2 w 5"/>
                    <a:gd name="T17" fmla="*/ 5 h 7"/>
                    <a:gd name="T18" fmla="*/ 4 w 5"/>
                    <a:gd name="T19" fmla="*/ 6 h 7"/>
                    <a:gd name="T20" fmla="*/ 4 w 5"/>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4" y="3"/>
                      </a:moveTo>
                      <a:lnTo>
                        <a:pt x="3" y="3"/>
                      </a:lnTo>
                      <a:lnTo>
                        <a:pt x="3" y="2"/>
                      </a:lnTo>
                      <a:lnTo>
                        <a:pt x="2" y="1"/>
                      </a:lnTo>
                      <a:lnTo>
                        <a:pt x="2" y="0"/>
                      </a:lnTo>
                      <a:lnTo>
                        <a:pt x="0" y="0"/>
                      </a:lnTo>
                      <a:lnTo>
                        <a:pt x="0" y="1"/>
                      </a:lnTo>
                      <a:lnTo>
                        <a:pt x="1" y="3"/>
                      </a:lnTo>
                      <a:lnTo>
                        <a:pt x="2" y="5"/>
                      </a:lnTo>
                      <a:lnTo>
                        <a:pt x="4" y="6"/>
                      </a:lnTo>
                      <a:lnTo>
                        <a:pt x="4" y="3"/>
                      </a:lnTo>
                    </a:path>
                  </a:pathLst>
                </a:custGeom>
                <a:solidFill>
                  <a:srgbClr val="000000"/>
                </a:solidFill>
                <a:ln w="12700" cap="rnd">
                  <a:noFill/>
                  <a:round/>
                  <a:headEnd/>
                  <a:tailEnd/>
                </a:ln>
              </p:spPr>
              <p:txBody>
                <a:bodyPr/>
                <a:lstStyle/>
                <a:p>
                  <a:endParaRPr lang="pt-PT"/>
                </a:p>
              </p:txBody>
            </p:sp>
            <p:sp>
              <p:nvSpPr>
                <p:cNvPr id="992" name="Freeform 172"/>
                <p:cNvSpPr>
                  <a:spLocks/>
                </p:cNvSpPr>
                <p:nvPr/>
              </p:nvSpPr>
              <p:spPr bwMode="auto">
                <a:xfrm>
                  <a:off x="2469" y="1898"/>
                  <a:ext cx="6" cy="5"/>
                </a:xfrm>
                <a:custGeom>
                  <a:avLst/>
                  <a:gdLst>
                    <a:gd name="T0" fmla="*/ 4 w 6"/>
                    <a:gd name="T1" fmla="*/ 0 h 5"/>
                    <a:gd name="T2" fmla="*/ 3 w 6"/>
                    <a:gd name="T3" fmla="*/ 0 h 5"/>
                    <a:gd name="T4" fmla="*/ 2 w 6"/>
                    <a:gd name="T5" fmla="*/ 1 h 5"/>
                    <a:gd name="T6" fmla="*/ 1 w 6"/>
                    <a:gd name="T7" fmla="*/ 1 h 5"/>
                    <a:gd name="T8" fmla="*/ 0 w 6"/>
                    <a:gd name="T9" fmla="*/ 1 h 5"/>
                    <a:gd name="T10" fmla="*/ 0 w 6"/>
                    <a:gd name="T11" fmla="*/ 4 h 5"/>
                    <a:gd name="T12" fmla="*/ 1 w 6"/>
                    <a:gd name="T13" fmla="*/ 4 h 5"/>
                    <a:gd name="T14" fmla="*/ 2 w 6"/>
                    <a:gd name="T15" fmla="*/ 3 h 5"/>
                    <a:gd name="T16" fmla="*/ 4 w 6"/>
                    <a:gd name="T17" fmla="*/ 3 h 5"/>
                    <a:gd name="T18" fmla="*/ 5 w 6"/>
                    <a:gd name="T19" fmla="*/ 2 h 5"/>
                    <a:gd name="T20" fmla="*/ 4 w 6"/>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4" y="0"/>
                      </a:moveTo>
                      <a:lnTo>
                        <a:pt x="3" y="0"/>
                      </a:lnTo>
                      <a:lnTo>
                        <a:pt x="2" y="1"/>
                      </a:lnTo>
                      <a:lnTo>
                        <a:pt x="1" y="1"/>
                      </a:lnTo>
                      <a:lnTo>
                        <a:pt x="0" y="1"/>
                      </a:lnTo>
                      <a:lnTo>
                        <a:pt x="0" y="4"/>
                      </a:lnTo>
                      <a:lnTo>
                        <a:pt x="1" y="4"/>
                      </a:lnTo>
                      <a:lnTo>
                        <a:pt x="2" y="3"/>
                      </a:lnTo>
                      <a:lnTo>
                        <a:pt x="4" y="3"/>
                      </a:lnTo>
                      <a:lnTo>
                        <a:pt x="5" y="2"/>
                      </a:lnTo>
                      <a:lnTo>
                        <a:pt x="4" y="0"/>
                      </a:lnTo>
                    </a:path>
                  </a:pathLst>
                </a:custGeom>
                <a:solidFill>
                  <a:srgbClr val="000000"/>
                </a:solidFill>
                <a:ln w="12700" cap="rnd">
                  <a:noFill/>
                  <a:round/>
                  <a:headEnd/>
                  <a:tailEnd/>
                </a:ln>
              </p:spPr>
              <p:txBody>
                <a:bodyPr/>
                <a:lstStyle/>
                <a:p>
                  <a:endParaRPr lang="pt-PT"/>
                </a:p>
              </p:txBody>
            </p:sp>
            <p:sp>
              <p:nvSpPr>
                <p:cNvPr id="993" name="Freeform 173"/>
                <p:cNvSpPr>
                  <a:spLocks/>
                </p:cNvSpPr>
                <p:nvPr/>
              </p:nvSpPr>
              <p:spPr bwMode="auto">
                <a:xfrm>
                  <a:off x="2476" y="1893"/>
                  <a:ext cx="6" cy="4"/>
                </a:xfrm>
                <a:custGeom>
                  <a:avLst/>
                  <a:gdLst>
                    <a:gd name="T0" fmla="*/ 3 w 6"/>
                    <a:gd name="T1" fmla="*/ 1 h 4"/>
                    <a:gd name="T2" fmla="*/ 2 w 6"/>
                    <a:gd name="T3" fmla="*/ 1 h 4"/>
                    <a:gd name="T4" fmla="*/ 1 w 6"/>
                    <a:gd name="T5" fmla="*/ 0 h 4"/>
                    <a:gd name="T6" fmla="*/ 0 w 6"/>
                    <a:gd name="T7" fmla="*/ 2 h 4"/>
                    <a:gd name="T8" fmla="*/ 2 w 6"/>
                    <a:gd name="T9" fmla="*/ 3 h 4"/>
                    <a:gd name="T10" fmla="*/ 3 w 6"/>
                    <a:gd name="T11" fmla="*/ 3 h 4"/>
                    <a:gd name="T12" fmla="*/ 4 w 6"/>
                    <a:gd name="T13" fmla="*/ 3 h 4"/>
                    <a:gd name="T14" fmla="*/ 5 w 6"/>
                    <a:gd name="T15" fmla="*/ 2 h 4"/>
                    <a:gd name="T16" fmla="*/ 3 w 6"/>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3" y="1"/>
                      </a:moveTo>
                      <a:lnTo>
                        <a:pt x="2" y="1"/>
                      </a:lnTo>
                      <a:lnTo>
                        <a:pt x="1" y="0"/>
                      </a:lnTo>
                      <a:lnTo>
                        <a:pt x="0" y="2"/>
                      </a:lnTo>
                      <a:lnTo>
                        <a:pt x="2" y="3"/>
                      </a:lnTo>
                      <a:lnTo>
                        <a:pt x="3" y="3"/>
                      </a:lnTo>
                      <a:lnTo>
                        <a:pt x="4" y="3"/>
                      </a:lnTo>
                      <a:lnTo>
                        <a:pt x="5" y="2"/>
                      </a:lnTo>
                      <a:lnTo>
                        <a:pt x="3" y="1"/>
                      </a:lnTo>
                    </a:path>
                  </a:pathLst>
                </a:custGeom>
                <a:solidFill>
                  <a:srgbClr val="000000"/>
                </a:solidFill>
                <a:ln w="12700" cap="rnd">
                  <a:noFill/>
                  <a:round/>
                  <a:headEnd/>
                  <a:tailEnd/>
                </a:ln>
              </p:spPr>
              <p:txBody>
                <a:bodyPr/>
                <a:lstStyle/>
                <a:p>
                  <a:endParaRPr lang="pt-PT"/>
                </a:p>
              </p:txBody>
            </p:sp>
            <p:sp>
              <p:nvSpPr>
                <p:cNvPr id="994" name="Freeform 174"/>
                <p:cNvSpPr>
                  <a:spLocks/>
                </p:cNvSpPr>
                <p:nvPr/>
              </p:nvSpPr>
              <p:spPr bwMode="auto">
                <a:xfrm>
                  <a:off x="2424" y="1892"/>
                  <a:ext cx="6" cy="4"/>
                </a:xfrm>
                <a:custGeom>
                  <a:avLst/>
                  <a:gdLst>
                    <a:gd name="T0" fmla="*/ 4 w 6"/>
                    <a:gd name="T1" fmla="*/ 0 h 4"/>
                    <a:gd name="T2" fmla="*/ 3 w 6"/>
                    <a:gd name="T3" fmla="*/ 0 h 4"/>
                    <a:gd name="T4" fmla="*/ 3 w 6"/>
                    <a:gd name="T5" fmla="*/ 1 h 4"/>
                    <a:gd name="T6" fmla="*/ 2 w 6"/>
                    <a:gd name="T7" fmla="*/ 1 h 4"/>
                    <a:gd name="T8" fmla="*/ 1 w 6"/>
                    <a:gd name="T9" fmla="*/ 0 h 4"/>
                    <a:gd name="T10" fmla="*/ 0 w 6"/>
                    <a:gd name="T11" fmla="*/ 2 h 4"/>
                    <a:gd name="T12" fmla="*/ 2 w 6"/>
                    <a:gd name="T13" fmla="*/ 2 h 4"/>
                    <a:gd name="T14" fmla="*/ 3 w 6"/>
                    <a:gd name="T15" fmla="*/ 3 h 4"/>
                    <a:gd name="T16" fmla="*/ 4 w 6"/>
                    <a:gd name="T17" fmla="*/ 2 h 4"/>
                    <a:gd name="T18" fmla="*/ 5 w 6"/>
                    <a:gd name="T19" fmla="*/ 2 h 4"/>
                    <a:gd name="T20" fmla="*/ 4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0"/>
                      </a:moveTo>
                      <a:lnTo>
                        <a:pt x="3" y="0"/>
                      </a:lnTo>
                      <a:lnTo>
                        <a:pt x="3" y="1"/>
                      </a:lnTo>
                      <a:lnTo>
                        <a:pt x="2" y="1"/>
                      </a:lnTo>
                      <a:lnTo>
                        <a:pt x="1" y="0"/>
                      </a:lnTo>
                      <a:lnTo>
                        <a:pt x="0" y="2"/>
                      </a:lnTo>
                      <a:lnTo>
                        <a:pt x="2" y="2"/>
                      </a:lnTo>
                      <a:lnTo>
                        <a:pt x="3" y="3"/>
                      </a:lnTo>
                      <a:lnTo>
                        <a:pt x="4" y="2"/>
                      </a:lnTo>
                      <a:lnTo>
                        <a:pt x="5" y="2"/>
                      </a:lnTo>
                      <a:lnTo>
                        <a:pt x="4" y="0"/>
                      </a:lnTo>
                    </a:path>
                  </a:pathLst>
                </a:custGeom>
                <a:solidFill>
                  <a:srgbClr val="000000"/>
                </a:solidFill>
                <a:ln w="12700" cap="rnd">
                  <a:noFill/>
                  <a:round/>
                  <a:headEnd/>
                  <a:tailEnd/>
                </a:ln>
              </p:spPr>
              <p:txBody>
                <a:bodyPr/>
                <a:lstStyle/>
                <a:p>
                  <a:endParaRPr lang="pt-PT"/>
                </a:p>
              </p:txBody>
            </p:sp>
            <p:sp>
              <p:nvSpPr>
                <p:cNvPr id="995" name="Freeform 175"/>
                <p:cNvSpPr>
                  <a:spLocks/>
                </p:cNvSpPr>
                <p:nvPr/>
              </p:nvSpPr>
              <p:spPr bwMode="auto">
                <a:xfrm>
                  <a:off x="2428" y="1891"/>
                  <a:ext cx="5" cy="3"/>
                </a:xfrm>
                <a:custGeom>
                  <a:avLst/>
                  <a:gdLst>
                    <a:gd name="T0" fmla="*/ 4 w 5"/>
                    <a:gd name="T1" fmla="*/ 1 h 3"/>
                    <a:gd name="T2" fmla="*/ 3 w 5"/>
                    <a:gd name="T3" fmla="*/ 0 h 3"/>
                    <a:gd name="T4" fmla="*/ 2 w 5"/>
                    <a:gd name="T5" fmla="*/ 0 h 3"/>
                    <a:gd name="T6" fmla="*/ 0 w 5"/>
                    <a:gd name="T7" fmla="*/ 1 h 3"/>
                    <a:gd name="T8" fmla="*/ 1 w 5"/>
                    <a:gd name="T9" fmla="*/ 2 h 3"/>
                    <a:gd name="T10" fmla="*/ 2 w 5"/>
                    <a:gd name="T11" fmla="*/ 1 h 3"/>
                    <a:gd name="T12" fmla="*/ 2 w 5"/>
                    <a:gd name="T13" fmla="*/ 2 h 3"/>
                    <a:gd name="T14" fmla="*/ 4 w 5"/>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4" y="1"/>
                      </a:moveTo>
                      <a:lnTo>
                        <a:pt x="3" y="0"/>
                      </a:lnTo>
                      <a:lnTo>
                        <a:pt x="2" y="0"/>
                      </a:lnTo>
                      <a:lnTo>
                        <a:pt x="0" y="1"/>
                      </a:lnTo>
                      <a:lnTo>
                        <a:pt x="1" y="2"/>
                      </a:lnTo>
                      <a:lnTo>
                        <a:pt x="2" y="1"/>
                      </a:lnTo>
                      <a:lnTo>
                        <a:pt x="2" y="2"/>
                      </a:lnTo>
                      <a:lnTo>
                        <a:pt x="4" y="1"/>
                      </a:lnTo>
                    </a:path>
                  </a:pathLst>
                </a:custGeom>
                <a:solidFill>
                  <a:srgbClr val="000000"/>
                </a:solidFill>
                <a:ln w="12700" cap="rnd">
                  <a:noFill/>
                  <a:round/>
                  <a:headEnd/>
                  <a:tailEnd/>
                </a:ln>
              </p:spPr>
              <p:txBody>
                <a:bodyPr/>
                <a:lstStyle/>
                <a:p>
                  <a:endParaRPr lang="pt-PT"/>
                </a:p>
              </p:txBody>
            </p:sp>
            <p:sp>
              <p:nvSpPr>
                <p:cNvPr id="996" name="Freeform 176"/>
                <p:cNvSpPr>
                  <a:spLocks/>
                </p:cNvSpPr>
                <p:nvPr/>
              </p:nvSpPr>
              <p:spPr bwMode="auto">
                <a:xfrm>
                  <a:off x="2430" y="1893"/>
                  <a:ext cx="5" cy="4"/>
                </a:xfrm>
                <a:custGeom>
                  <a:avLst/>
                  <a:gdLst>
                    <a:gd name="T0" fmla="*/ 2 w 5"/>
                    <a:gd name="T1" fmla="*/ 1 h 4"/>
                    <a:gd name="T2" fmla="*/ 3 w 5"/>
                    <a:gd name="T3" fmla="*/ 1 h 4"/>
                    <a:gd name="T4" fmla="*/ 2 w 5"/>
                    <a:gd name="T5" fmla="*/ 1 h 4"/>
                    <a:gd name="T6" fmla="*/ 2 w 5"/>
                    <a:gd name="T7" fmla="*/ 0 h 4"/>
                    <a:gd name="T8" fmla="*/ 0 w 5"/>
                    <a:gd name="T9" fmla="*/ 2 h 4"/>
                    <a:gd name="T10" fmla="*/ 1 w 5"/>
                    <a:gd name="T11" fmla="*/ 2 h 4"/>
                    <a:gd name="T12" fmla="*/ 2 w 5"/>
                    <a:gd name="T13" fmla="*/ 3 h 4"/>
                    <a:gd name="T14" fmla="*/ 3 w 5"/>
                    <a:gd name="T15" fmla="*/ 3 h 4"/>
                    <a:gd name="T16" fmla="*/ 4 w 5"/>
                    <a:gd name="T17" fmla="*/ 2 h 4"/>
                    <a:gd name="T18" fmla="*/ 2 w 5"/>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2" y="1"/>
                      </a:moveTo>
                      <a:lnTo>
                        <a:pt x="3" y="1"/>
                      </a:lnTo>
                      <a:lnTo>
                        <a:pt x="2" y="1"/>
                      </a:lnTo>
                      <a:lnTo>
                        <a:pt x="2" y="0"/>
                      </a:lnTo>
                      <a:lnTo>
                        <a:pt x="0" y="2"/>
                      </a:lnTo>
                      <a:lnTo>
                        <a:pt x="1" y="2"/>
                      </a:lnTo>
                      <a:lnTo>
                        <a:pt x="2" y="3"/>
                      </a:lnTo>
                      <a:lnTo>
                        <a:pt x="3" y="3"/>
                      </a:lnTo>
                      <a:lnTo>
                        <a:pt x="4" y="2"/>
                      </a:lnTo>
                      <a:lnTo>
                        <a:pt x="2" y="1"/>
                      </a:lnTo>
                    </a:path>
                  </a:pathLst>
                </a:custGeom>
                <a:solidFill>
                  <a:srgbClr val="000000"/>
                </a:solidFill>
                <a:ln w="12700" cap="rnd">
                  <a:noFill/>
                  <a:round/>
                  <a:headEnd/>
                  <a:tailEnd/>
                </a:ln>
              </p:spPr>
              <p:txBody>
                <a:bodyPr/>
                <a:lstStyle/>
                <a:p>
                  <a:endParaRPr lang="pt-PT"/>
                </a:p>
              </p:txBody>
            </p:sp>
            <p:sp>
              <p:nvSpPr>
                <p:cNvPr id="997" name="Freeform 177"/>
                <p:cNvSpPr>
                  <a:spLocks/>
                </p:cNvSpPr>
                <p:nvPr/>
              </p:nvSpPr>
              <p:spPr bwMode="auto">
                <a:xfrm>
                  <a:off x="2432" y="1893"/>
                  <a:ext cx="4" cy="2"/>
                </a:xfrm>
                <a:custGeom>
                  <a:avLst/>
                  <a:gdLst>
                    <a:gd name="T0" fmla="*/ 3 w 4"/>
                    <a:gd name="T1" fmla="*/ 1 h 2"/>
                    <a:gd name="T2" fmla="*/ 1 w 4"/>
                    <a:gd name="T3" fmla="*/ 0 h 2"/>
                    <a:gd name="T4" fmla="*/ 0 w 4"/>
                    <a:gd name="T5" fmla="*/ 1 h 2"/>
                    <a:gd name="T6" fmla="*/ 2 w 4"/>
                    <a:gd name="T7" fmla="*/ 1 h 2"/>
                    <a:gd name="T8" fmla="*/ 3 w 4"/>
                    <a:gd name="T9" fmla="*/ 1 h 2"/>
                    <a:gd name="T10" fmla="*/ 1 w 4"/>
                    <a:gd name="T11" fmla="*/ 0 h 2"/>
                    <a:gd name="T12" fmla="*/ 0 w 4"/>
                    <a:gd name="T13" fmla="*/ 1 h 2"/>
                    <a:gd name="T14" fmla="*/ 3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3" y="1"/>
                      </a:moveTo>
                      <a:lnTo>
                        <a:pt x="1" y="0"/>
                      </a:lnTo>
                      <a:lnTo>
                        <a:pt x="0" y="1"/>
                      </a:lnTo>
                      <a:lnTo>
                        <a:pt x="2" y="1"/>
                      </a:lnTo>
                      <a:lnTo>
                        <a:pt x="3" y="1"/>
                      </a:lnTo>
                      <a:lnTo>
                        <a:pt x="1" y="0"/>
                      </a:lnTo>
                      <a:lnTo>
                        <a:pt x="0" y="1"/>
                      </a:lnTo>
                      <a:lnTo>
                        <a:pt x="3" y="1"/>
                      </a:lnTo>
                    </a:path>
                  </a:pathLst>
                </a:custGeom>
                <a:solidFill>
                  <a:srgbClr val="000000"/>
                </a:solidFill>
                <a:ln w="12700" cap="rnd">
                  <a:noFill/>
                  <a:round/>
                  <a:headEnd/>
                  <a:tailEnd/>
                </a:ln>
              </p:spPr>
              <p:txBody>
                <a:bodyPr/>
                <a:lstStyle/>
                <a:p>
                  <a:endParaRPr lang="pt-PT"/>
                </a:p>
              </p:txBody>
            </p:sp>
            <p:sp>
              <p:nvSpPr>
                <p:cNvPr id="998" name="Freeform 178"/>
                <p:cNvSpPr>
                  <a:spLocks/>
                </p:cNvSpPr>
                <p:nvPr/>
              </p:nvSpPr>
              <p:spPr bwMode="auto">
                <a:xfrm>
                  <a:off x="2433" y="1893"/>
                  <a:ext cx="6" cy="9"/>
                </a:xfrm>
                <a:custGeom>
                  <a:avLst/>
                  <a:gdLst>
                    <a:gd name="T0" fmla="*/ 4 w 6"/>
                    <a:gd name="T1" fmla="*/ 5 h 9"/>
                    <a:gd name="T2" fmla="*/ 3 w 6"/>
                    <a:gd name="T3" fmla="*/ 5 h 9"/>
                    <a:gd name="T4" fmla="*/ 3 w 6"/>
                    <a:gd name="T5" fmla="*/ 4 h 9"/>
                    <a:gd name="T6" fmla="*/ 2 w 6"/>
                    <a:gd name="T7" fmla="*/ 2 h 9"/>
                    <a:gd name="T8" fmla="*/ 2 w 6"/>
                    <a:gd name="T9" fmla="*/ 0 h 9"/>
                    <a:gd name="T10" fmla="*/ 0 w 6"/>
                    <a:gd name="T11" fmla="*/ 0 h 9"/>
                    <a:gd name="T12" fmla="*/ 0 w 6"/>
                    <a:gd name="T13" fmla="*/ 3 h 9"/>
                    <a:gd name="T14" fmla="*/ 1 w 6"/>
                    <a:gd name="T15" fmla="*/ 6 h 9"/>
                    <a:gd name="T16" fmla="*/ 3 w 6"/>
                    <a:gd name="T17" fmla="*/ 8 h 9"/>
                    <a:gd name="T18" fmla="*/ 5 w 6"/>
                    <a:gd name="T19" fmla="*/ 8 h 9"/>
                    <a:gd name="T20" fmla="*/ 4 w 6"/>
                    <a:gd name="T21" fmla="*/ 5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9"/>
                    <a:gd name="T35" fmla="*/ 6 w 6"/>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9">
                      <a:moveTo>
                        <a:pt x="4" y="5"/>
                      </a:moveTo>
                      <a:lnTo>
                        <a:pt x="3" y="5"/>
                      </a:lnTo>
                      <a:lnTo>
                        <a:pt x="3" y="4"/>
                      </a:lnTo>
                      <a:lnTo>
                        <a:pt x="2" y="2"/>
                      </a:lnTo>
                      <a:lnTo>
                        <a:pt x="2" y="0"/>
                      </a:lnTo>
                      <a:lnTo>
                        <a:pt x="0" y="0"/>
                      </a:lnTo>
                      <a:lnTo>
                        <a:pt x="0" y="3"/>
                      </a:lnTo>
                      <a:lnTo>
                        <a:pt x="1" y="6"/>
                      </a:lnTo>
                      <a:lnTo>
                        <a:pt x="3" y="8"/>
                      </a:lnTo>
                      <a:lnTo>
                        <a:pt x="5" y="8"/>
                      </a:lnTo>
                      <a:lnTo>
                        <a:pt x="4" y="5"/>
                      </a:lnTo>
                    </a:path>
                  </a:pathLst>
                </a:custGeom>
                <a:solidFill>
                  <a:srgbClr val="000000"/>
                </a:solidFill>
                <a:ln w="12700" cap="rnd">
                  <a:noFill/>
                  <a:round/>
                  <a:headEnd/>
                  <a:tailEnd/>
                </a:ln>
              </p:spPr>
              <p:txBody>
                <a:bodyPr/>
                <a:lstStyle/>
                <a:p>
                  <a:endParaRPr lang="pt-PT"/>
                </a:p>
              </p:txBody>
            </p:sp>
            <p:sp>
              <p:nvSpPr>
                <p:cNvPr id="999" name="Freeform 179"/>
                <p:cNvSpPr>
                  <a:spLocks/>
                </p:cNvSpPr>
                <p:nvPr/>
              </p:nvSpPr>
              <p:spPr bwMode="auto">
                <a:xfrm>
                  <a:off x="2427" y="1904"/>
                  <a:ext cx="4" cy="4"/>
                </a:xfrm>
                <a:custGeom>
                  <a:avLst/>
                  <a:gdLst>
                    <a:gd name="T0" fmla="*/ 2 w 4"/>
                    <a:gd name="T1" fmla="*/ 1 h 4"/>
                    <a:gd name="T2" fmla="*/ 2 w 4"/>
                    <a:gd name="T3" fmla="*/ 0 h 4"/>
                    <a:gd name="T4" fmla="*/ 0 w 4"/>
                    <a:gd name="T5" fmla="*/ 1 h 4"/>
                    <a:gd name="T6" fmla="*/ 1 w 4"/>
                    <a:gd name="T7" fmla="*/ 3 h 4"/>
                    <a:gd name="T8" fmla="*/ 2 w 4"/>
                    <a:gd name="T9" fmla="*/ 3 h 4"/>
                    <a:gd name="T10" fmla="*/ 3 w 4"/>
                    <a:gd name="T11" fmla="*/ 2 h 4"/>
                    <a:gd name="T12" fmla="*/ 2 w 4"/>
                    <a:gd name="T13" fmla="*/ 1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2" y="1"/>
                      </a:moveTo>
                      <a:lnTo>
                        <a:pt x="2" y="0"/>
                      </a:lnTo>
                      <a:lnTo>
                        <a:pt x="0" y="1"/>
                      </a:lnTo>
                      <a:lnTo>
                        <a:pt x="1" y="3"/>
                      </a:lnTo>
                      <a:lnTo>
                        <a:pt x="2" y="3"/>
                      </a:lnTo>
                      <a:lnTo>
                        <a:pt x="3" y="2"/>
                      </a:lnTo>
                      <a:lnTo>
                        <a:pt x="2" y="1"/>
                      </a:lnTo>
                    </a:path>
                  </a:pathLst>
                </a:custGeom>
                <a:solidFill>
                  <a:srgbClr val="000000"/>
                </a:solidFill>
                <a:ln w="12700" cap="rnd">
                  <a:noFill/>
                  <a:round/>
                  <a:headEnd/>
                  <a:tailEnd/>
                </a:ln>
              </p:spPr>
              <p:txBody>
                <a:bodyPr/>
                <a:lstStyle/>
                <a:p>
                  <a:endParaRPr lang="pt-PT"/>
                </a:p>
              </p:txBody>
            </p:sp>
            <p:sp>
              <p:nvSpPr>
                <p:cNvPr id="1000" name="Freeform 180"/>
                <p:cNvSpPr>
                  <a:spLocks/>
                </p:cNvSpPr>
                <p:nvPr/>
              </p:nvSpPr>
              <p:spPr bwMode="auto">
                <a:xfrm>
                  <a:off x="2429" y="1904"/>
                  <a:ext cx="3" cy="4"/>
                </a:xfrm>
                <a:custGeom>
                  <a:avLst/>
                  <a:gdLst>
                    <a:gd name="T0" fmla="*/ 2 w 3"/>
                    <a:gd name="T1" fmla="*/ 0 h 4"/>
                    <a:gd name="T2" fmla="*/ 2 w 3"/>
                    <a:gd name="T3" fmla="*/ 1 h 4"/>
                    <a:gd name="T4" fmla="*/ 2 w 3"/>
                    <a:gd name="T5" fmla="*/ 0 h 4"/>
                    <a:gd name="T6" fmla="*/ 0 w 3"/>
                    <a:gd name="T7" fmla="*/ 0 h 4"/>
                    <a:gd name="T8" fmla="*/ 0 w 3"/>
                    <a:gd name="T9" fmla="*/ 1 h 4"/>
                    <a:gd name="T10" fmla="*/ 1 w 3"/>
                    <a:gd name="T11" fmla="*/ 3 h 4"/>
                    <a:gd name="T12" fmla="*/ 2 w 3"/>
                    <a:gd name="T13" fmla="*/ 1 h 4"/>
                    <a:gd name="T14" fmla="*/ 2 w 3"/>
                    <a:gd name="T15" fmla="*/ 0 h 4"/>
                    <a:gd name="T16" fmla="*/ 0 w 3"/>
                    <a:gd name="T17" fmla="*/ 0 h 4"/>
                    <a:gd name="T18" fmla="*/ 0 w 3"/>
                    <a:gd name="T19" fmla="*/ 1 h 4"/>
                    <a:gd name="T20" fmla="*/ 2 w 3"/>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2" y="0"/>
                      </a:moveTo>
                      <a:lnTo>
                        <a:pt x="2" y="1"/>
                      </a:lnTo>
                      <a:lnTo>
                        <a:pt x="2" y="0"/>
                      </a:lnTo>
                      <a:lnTo>
                        <a:pt x="0" y="0"/>
                      </a:lnTo>
                      <a:lnTo>
                        <a:pt x="0" y="1"/>
                      </a:lnTo>
                      <a:lnTo>
                        <a:pt x="1" y="3"/>
                      </a:lnTo>
                      <a:lnTo>
                        <a:pt x="2" y="1"/>
                      </a:lnTo>
                      <a:lnTo>
                        <a:pt x="2" y="0"/>
                      </a:lnTo>
                      <a:lnTo>
                        <a:pt x="0" y="0"/>
                      </a:lnTo>
                      <a:lnTo>
                        <a:pt x="0" y="1"/>
                      </a:lnTo>
                      <a:lnTo>
                        <a:pt x="2" y="0"/>
                      </a:lnTo>
                    </a:path>
                  </a:pathLst>
                </a:custGeom>
                <a:solidFill>
                  <a:srgbClr val="000000"/>
                </a:solidFill>
                <a:ln w="12700" cap="rnd">
                  <a:noFill/>
                  <a:round/>
                  <a:headEnd/>
                  <a:tailEnd/>
                </a:ln>
              </p:spPr>
              <p:txBody>
                <a:bodyPr/>
                <a:lstStyle/>
                <a:p>
                  <a:endParaRPr lang="pt-PT"/>
                </a:p>
              </p:txBody>
            </p:sp>
            <p:sp>
              <p:nvSpPr>
                <p:cNvPr id="1001" name="Freeform 181"/>
                <p:cNvSpPr>
                  <a:spLocks/>
                </p:cNvSpPr>
                <p:nvPr/>
              </p:nvSpPr>
              <p:spPr bwMode="auto">
                <a:xfrm>
                  <a:off x="2429" y="1905"/>
                  <a:ext cx="4" cy="4"/>
                </a:xfrm>
                <a:custGeom>
                  <a:avLst/>
                  <a:gdLst>
                    <a:gd name="T0" fmla="*/ 2 w 4"/>
                    <a:gd name="T1" fmla="*/ 1 h 4"/>
                    <a:gd name="T2" fmla="*/ 2 w 4"/>
                    <a:gd name="T3" fmla="*/ 0 h 4"/>
                    <a:gd name="T4" fmla="*/ 0 w 4"/>
                    <a:gd name="T5" fmla="*/ 1 h 4"/>
                    <a:gd name="T6" fmla="*/ 0 w 4"/>
                    <a:gd name="T7" fmla="*/ 2 h 4"/>
                    <a:gd name="T8" fmla="*/ 1 w 4"/>
                    <a:gd name="T9" fmla="*/ 2 h 4"/>
                    <a:gd name="T10" fmla="*/ 2 w 4"/>
                    <a:gd name="T11" fmla="*/ 3 h 4"/>
                    <a:gd name="T12" fmla="*/ 3 w 4"/>
                    <a:gd name="T13" fmla="*/ 2 h 4"/>
                    <a:gd name="T14" fmla="*/ 2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1"/>
                      </a:moveTo>
                      <a:lnTo>
                        <a:pt x="2" y="0"/>
                      </a:lnTo>
                      <a:lnTo>
                        <a:pt x="0" y="1"/>
                      </a:lnTo>
                      <a:lnTo>
                        <a:pt x="0" y="2"/>
                      </a:lnTo>
                      <a:lnTo>
                        <a:pt x="1" y="2"/>
                      </a:lnTo>
                      <a:lnTo>
                        <a:pt x="2" y="3"/>
                      </a:lnTo>
                      <a:lnTo>
                        <a:pt x="3" y="2"/>
                      </a:lnTo>
                      <a:lnTo>
                        <a:pt x="2" y="1"/>
                      </a:lnTo>
                    </a:path>
                  </a:pathLst>
                </a:custGeom>
                <a:solidFill>
                  <a:srgbClr val="000000"/>
                </a:solidFill>
                <a:ln w="12700" cap="rnd">
                  <a:noFill/>
                  <a:round/>
                  <a:headEnd/>
                  <a:tailEnd/>
                </a:ln>
              </p:spPr>
              <p:txBody>
                <a:bodyPr/>
                <a:lstStyle/>
                <a:p>
                  <a:endParaRPr lang="pt-PT"/>
                </a:p>
              </p:txBody>
            </p:sp>
            <p:sp>
              <p:nvSpPr>
                <p:cNvPr id="1002" name="Freeform 182"/>
                <p:cNvSpPr>
                  <a:spLocks/>
                </p:cNvSpPr>
                <p:nvPr/>
              </p:nvSpPr>
              <p:spPr bwMode="auto">
                <a:xfrm>
                  <a:off x="2445" y="1858"/>
                  <a:ext cx="6" cy="1"/>
                </a:xfrm>
                <a:custGeom>
                  <a:avLst/>
                  <a:gdLst>
                    <a:gd name="T0" fmla="*/ 5 w 6"/>
                    <a:gd name="T1" fmla="*/ 0 h 1"/>
                    <a:gd name="T2" fmla="*/ 4 w 6"/>
                    <a:gd name="T3" fmla="*/ 0 h 1"/>
                    <a:gd name="T4" fmla="*/ 2 w 6"/>
                    <a:gd name="T5" fmla="*/ 0 h 1"/>
                    <a:gd name="T6" fmla="*/ 1 w 6"/>
                    <a:gd name="T7" fmla="*/ 0 h 1"/>
                    <a:gd name="T8" fmla="*/ 0 w 6"/>
                    <a:gd name="T9" fmla="*/ 0 h 1"/>
                    <a:gd name="T10" fmla="*/ 1 w 6"/>
                    <a:gd name="T11" fmla="*/ 0 h 1"/>
                    <a:gd name="T12" fmla="*/ 2 w 6"/>
                    <a:gd name="T13" fmla="*/ 0 h 1"/>
                    <a:gd name="T14" fmla="*/ 4 w 6"/>
                    <a:gd name="T15" fmla="*/ 0 h 1"/>
                    <a:gd name="T16" fmla="*/ 5 w 6"/>
                    <a:gd name="T17" fmla="*/ 0 h 1"/>
                    <a:gd name="T18" fmla="*/ 5 w 6"/>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
                    <a:gd name="T32" fmla="*/ 6 w 6"/>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
                      <a:moveTo>
                        <a:pt x="5" y="0"/>
                      </a:moveTo>
                      <a:lnTo>
                        <a:pt x="4" y="0"/>
                      </a:lnTo>
                      <a:lnTo>
                        <a:pt x="2" y="0"/>
                      </a:lnTo>
                      <a:lnTo>
                        <a:pt x="1" y="0"/>
                      </a:lnTo>
                      <a:lnTo>
                        <a:pt x="0" y="0"/>
                      </a:lnTo>
                      <a:lnTo>
                        <a:pt x="1" y="0"/>
                      </a:lnTo>
                      <a:lnTo>
                        <a:pt x="2" y="0"/>
                      </a:lnTo>
                      <a:lnTo>
                        <a:pt x="4" y="0"/>
                      </a:lnTo>
                      <a:lnTo>
                        <a:pt x="5" y="0"/>
                      </a:lnTo>
                    </a:path>
                  </a:pathLst>
                </a:custGeom>
                <a:solidFill>
                  <a:srgbClr val="000000"/>
                </a:solidFill>
                <a:ln w="12700" cap="rnd">
                  <a:noFill/>
                  <a:round/>
                  <a:headEnd/>
                  <a:tailEnd/>
                </a:ln>
              </p:spPr>
              <p:txBody>
                <a:bodyPr/>
                <a:lstStyle/>
                <a:p>
                  <a:endParaRPr lang="pt-PT"/>
                </a:p>
              </p:txBody>
            </p:sp>
            <p:sp>
              <p:nvSpPr>
                <p:cNvPr id="1003" name="Freeform 183"/>
                <p:cNvSpPr>
                  <a:spLocks/>
                </p:cNvSpPr>
                <p:nvPr/>
              </p:nvSpPr>
              <p:spPr bwMode="auto">
                <a:xfrm>
                  <a:off x="2444" y="1862"/>
                  <a:ext cx="6" cy="3"/>
                </a:xfrm>
                <a:custGeom>
                  <a:avLst/>
                  <a:gdLst>
                    <a:gd name="T0" fmla="*/ 5 w 6"/>
                    <a:gd name="T1" fmla="*/ 2 h 3"/>
                    <a:gd name="T2" fmla="*/ 4 w 6"/>
                    <a:gd name="T3" fmla="*/ 2 h 3"/>
                    <a:gd name="T4" fmla="*/ 2 w 6"/>
                    <a:gd name="T5" fmla="*/ 1 h 3"/>
                    <a:gd name="T6" fmla="*/ 1 w 6"/>
                    <a:gd name="T7" fmla="*/ 1 h 3"/>
                    <a:gd name="T8" fmla="*/ 0 w 6"/>
                    <a:gd name="T9" fmla="*/ 1 h 3"/>
                    <a:gd name="T10" fmla="*/ 2 w 6"/>
                    <a:gd name="T11" fmla="*/ 1 h 3"/>
                    <a:gd name="T12" fmla="*/ 3 w 6"/>
                    <a:gd name="T13" fmla="*/ 1 h 3"/>
                    <a:gd name="T14" fmla="*/ 4 w 6"/>
                    <a:gd name="T15" fmla="*/ 0 h 3"/>
                    <a:gd name="T16" fmla="*/ 5 w 6"/>
                    <a:gd name="T17" fmla="*/ 1 h 3"/>
                    <a:gd name="T18" fmla="*/ 5 w 6"/>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
                    <a:gd name="T32" fmla="*/ 6 w 6"/>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
                      <a:moveTo>
                        <a:pt x="5" y="2"/>
                      </a:moveTo>
                      <a:lnTo>
                        <a:pt x="4" y="2"/>
                      </a:lnTo>
                      <a:lnTo>
                        <a:pt x="2" y="1"/>
                      </a:lnTo>
                      <a:lnTo>
                        <a:pt x="1" y="1"/>
                      </a:lnTo>
                      <a:lnTo>
                        <a:pt x="0" y="1"/>
                      </a:lnTo>
                      <a:lnTo>
                        <a:pt x="2" y="1"/>
                      </a:lnTo>
                      <a:lnTo>
                        <a:pt x="3" y="1"/>
                      </a:lnTo>
                      <a:lnTo>
                        <a:pt x="4" y="0"/>
                      </a:lnTo>
                      <a:lnTo>
                        <a:pt x="5" y="1"/>
                      </a:lnTo>
                      <a:lnTo>
                        <a:pt x="5" y="2"/>
                      </a:lnTo>
                    </a:path>
                  </a:pathLst>
                </a:custGeom>
                <a:solidFill>
                  <a:srgbClr val="000000"/>
                </a:solidFill>
                <a:ln w="12700" cap="rnd">
                  <a:noFill/>
                  <a:round/>
                  <a:headEnd/>
                  <a:tailEnd/>
                </a:ln>
              </p:spPr>
              <p:txBody>
                <a:bodyPr/>
                <a:lstStyle/>
                <a:p>
                  <a:endParaRPr lang="pt-PT"/>
                </a:p>
              </p:txBody>
            </p:sp>
            <p:sp>
              <p:nvSpPr>
                <p:cNvPr id="1004" name="Freeform 184"/>
                <p:cNvSpPr>
                  <a:spLocks/>
                </p:cNvSpPr>
                <p:nvPr/>
              </p:nvSpPr>
              <p:spPr bwMode="auto">
                <a:xfrm>
                  <a:off x="2486" y="1862"/>
                  <a:ext cx="7" cy="3"/>
                </a:xfrm>
                <a:custGeom>
                  <a:avLst/>
                  <a:gdLst>
                    <a:gd name="T0" fmla="*/ 0 w 7"/>
                    <a:gd name="T1" fmla="*/ 1 h 3"/>
                    <a:gd name="T2" fmla="*/ 1 w 7"/>
                    <a:gd name="T3" fmla="*/ 2 h 3"/>
                    <a:gd name="T4" fmla="*/ 3 w 7"/>
                    <a:gd name="T5" fmla="*/ 2 h 3"/>
                    <a:gd name="T6" fmla="*/ 5 w 7"/>
                    <a:gd name="T7" fmla="*/ 2 h 3"/>
                    <a:gd name="T8" fmla="*/ 6 w 7"/>
                    <a:gd name="T9" fmla="*/ 1 h 3"/>
                    <a:gd name="T10" fmla="*/ 4 w 7"/>
                    <a:gd name="T11" fmla="*/ 1 h 3"/>
                    <a:gd name="T12" fmla="*/ 3 w 7"/>
                    <a:gd name="T13" fmla="*/ 1 h 3"/>
                    <a:gd name="T14" fmla="*/ 2 w 7"/>
                    <a:gd name="T15" fmla="*/ 1 h 3"/>
                    <a:gd name="T16" fmla="*/ 1 w 7"/>
                    <a:gd name="T17" fmla="*/ 0 h 3"/>
                    <a:gd name="T18" fmla="*/ 0 w 7"/>
                    <a:gd name="T19" fmla="*/ 0 h 3"/>
                    <a:gd name="T20" fmla="*/ 0 w 7"/>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3"/>
                    <a:gd name="T35" fmla="*/ 7 w 7"/>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3">
                      <a:moveTo>
                        <a:pt x="0" y="1"/>
                      </a:moveTo>
                      <a:lnTo>
                        <a:pt x="1" y="2"/>
                      </a:lnTo>
                      <a:lnTo>
                        <a:pt x="3" y="2"/>
                      </a:lnTo>
                      <a:lnTo>
                        <a:pt x="5" y="2"/>
                      </a:lnTo>
                      <a:lnTo>
                        <a:pt x="6" y="1"/>
                      </a:lnTo>
                      <a:lnTo>
                        <a:pt x="4" y="1"/>
                      </a:lnTo>
                      <a:lnTo>
                        <a:pt x="3" y="1"/>
                      </a:lnTo>
                      <a:lnTo>
                        <a:pt x="2" y="1"/>
                      </a:lnTo>
                      <a:lnTo>
                        <a:pt x="1" y="0"/>
                      </a:lnTo>
                      <a:lnTo>
                        <a:pt x="0" y="0"/>
                      </a:lnTo>
                      <a:lnTo>
                        <a:pt x="0" y="1"/>
                      </a:lnTo>
                    </a:path>
                  </a:pathLst>
                </a:custGeom>
                <a:solidFill>
                  <a:srgbClr val="000000"/>
                </a:solidFill>
                <a:ln w="12700" cap="rnd">
                  <a:noFill/>
                  <a:round/>
                  <a:headEnd/>
                  <a:tailEnd/>
                </a:ln>
              </p:spPr>
              <p:txBody>
                <a:bodyPr/>
                <a:lstStyle/>
                <a:p>
                  <a:endParaRPr lang="pt-PT"/>
                </a:p>
              </p:txBody>
            </p:sp>
            <p:sp>
              <p:nvSpPr>
                <p:cNvPr id="1005" name="Freeform 185"/>
                <p:cNvSpPr>
                  <a:spLocks/>
                </p:cNvSpPr>
                <p:nvPr/>
              </p:nvSpPr>
              <p:spPr bwMode="auto">
                <a:xfrm>
                  <a:off x="2447" y="1835"/>
                  <a:ext cx="13" cy="24"/>
                </a:xfrm>
                <a:custGeom>
                  <a:avLst/>
                  <a:gdLst>
                    <a:gd name="T0" fmla="*/ 12 w 13"/>
                    <a:gd name="T1" fmla="*/ 0 h 24"/>
                    <a:gd name="T2" fmla="*/ 12 w 13"/>
                    <a:gd name="T3" fmla="*/ 3 h 24"/>
                    <a:gd name="T4" fmla="*/ 11 w 13"/>
                    <a:gd name="T5" fmla="*/ 6 h 24"/>
                    <a:gd name="T6" fmla="*/ 10 w 13"/>
                    <a:gd name="T7" fmla="*/ 9 h 24"/>
                    <a:gd name="T8" fmla="*/ 8 w 13"/>
                    <a:gd name="T9" fmla="*/ 13 h 24"/>
                    <a:gd name="T10" fmla="*/ 6 w 13"/>
                    <a:gd name="T11" fmla="*/ 16 h 24"/>
                    <a:gd name="T12" fmla="*/ 4 w 13"/>
                    <a:gd name="T13" fmla="*/ 18 h 24"/>
                    <a:gd name="T14" fmla="*/ 2 w 13"/>
                    <a:gd name="T15" fmla="*/ 21 h 24"/>
                    <a:gd name="T16" fmla="*/ 0 w 13"/>
                    <a:gd name="T17" fmla="*/ 23 h 24"/>
                    <a:gd name="T18" fmla="*/ 1 w 13"/>
                    <a:gd name="T19" fmla="*/ 21 h 24"/>
                    <a:gd name="T20" fmla="*/ 3 w 13"/>
                    <a:gd name="T21" fmla="*/ 18 h 24"/>
                    <a:gd name="T22" fmla="*/ 5 w 13"/>
                    <a:gd name="T23" fmla="*/ 15 h 24"/>
                    <a:gd name="T24" fmla="*/ 7 w 13"/>
                    <a:gd name="T25" fmla="*/ 12 h 24"/>
                    <a:gd name="T26" fmla="*/ 8 w 13"/>
                    <a:gd name="T27" fmla="*/ 8 h 24"/>
                    <a:gd name="T28" fmla="*/ 10 w 13"/>
                    <a:gd name="T29" fmla="*/ 5 h 24"/>
                    <a:gd name="T30" fmla="*/ 11 w 13"/>
                    <a:gd name="T31" fmla="*/ 3 h 24"/>
                    <a:gd name="T32" fmla="*/ 11 w 13"/>
                    <a:gd name="T33" fmla="*/ 0 h 24"/>
                    <a:gd name="T34" fmla="*/ 12 w 13"/>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4"/>
                    <a:gd name="T56" fmla="*/ 13 w 13"/>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4">
                      <a:moveTo>
                        <a:pt x="12" y="0"/>
                      </a:moveTo>
                      <a:lnTo>
                        <a:pt x="12" y="3"/>
                      </a:lnTo>
                      <a:lnTo>
                        <a:pt x="11" y="6"/>
                      </a:lnTo>
                      <a:lnTo>
                        <a:pt x="10" y="9"/>
                      </a:lnTo>
                      <a:lnTo>
                        <a:pt x="8" y="13"/>
                      </a:lnTo>
                      <a:lnTo>
                        <a:pt x="6" y="16"/>
                      </a:lnTo>
                      <a:lnTo>
                        <a:pt x="4" y="18"/>
                      </a:lnTo>
                      <a:lnTo>
                        <a:pt x="2" y="21"/>
                      </a:lnTo>
                      <a:lnTo>
                        <a:pt x="0" y="23"/>
                      </a:lnTo>
                      <a:lnTo>
                        <a:pt x="1" y="21"/>
                      </a:lnTo>
                      <a:lnTo>
                        <a:pt x="3" y="18"/>
                      </a:lnTo>
                      <a:lnTo>
                        <a:pt x="5" y="15"/>
                      </a:lnTo>
                      <a:lnTo>
                        <a:pt x="7" y="12"/>
                      </a:lnTo>
                      <a:lnTo>
                        <a:pt x="8" y="8"/>
                      </a:lnTo>
                      <a:lnTo>
                        <a:pt x="10" y="5"/>
                      </a:lnTo>
                      <a:lnTo>
                        <a:pt x="11" y="3"/>
                      </a:lnTo>
                      <a:lnTo>
                        <a:pt x="11" y="0"/>
                      </a:lnTo>
                      <a:lnTo>
                        <a:pt x="12" y="0"/>
                      </a:lnTo>
                    </a:path>
                  </a:pathLst>
                </a:custGeom>
                <a:solidFill>
                  <a:srgbClr val="000000"/>
                </a:solidFill>
                <a:ln w="12700" cap="rnd">
                  <a:noFill/>
                  <a:round/>
                  <a:headEnd/>
                  <a:tailEnd/>
                </a:ln>
              </p:spPr>
              <p:txBody>
                <a:bodyPr/>
                <a:lstStyle/>
                <a:p>
                  <a:endParaRPr lang="pt-PT"/>
                </a:p>
              </p:txBody>
            </p:sp>
            <p:sp>
              <p:nvSpPr>
                <p:cNvPr id="1006" name="Freeform 186"/>
                <p:cNvSpPr>
                  <a:spLocks/>
                </p:cNvSpPr>
                <p:nvPr/>
              </p:nvSpPr>
              <p:spPr bwMode="auto">
                <a:xfrm>
                  <a:off x="2446" y="1832"/>
                  <a:ext cx="9" cy="26"/>
                </a:xfrm>
                <a:custGeom>
                  <a:avLst/>
                  <a:gdLst>
                    <a:gd name="T0" fmla="*/ 8 w 9"/>
                    <a:gd name="T1" fmla="*/ 0 h 26"/>
                    <a:gd name="T2" fmla="*/ 8 w 9"/>
                    <a:gd name="T3" fmla="*/ 3 h 26"/>
                    <a:gd name="T4" fmla="*/ 7 w 9"/>
                    <a:gd name="T5" fmla="*/ 6 h 26"/>
                    <a:gd name="T6" fmla="*/ 6 w 9"/>
                    <a:gd name="T7" fmla="*/ 9 h 26"/>
                    <a:gd name="T8" fmla="*/ 5 w 9"/>
                    <a:gd name="T9" fmla="*/ 13 h 26"/>
                    <a:gd name="T10" fmla="*/ 4 w 9"/>
                    <a:gd name="T11" fmla="*/ 17 h 26"/>
                    <a:gd name="T12" fmla="*/ 3 w 9"/>
                    <a:gd name="T13" fmla="*/ 20 h 26"/>
                    <a:gd name="T14" fmla="*/ 2 w 9"/>
                    <a:gd name="T15" fmla="*/ 23 h 26"/>
                    <a:gd name="T16" fmla="*/ 0 w 9"/>
                    <a:gd name="T17" fmla="*/ 25 h 26"/>
                    <a:gd name="T18" fmla="*/ 3 w 9"/>
                    <a:gd name="T19" fmla="*/ 19 h 26"/>
                    <a:gd name="T20" fmla="*/ 5 w 9"/>
                    <a:gd name="T21" fmla="*/ 11 h 26"/>
                    <a:gd name="T22" fmla="*/ 6 w 9"/>
                    <a:gd name="T23" fmla="*/ 5 h 26"/>
                    <a:gd name="T24" fmla="*/ 7 w 9"/>
                    <a:gd name="T25" fmla="*/ 0 h 26"/>
                    <a:gd name="T26" fmla="*/ 8 w 9"/>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8" y="0"/>
                      </a:moveTo>
                      <a:lnTo>
                        <a:pt x="8" y="3"/>
                      </a:lnTo>
                      <a:lnTo>
                        <a:pt x="7" y="6"/>
                      </a:lnTo>
                      <a:lnTo>
                        <a:pt x="6" y="9"/>
                      </a:lnTo>
                      <a:lnTo>
                        <a:pt x="5" y="13"/>
                      </a:lnTo>
                      <a:lnTo>
                        <a:pt x="4" y="17"/>
                      </a:lnTo>
                      <a:lnTo>
                        <a:pt x="3" y="20"/>
                      </a:lnTo>
                      <a:lnTo>
                        <a:pt x="2" y="23"/>
                      </a:lnTo>
                      <a:lnTo>
                        <a:pt x="0" y="25"/>
                      </a:lnTo>
                      <a:lnTo>
                        <a:pt x="3" y="19"/>
                      </a:lnTo>
                      <a:lnTo>
                        <a:pt x="5" y="11"/>
                      </a:lnTo>
                      <a:lnTo>
                        <a:pt x="6" y="5"/>
                      </a:lnTo>
                      <a:lnTo>
                        <a:pt x="7" y="0"/>
                      </a:lnTo>
                      <a:lnTo>
                        <a:pt x="8" y="0"/>
                      </a:lnTo>
                    </a:path>
                  </a:pathLst>
                </a:custGeom>
                <a:solidFill>
                  <a:srgbClr val="000000"/>
                </a:solidFill>
                <a:ln w="12700" cap="rnd">
                  <a:noFill/>
                  <a:round/>
                  <a:headEnd/>
                  <a:tailEnd/>
                </a:ln>
              </p:spPr>
              <p:txBody>
                <a:bodyPr/>
                <a:lstStyle/>
                <a:p>
                  <a:endParaRPr lang="pt-PT"/>
                </a:p>
              </p:txBody>
            </p:sp>
            <p:sp>
              <p:nvSpPr>
                <p:cNvPr id="1007" name="Freeform 187"/>
                <p:cNvSpPr>
                  <a:spLocks/>
                </p:cNvSpPr>
                <p:nvPr/>
              </p:nvSpPr>
              <p:spPr bwMode="auto">
                <a:xfrm>
                  <a:off x="2445" y="1863"/>
                  <a:ext cx="4" cy="10"/>
                </a:xfrm>
                <a:custGeom>
                  <a:avLst/>
                  <a:gdLst>
                    <a:gd name="T0" fmla="*/ 1 w 4"/>
                    <a:gd name="T1" fmla="*/ 0 h 10"/>
                    <a:gd name="T2" fmla="*/ 2 w 4"/>
                    <a:gd name="T3" fmla="*/ 2 h 10"/>
                    <a:gd name="T4" fmla="*/ 3 w 4"/>
                    <a:gd name="T5" fmla="*/ 5 h 10"/>
                    <a:gd name="T6" fmla="*/ 3 w 4"/>
                    <a:gd name="T7" fmla="*/ 7 h 10"/>
                    <a:gd name="T8" fmla="*/ 3 w 4"/>
                    <a:gd name="T9" fmla="*/ 9 h 10"/>
                    <a:gd name="T10" fmla="*/ 3 w 4"/>
                    <a:gd name="T11" fmla="*/ 7 h 10"/>
                    <a:gd name="T12" fmla="*/ 2 w 4"/>
                    <a:gd name="T13" fmla="*/ 4 h 10"/>
                    <a:gd name="T14" fmla="*/ 1 w 4"/>
                    <a:gd name="T15" fmla="*/ 2 h 10"/>
                    <a:gd name="T16" fmla="*/ 0 w 4"/>
                    <a:gd name="T17" fmla="*/ 0 h 10"/>
                    <a:gd name="T18" fmla="*/ 1 w 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0"/>
                    <a:gd name="T32" fmla="*/ 4 w 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0">
                      <a:moveTo>
                        <a:pt x="1" y="0"/>
                      </a:moveTo>
                      <a:lnTo>
                        <a:pt x="2" y="2"/>
                      </a:lnTo>
                      <a:lnTo>
                        <a:pt x="3" y="5"/>
                      </a:lnTo>
                      <a:lnTo>
                        <a:pt x="3" y="7"/>
                      </a:lnTo>
                      <a:lnTo>
                        <a:pt x="3" y="9"/>
                      </a:lnTo>
                      <a:lnTo>
                        <a:pt x="3" y="7"/>
                      </a:lnTo>
                      <a:lnTo>
                        <a:pt x="2" y="4"/>
                      </a:lnTo>
                      <a:lnTo>
                        <a:pt x="1" y="2"/>
                      </a:lnTo>
                      <a:lnTo>
                        <a:pt x="0" y="0"/>
                      </a:lnTo>
                      <a:lnTo>
                        <a:pt x="1" y="0"/>
                      </a:lnTo>
                    </a:path>
                  </a:pathLst>
                </a:custGeom>
                <a:solidFill>
                  <a:srgbClr val="000000"/>
                </a:solidFill>
                <a:ln w="12700" cap="rnd">
                  <a:noFill/>
                  <a:round/>
                  <a:headEnd/>
                  <a:tailEnd/>
                </a:ln>
              </p:spPr>
              <p:txBody>
                <a:bodyPr/>
                <a:lstStyle/>
                <a:p>
                  <a:endParaRPr lang="pt-PT"/>
                </a:p>
              </p:txBody>
            </p:sp>
            <p:sp>
              <p:nvSpPr>
                <p:cNvPr id="1008" name="Freeform 188"/>
                <p:cNvSpPr>
                  <a:spLocks/>
                </p:cNvSpPr>
                <p:nvPr/>
              </p:nvSpPr>
              <p:spPr bwMode="auto">
                <a:xfrm>
                  <a:off x="2443" y="1833"/>
                  <a:ext cx="4" cy="25"/>
                </a:xfrm>
                <a:custGeom>
                  <a:avLst/>
                  <a:gdLst>
                    <a:gd name="T0" fmla="*/ 3 w 4"/>
                    <a:gd name="T1" fmla="*/ 1 h 25"/>
                    <a:gd name="T2" fmla="*/ 3 w 4"/>
                    <a:gd name="T3" fmla="*/ 5 h 25"/>
                    <a:gd name="T4" fmla="*/ 2 w 4"/>
                    <a:gd name="T5" fmla="*/ 12 h 25"/>
                    <a:gd name="T6" fmla="*/ 2 w 4"/>
                    <a:gd name="T7" fmla="*/ 19 h 25"/>
                    <a:gd name="T8" fmla="*/ 2 w 4"/>
                    <a:gd name="T9" fmla="*/ 24 h 25"/>
                    <a:gd name="T10" fmla="*/ 1 w 4"/>
                    <a:gd name="T11" fmla="*/ 24 h 25"/>
                    <a:gd name="T12" fmla="*/ 0 w 4"/>
                    <a:gd name="T13" fmla="*/ 24 h 25"/>
                    <a:gd name="T14" fmla="*/ 1 w 4"/>
                    <a:gd name="T15" fmla="*/ 20 h 25"/>
                    <a:gd name="T16" fmla="*/ 2 w 4"/>
                    <a:gd name="T17" fmla="*/ 14 h 25"/>
                    <a:gd name="T18" fmla="*/ 2 w 4"/>
                    <a:gd name="T19" fmla="*/ 6 h 25"/>
                    <a:gd name="T20" fmla="*/ 2 w 4"/>
                    <a:gd name="T21" fmla="*/ 1 h 25"/>
                    <a:gd name="T22" fmla="*/ 2 w 4"/>
                    <a:gd name="T23" fmla="*/ 0 h 25"/>
                    <a:gd name="T24" fmla="*/ 3 w 4"/>
                    <a:gd name="T25" fmla="*/ 0 h 25"/>
                    <a:gd name="T26" fmla="*/ 3 w 4"/>
                    <a:gd name="T27" fmla="*/ 1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25"/>
                    <a:gd name="T44" fmla="*/ 4 w 4"/>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25">
                      <a:moveTo>
                        <a:pt x="3" y="1"/>
                      </a:moveTo>
                      <a:lnTo>
                        <a:pt x="3" y="5"/>
                      </a:lnTo>
                      <a:lnTo>
                        <a:pt x="2" y="12"/>
                      </a:lnTo>
                      <a:lnTo>
                        <a:pt x="2" y="19"/>
                      </a:lnTo>
                      <a:lnTo>
                        <a:pt x="2" y="24"/>
                      </a:lnTo>
                      <a:lnTo>
                        <a:pt x="1" y="24"/>
                      </a:lnTo>
                      <a:lnTo>
                        <a:pt x="0" y="24"/>
                      </a:lnTo>
                      <a:lnTo>
                        <a:pt x="1" y="20"/>
                      </a:lnTo>
                      <a:lnTo>
                        <a:pt x="2" y="14"/>
                      </a:lnTo>
                      <a:lnTo>
                        <a:pt x="2" y="6"/>
                      </a:lnTo>
                      <a:lnTo>
                        <a:pt x="2" y="1"/>
                      </a:lnTo>
                      <a:lnTo>
                        <a:pt x="2" y="0"/>
                      </a:lnTo>
                      <a:lnTo>
                        <a:pt x="3" y="0"/>
                      </a:lnTo>
                      <a:lnTo>
                        <a:pt x="3" y="1"/>
                      </a:lnTo>
                    </a:path>
                  </a:pathLst>
                </a:custGeom>
                <a:solidFill>
                  <a:srgbClr val="000000"/>
                </a:solidFill>
                <a:ln w="12700" cap="rnd">
                  <a:noFill/>
                  <a:round/>
                  <a:headEnd/>
                  <a:tailEnd/>
                </a:ln>
              </p:spPr>
              <p:txBody>
                <a:bodyPr/>
                <a:lstStyle/>
                <a:p>
                  <a:endParaRPr lang="pt-PT"/>
                </a:p>
              </p:txBody>
            </p:sp>
            <p:sp>
              <p:nvSpPr>
                <p:cNvPr id="1009" name="Freeform 189"/>
                <p:cNvSpPr>
                  <a:spLocks/>
                </p:cNvSpPr>
                <p:nvPr/>
              </p:nvSpPr>
              <p:spPr bwMode="auto">
                <a:xfrm>
                  <a:off x="2443" y="1862"/>
                  <a:ext cx="1" cy="13"/>
                </a:xfrm>
                <a:custGeom>
                  <a:avLst/>
                  <a:gdLst>
                    <a:gd name="T0" fmla="*/ 0 w 1"/>
                    <a:gd name="T1" fmla="*/ 0 h 13"/>
                    <a:gd name="T2" fmla="*/ 0 w 1"/>
                    <a:gd name="T3" fmla="*/ 2 h 13"/>
                    <a:gd name="T4" fmla="*/ 0 w 1"/>
                    <a:gd name="T5" fmla="*/ 6 h 13"/>
                    <a:gd name="T6" fmla="*/ 0 w 1"/>
                    <a:gd name="T7" fmla="*/ 9 h 13"/>
                    <a:gd name="T8" fmla="*/ 0 w 1"/>
                    <a:gd name="T9" fmla="*/ 12 h 13"/>
                    <a:gd name="T10" fmla="*/ 0 w 1"/>
                    <a:gd name="T11" fmla="*/ 11 h 13"/>
                    <a:gd name="T12" fmla="*/ 0 w 1"/>
                    <a:gd name="T13" fmla="*/ 9 h 13"/>
                    <a:gd name="T14" fmla="*/ 0 w 1"/>
                    <a:gd name="T15" fmla="*/ 6 h 13"/>
                    <a:gd name="T16" fmla="*/ 0 w 1"/>
                    <a:gd name="T17" fmla="*/ 2 h 13"/>
                    <a:gd name="T18" fmla="*/ 0 w 1"/>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3"/>
                    <a:gd name="T32" fmla="*/ 1 w 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3">
                      <a:moveTo>
                        <a:pt x="0" y="0"/>
                      </a:moveTo>
                      <a:lnTo>
                        <a:pt x="0" y="2"/>
                      </a:lnTo>
                      <a:lnTo>
                        <a:pt x="0" y="6"/>
                      </a:lnTo>
                      <a:lnTo>
                        <a:pt x="0" y="9"/>
                      </a:lnTo>
                      <a:lnTo>
                        <a:pt x="0" y="12"/>
                      </a:lnTo>
                      <a:lnTo>
                        <a:pt x="0" y="11"/>
                      </a:lnTo>
                      <a:lnTo>
                        <a:pt x="0" y="9"/>
                      </a:lnTo>
                      <a:lnTo>
                        <a:pt x="0" y="6"/>
                      </a:lnTo>
                      <a:lnTo>
                        <a:pt x="0" y="2"/>
                      </a:lnTo>
                      <a:lnTo>
                        <a:pt x="0" y="0"/>
                      </a:lnTo>
                    </a:path>
                  </a:pathLst>
                </a:custGeom>
                <a:solidFill>
                  <a:srgbClr val="000000"/>
                </a:solidFill>
                <a:ln w="12700" cap="rnd">
                  <a:noFill/>
                  <a:round/>
                  <a:headEnd/>
                  <a:tailEnd/>
                </a:ln>
              </p:spPr>
              <p:txBody>
                <a:bodyPr/>
                <a:lstStyle/>
                <a:p>
                  <a:endParaRPr lang="pt-PT"/>
                </a:p>
              </p:txBody>
            </p:sp>
            <p:sp>
              <p:nvSpPr>
                <p:cNvPr id="1010" name="Freeform 190"/>
                <p:cNvSpPr>
                  <a:spLocks/>
                </p:cNvSpPr>
                <p:nvPr/>
              </p:nvSpPr>
              <p:spPr bwMode="auto">
                <a:xfrm>
                  <a:off x="2476" y="1833"/>
                  <a:ext cx="14" cy="25"/>
                </a:xfrm>
                <a:custGeom>
                  <a:avLst/>
                  <a:gdLst>
                    <a:gd name="T0" fmla="*/ 1 w 14"/>
                    <a:gd name="T1" fmla="*/ 1 h 25"/>
                    <a:gd name="T2" fmla="*/ 2 w 14"/>
                    <a:gd name="T3" fmla="*/ 3 h 25"/>
                    <a:gd name="T4" fmla="*/ 2 w 14"/>
                    <a:gd name="T5" fmla="*/ 4 h 25"/>
                    <a:gd name="T6" fmla="*/ 3 w 14"/>
                    <a:gd name="T7" fmla="*/ 6 h 25"/>
                    <a:gd name="T8" fmla="*/ 4 w 14"/>
                    <a:gd name="T9" fmla="*/ 9 h 25"/>
                    <a:gd name="T10" fmla="*/ 5 w 14"/>
                    <a:gd name="T11" fmla="*/ 13 h 25"/>
                    <a:gd name="T12" fmla="*/ 7 w 14"/>
                    <a:gd name="T13" fmla="*/ 17 h 25"/>
                    <a:gd name="T14" fmla="*/ 10 w 14"/>
                    <a:gd name="T15" fmla="*/ 20 h 25"/>
                    <a:gd name="T16" fmla="*/ 13 w 14"/>
                    <a:gd name="T17" fmla="*/ 24 h 25"/>
                    <a:gd name="T18" fmla="*/ 10 w 14"/>
                    <a:gd name="T19" fmla="*/ 21 h 25"/>
                    <a:gd name="T20" fmla="*/ 8 w 14"/>
                    <a:gd name="T21" fmla="*/ 19 h 25"/>
                    <a:gd name="T22" fmla="*/ 6 w 14"/>
                    <a:gd name="T23" fmla="*/ 16 h 25"/>
                    <a:gd name="T24" fmla="*/ 4 w 14"/>
                    <a:gd name="T25" fmla="*/ 12 h 25"/>
                    <a:gd name="T26" fmla="*/ 2 w 14"/>
                    <a:gd name="T27" fmla="*/ 9 h 25"/>
                    <a:gd name="T28" fmla="*/ 1 w 14"/>
                    <a:gd name="T29" fmla="*/ 6 h 25"/>
                    <a:gd name="T30" fmla="*/ 0 w 14"/>
                    <a:gd name="T31" fmla="*/ 4 h 25"/>
                    <a:gd name="T32" fmla="*/ 0 w 14"/>
                    <a:gd name="T33" fmla="*/ 1 h 25"/>
                    <a:gd name="T34" fmla="*/ 0 w 14"/>
                    <a:gd name="T35" fmla="*/ 0 h 25"/>
                    <a:gd name="T36" fmla="*/ 1 w 14"/>
                    <a:gd name="T37" fmla="*/ 0 h 25"/>
                    <a:gd name="T38" fmla="*/ 1 w 14"/>
                    <a:gd name="T39" fmla="*/ 1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5"/>
                    <a:gd name="T62" fmla="*/ 14 w 14"/>
                    <a:gd name="T63" fmla="*/ 25 h 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5">
                      <a:moveTo>
                        <a:pt x="1" y="1"/>
                      </a:moveTo>
                      <a:lnTo>
                        <a:pt x="2" y="3"/>
                      </a:lnTo>
                      <a:lnTo>
                        <a:pt x="2" y="4"/>
                      </a:lnTo>
                      <a:lnTo>
                        <a:pt x="3" y="6"/>
                      </a:lnTo>
                      <a:lnTo>
                        <a:pt x="4" y="9"/>
                      </a:lnTo>
                      <a:lnTo>
                        <a:pt x="5" y="13"/>
                      </a:lnTo>
                      <a:lnTo>
                        <a:pt x="7" y="17"/>
                      </a:lnTo>
                      <a:lnTo>
                        <a:pt x="10" y="20"/>
                      </a:lnTo>
                      <a:lnTo>
                        <a:pt x="13" y="24"/>
                      </a:lnTo>
                      <a:lnTo>
                        <a:pt x="10" y="21"/>
                      </a:lnTo>
                      <a:lnTo>
                        <a:pt x="8" y="19"/>
                      </a:lnTo>
                      <a:lnTo>
                        <a:pt x="6" y="16"/>
                      </a:lnTo>
                      <a:lnTo>
                        <a:pt x="4" y="12"/>
                      </a:lnTo>
                      <a:lnTo>
                        <a:pt x="2" y="9"/>
                      </a:lnTo>
                      <a:lnTo>
                        <a:pt x="1" y="6"/>
                      </a:lnTo>
                      <a:lnTo>
                        <a:pt x="0" y="4"/>
                      </a:lnTo>
                      <a:lnTo>
                        <a:pt x="0" y="1"/>
                      </a:lnTo>
                      <a:lnTo>
                        <a:pt x="0" y="0"/>
                      </a:lnTo>
                      <a:lnTo>
                        <a:pt x="1" y="0"/>
                      </a:lnTo>
                      <a:lnTo>
                        <a:pt x="1" y="1"/>
                      </a:lnTo>
                    </a:path>
                  </a:pathLst>
                </a:custGeom>
                <a:solidFill>
                  <a:srgbClr val="000000"/>
                </a:solidFill>
                <a:ln w="12700" cap="rnd">
                  <a:noFill/>
                  <a:round/>
                  <a:headEnd/>
                  <a:tailEnd/>
                </a:ln>
              </p:spPr>
              <p:txBody>
                <a:bodyPr/>
                <a:lstStyle/>
                <a:p>
                  <a:endParaRPr lang="pt-PT"/>
                </a:p>
              </p:txBody>
            </p:sp>
            <p:sp>
              <p:nvSpPr>
                <p:cNvPr id="1011" name="Freeform 191"/>
                <p:cNvSpPr>
                  <a:spLocks/>
                </p:cNvSpPr>
                <p:nvPr/>
              </p:nvSpPr>
              <p:spPr bwMode="auto">
                <a:xfrm>
                  <a:off x="2487" y="1863"/>
                  <a:ext cx="3" cy="12"/>
                </a:xfrm>
                <a:custGeom>
                  <a:avLst/>
                  <a:gdLst>
                    <a:gd name="T0" fmla="*/ 1 w 3"/>
                    <a:gd name="T1" fmla="*/ 11 h 12"/>
                    <a:gd name="T2" fmla="*/ 1 w 3"/>
                    <a:gd name="T3" fmla="*/ 7 h 12"/>
                    <a:gd name="T4" fmla="*/ 1 w 3"/>
                    <a:gd name="T5" fmla="*/ 4 h 12"/>
                    <a:gd name="T6" fmla="*/ 2 w 3"/>
                    <a:gd name="T7" fmla="*/ 1 h 12"/>
                    <a:gd name="T8" fmla="*/ 2 w 3"/>
                    <a:gd name="T9" fmla="*/ 0 h 12"/>
                    <a:gd name="T10" fmla="*/ 2 w 3"/>
                    <a:gd name="T11" fmla="*/ 1 h 12"/>
                    <a:gd name="T12" fmla="*/ 1 w 3"/>
                    <a:gd name="T13" fmla="*/ 4 h 12"/>
                    <a:gd name="T14" fmla="*/ 1 w 3"/>
                    <a:gd name="T15" fmla="*/ 6 h 12"/>
                    <a:gd name="T16" fmla="*/ 0 w 3"/>
                    <a:gd name="T17" fmla="*/ 10 h 12"/>
                    <a:gd name="T18" fmla="*/ 0 w 3"/>
                    <a:gd name="T19" fmla="*/ 11 h 12"/>
                    <a:gd name="T20" fmla="*/ 1 w 3"/>
                    <a:gd name="T21" fmla="*/ 1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2"/>
                    <a:gd name="T35" fmla="*/ 3 w 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2">
                      <a:moveTo>
                        <a:pt x="1" y="11"/>
                      </a:moveTo>
                      <a:lnTo>
                        <a:pt x="1" y="7"/>
                      </a:lnTo>
                      <a:lnTo>
                        <a:pt x="1" y="4"/>
                      </a:lnTo>
                      <a:lnTo>
                        <a:pt x="2" y="1"/>
                      </a:lnTo>
                      <a:lnTo>
                        <a:pt x="2" y="0"/>
                      </a:lnTo>
                      <a:lnTo>
                        <a:pt x="2" y="1"/>
                      </a:lnTo>
                      <a:lnTo>
                        <a:pt x="1" y="4"/>
                      </a:lnTo>
                      <a:lnTo>
                        <a:pt x="1" y="6"/>
                      </a:lnTo>
                      <a:lnTo>
                        <a:pt x="0" y="10"/>
                      </a:lnTo>
                      <a:lnTo>
                        <a:pt x="0" y="11"/>
                      </a:lnTo>
                      <a:lnTo>
                        <a:pt x="1" y="11"/>
                      </a:lnTo>
                    </a:path>
                  </a:pathLst>
                </a:custGeom>
                <a:solidFill>
                  <a:srgbClr val="000000"/>
                </a:solidFill>
                <a:ln w="12700" cap="rnd">
                  <a:noFill/>
                  <a:round/>
                  <a:headEnd/>
                  <a:tailEnd/>
                </a:ln>
              </p:spPr>
              <p:txBody>
                <a:bodyPr/>
                <a:lstStyle/>
                <a:p>
                  <a:endParaRPr lang="pt-PT"/>
                </a:p>
              </p:txBody>
            </p:sp>
            <p:sp>
              <p:nvSpPr>
                <p:cNvPr id="1012" name="Freeform 192"/>
                <p:cNvSpPr>
                  <a:spLocks/>
                </p:cNvSpPr>
                <p:nvPr/>
              </p:nvSpPr>
              <p:spPr bwMode="auto">
                <a:xfrm>
                  <a:off x="2481" y="1832"/>
                  <a:ext cx="11" cy="26"/>
                </a:xfrm>
                <a:custGeom>
                  <a:avLst/>
                  <a:gdLst>
                    <a:gd name="T0" fmla="*/ 0 w 11"/>
                    <a:gd name="T1" fmla="*/ 0 h 26"/>
                    <a:gd name="T2" fmla="*/ 0 w 11"/>
                    <a:gd name="T3" fmla="*/ 3 h 26"/>
                    <a:gd name="T4" fmla="*/ 1 w 11"/>
                    <a:gd name="T5" fmla="*/ 6 h 26"/>
                    <a:gd name="T6" fmla="*/ 2 w 11"/>
                    <a:gd name="T7" fmla="*/ 9 h 26"/>
                    <a:gd name="T8" fmla="*/ 4 w 11"/>
                    <a:gd name="T9" fmla="*/ 12 h 26"/>
                    <a:gd name="T10" fmla="*/ 5 w 11"/>
                    <a:gd name="T11" fmla="*/ 17 h 26"/>
                    <a:gd name="T12" fmla="*/ 7 w 11"/>
                    <a:gd name="T13" fmla="*/ 19 h 26"/>
                    <a:gd name="T14" fmla="*/ 8 w 11"/>
                    <a:gd name="T15" fmla="*/ 22 h 26"/>
                    <a:gd name="T16" fmla="*/ 10 w 11"/>
                    <a:gd name="T17" fmla="*/ 25 h 26"/>
                    <a:gd name="T18" fmla="*/ 9 w 11"/>
                    <a:gd name="T19" fmla="*/ 22 h 26"/>
                    <a:gd name="T20" fmla="*/ 7 w 11"/>
                    <a:gd name="T21" fmla="*/ 19 h 26"/>
                    <a:gd name="T22" fmla="*/ 6 w 11"/>
                    <a:gd name="T23" fmla="*/ 16 h 26"/>
                    <a:gd name="T24" fmla="*/ 5 w 11"/>
                    <a:gd name="T25" fmla="*/ 12 h 26"/>
                    <a:gd name="T26" fmla="*/ 3 w 11"/>
                    <a:gd name="T27" fmla="*/ 8 h 26"/>
                    <a:gd name="T28" fmla="*/ 2 w 11"/>
                    <a:gd name="T29" fmla="*/ 5 h 26"/>
                    <a:gd name="T30" fmla="*/ 2 w 11"/>
                    <a:gd name="T31" fmla="*/ 2 h 26"/>
                    <a:gd name="T32" fmla="*/ 1 w 11"/>
                    <a:gd name="T33" fmla="*/ 0 h 26"/>
                    <a:gd name="T34" fmla="*/ 0 w 11"/>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26"/>
                    <a:gd name="T56" fmla="*/ 11 w 11"/>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26">
                      <a:moveTo>
                        <a:pt x="0" y="0"/>
                      </a:moveTo>
                      <a:lnTo>
                        <a:pt x="0" y="3"/>
                      </a:lnTo>
                      <a:lnTo>
                        <a:pt x="1" y="6"/>
                      </a:lnTo>
                      <a:lnTo>
                        <a:pt x="2" y="9"/>
                      </a:lnTo>
                      <a:lnTo>
                        <a:pt x="4" y="12"/>
                      </a:lnTo>
                      <a:lnTo>
                        <a:pt x="5" y="17"/>
                      </a:lnTo>
                      <a:lnTo>
                        <a:pt x="7" y="19"/>
                      </a:lnTo>
                      <a:lnTo>
                        <a:pt x="8" y="22"/>
                      </a:lnTo>
                      <a:lnTo>
                        <a:pt x="10" y="25"/>
                      </a:lnTo>
                      <a:lnTo>
                        <a:pt x="9" y="22"/>
                      </a:lnTo>
                      <a:lnTo>
                        <a:pt x="7" y="19"/>
                      </a:lnTo>
                      <a:lnTo>
                        <a:pt x="6" y="16"/>
                      </a:lnTo>
                      <a:lnTo>
                        <a:pt x="5" y="12"/>
                      </a:lnTo>
                      <a:lnTo>
                        <a:pt x="3" y="8"/>
                      </a:lnTo>
                      <a:lnTo>
                        <a:pt x="2" y="5"/>
                      </a:lnTo>
                      <a:lnTo>
                        <a:pt x="2" y="2"/>
                      </a:lnTo>
                      <a:lnTo>
                        <a:pt x="1" y="0"/>
                      </a:lnTo>
                      <a:lnTo>
                        <a:pt x="0" y="0"/>
                      </a:lnTo>
                    </a:path>
                  </a:pathLst>
                </a:custGeom>
                <a:solidFill>
                  <a:srgbClr val="000000"/>
                </a:solidFill>
                <a:ln w="12700" cap="rnd">
                  <a:noFill/>
                  <a:round/>
                  <a:headEnd/>
                  <a:tailEnd/>
                </a:ln>
              </p:spPr>
              <p:txBody>
                <a:bodyPr/>
                <a:lstStyle/>
                <a:p>
                  <a:endParaRPr lang="pt-PT"/>
                </a:p>
              </p:txBody>
            </p:sp>
            <p:sp>
              <p:nvSpPr>
                <p:cNvPr id="1013" name="Freeform 193"/>
                <p:cNvSpPr>
                  <a:spLocks/>
                </p:cNvSpPr>
                <p:nvPr/>
              </p:nvSpPr>
              <p:spPr bwMode="auto">
                <a:xfrm>
                  <a:off x="2491" y="1862"/>
                  <a:ext cx="2" cy="12"/>
                </a:xfrm>
                <a:custGeom>
                  <a:avLst/>
                  <a:gdLst>
                    <a:gd name="T0" fmla="*/ 1 w 2"/>
                    <a:gd name="T1" fmla="*/ 11 h 12"/>
                    <a:gd name="T2" fmla="*/ 1 w 2"/>
                    <a:gd name="T3" fmla="*/ 7 h 12"/>
                    <a:gd name="T4" fmla="*/ 1 w 2"/>
                    <a:gd name="T5" fmla="*/ 3 h 12"/>
                    <a:gd name="T6" fmla="*/ 1 w 2"/>
                    <a:gd name="T7" fmla="*/ 1 h 12"/>
                    <a:gd name="T8" fmla="*/ 1 w 2"/>
                    <a:gd name="T9" fmla="*/ 0 h 12"/>
                    <a:gd name="T10" fmla="*/ 0 w 2"/>
                    <a:gd name="T11" fmla="*/ 0 h 12"/>
                    <a:gd name="T12" fmla="*/ 0 w 2"/>
                    <a:gd name="T13" fmla="*/ 3 h 12"/>
                    <a:gd name="T14" fmla="*/ 0 w 2"/>
                    <a:gd name="T15" fmla="*/ 6 h 12"/>
                    <a:gd name="T16" fmla="*/ 0 w 2"/>
                    <a:gd name="T17" fmla="*/ 9 h 12"/>
                    <a:gd name="T18" fmla="*/ 0 w 2"/>
                    <a:gd name="T19" fmla="*/ 11 h 12"/>
                    <a:gd name="T20" fmla="*/ 1 w 2"/>
                    <a:gd name="T21" fmla="*/ 1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12"/>
                    <a:gd name="T35" fmla="*/ 2 w 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12">
                      <a:moveTo>
                        <a:pt x="1" y="11"/>
                      </a:moveTo>
                      <a:lnTo>
                        <a:pt x="1" y="7"/>
                      </a:lnTo>
                      <a:lnTo>
                        <a:pt x="1" y="3"/>
                      </a:lnTo>
                      <a:lnTo>
                        <a:pt x="1" y="1"/>
                      </a:lnTo>
                      <a:lnTo>
                        <a:pt x="1" y="0"/>
                      </a:lnTo>
                      <a:lnTo>
                        <a:pt x="0" y="0"/>
                      </a:lnTo>
                      <a:lnTo>
                        <a:pt x="0" y="3"/>
                      </a:lnTo>
                      <a:lnTo>
                        <a:pt x="0" y="6"/>
                      </a:lnTo>
                      <a:lnTo>
                        <a:pt x="0" y="9"/>
                      </a:lnTo>
                      <a:lnTo>
                        <a:pt x="0" y="11"/>
                      </a:lnTo>
                      <a:lnTo>
                        <a:pt x="1" y="11"/>
                      </a:lnTo>
                    </a:path>
                  </a:pathLst>
                </a:custGeom>
                <a:solidFill>
                  <a:srgbClr val="000000"/>
                </a:solidFill>
                <a:ln w="12700" cap="rnd">
                  <a:noFill/>
                  <a:round/>
                  <a:headEnd/>
                  <a:tailEnd/>
                </a:ln>
              </p:spPr>
              <p:txBody>
                <a:bodyPr/>
                <a:lstStyle/>
                <a:p>
                  <a:endParaRPr lang="pt-PT"/>
                </a:p>
              </p:txBody>
            </p:sp>
            <p:sp>
              <p:nvSpPr>
                <p:cNvPr id="1014" name="Freeform 194"/>
                <p:cNvSpPr>
                  <a:spLocks/>
                </p:cNvSpPr>
                <p:nvPr/>
              </p:nvSpPr>
              <p:spPr bwMode="auto">
                <a:xfrm>
                  <a:off x="2489" y="1833"/>
                  <a:ext cx="5" cy="25"/>
                </a:xfrm>
                <a:custGeom>
                  <a:avLst/>
                  <a:gdLst>
                    <a:gd name="T0" fmla="*/ 1 w 5"/>
                    <a:gd name="T1" fmla="*/ 1 h 25"/>
                    <a:gd name="T2" fmla="*/ 1 w 5"/>
                    <a:gd name="T3" fmla="*/ 4 h 25"/>
                    <a:gd name="T4" fmla="*/ 2 w 5"/>
                    <a:gd name="T5" fmla="*/ 11 h 25"/>
                    <a:gd name="T6" fmla="*/ 2 w 5"/>
                    <a:gd name="T7" fmla="*/ 17 h 25"/>
                    <a:gd name="T8" fmla="*/ 4 w 5"/>
                    <a:gd name="T9" fmla="*/ 24 h 25"/>
                    <a:gd name="T10" fmla="*/ 2 w 5"/>
                    <a:gd name="T11" fmla="*/ 19 h 25"/>
                    <a:gd name="T12" fmla="*/ 2 w 5"/>
                    <a:gd name="T13" fmla="*/ 12 h 25"/>
                    <a:gd name="T14" fmla="*/ 1 w 5"/>
                    <a:gd name="T15" fmla="*/ 6 h 25"/>
                    <a:gd name="T16" fmla="*/ 0 w 5"/>
                    <a:gd name="T17" fmla="*/ 2 h 25"/>
                    <a:gd name="T18" fmla="*/ 0 w 5"/>
                    <a:gd name="T19" fmla="*/ 1 h 25"/>
                    <a:gd name="T20" fmla="*/ 1 w 5"/>
                    <a:gd name="T21" fmla="*/ 0 h 25"/>
                    <a:gd name="T22" fmla="*/ 1 w 5"/>
                    <a:gd name="T23" fmla="*/ 1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25"/>
                    <a:gd name="T38" fmla="*/ 5 w 5"/>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25">
                      <a:moveTo>
                        <a:pt x="1" y="1"/>
                      </a:moveTo>
                      <a:lnTo>
                        <a:pt x="1" y="4"/>
                      </a:lnTo>
                      <a:lnTo>
                        <a:pt x="2" y="11"/>
                      </a:lnTo>
                      <a:lnTo>
                        <a:pt x="2" y="17"/>
                      </a:lnTo>
                      <a:lnTo>
                        <a:pt x="4" y="24"/>
                      </a:lnTo>
                      <a:lnTo>
                        <a:pt x="2" y="19"/>
                      </a:lnTo>
                      <a:lnTo>
                        <a:pt x="2" y="12"/>
                      </a:lnTo>
                      <a:lnTo>
                        <a:pt x="1" y="6"/>
                      </a:lnTo>
                      <a:lnTo>
                        <a:pt x="0" y="2"/>
                      </a:lnTo>
                      <a:lnTo>
                        <a:pt x="0" y="1"/>
                      </a:lnTo>
                      <a:lnTo>
                        <a:pt x="1" y="0"/>
                      </a:lnTo>
                      <a:lnTo>
                        <a:pt x="1" y="1"/>
                      </a:lnTo>
                    </a:path>
                  </a:pathLst>
                </a:custGeom>
                <a:solidFill>
                  <a:srgbClr val="000000"/>
                </a:solidFill>
                <a:ln w="12700" cap="rnd">
                  <a:noFill/>
                  <a:round/>
                  <a:headEnd/>
                  <a:tailEnd/>
                </a:ln>
              </p:spPr>
              <p:txBody>
                <a:bodyPr/>
                <a:lstStyle/>
                <a:p>
                  <a:endParaRPr lang="pt-PT"/>
                </a:p>
              </p:txBody>
            </p:sp>
            <p:sp>
              <p:nvSpPr>
                <p:cNvPr id="1015" name="Freeform 195"/>
                <p:cNvSpPr>
                  <a:spLocks/>
                </p:cNvSpPr>
                <p:nvPr/>
              </p:nvSpPr>
              <p:spPr bwMode="auto">
                <a:xfrm>
                  <a:off x="2493" y="1862"/>
                  <a:ext cx="2" cy="11"/>
                </a:xfrm>
                <a:custGeom>
                  <a:avLst/>
                  <a:gdLst>
                    <a:gd name="T0" fmla="*/ 1 w 2"/>
                    <a:gd name="T1" fmla="*/ 0 h 11"/>
                    <a:gd name="T2" fmla="*/ 1 w 2"/>
                    <a:gd name="T3" fmla="*/ 2 h 11"/>
                    <a:gd name="T4" fmla="*/ 1 w 2"/>
                    <a:gd name="T5" fmla="*/ 6 h 11"/>
                    <a:gd name="T6" fmla="*/ 1 w 2"/>
                    <a:gd name="T7" fmla="*/ 9 h 11"/>
                    <a:gd name="T8" fmla="*/ 1 w 2"/>
                    <a:gd name="T9" fmla="*/ 10 h 11"/>
                    <a:gd name="T10" fmla="*/ 0 w 2"/>
                    <a:gd name="T11" fmla="*/ 7 h 11"/>
                    <a:gd name="T12" fmla="*/ 0 w 2"/>
                    <a:gd name="T13" fmla="*/ 4 h 11"/>
                    <a:gd name="T14" fmla="*/ 0 w 2"/>
                    <a:gd name="T15" fmla="*/ 2 h 11"/>
                    <a:gd name="T16" fmla="*/ 0 w 2"/>
                    <a:gd name="T17" fmla="*/ 0 h 11"/>
                    <a:gd name="T18" fmla="*/ 1 w 2"/>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1"/>
                    <a:gd name="T32" fmla="*/ 2 w 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1">
                      <a:moveTo>
                        <a:pt x="1" y="0"/>
                      </a:moveTo>
                      <a:lnTo>
                        <a:pt x="1" y="2"/>
                      </a:lnTo>
                      <a:lnTo>
                        <a:pt x="1" y="6"/>
                      </a:lnTo>
                      <a:lnTo>
                        <a:pt x="1" y="9"/>
                      </a:lnTo>
                      <a:lnTo>
                        <a:pt x="1" y="10"/>
                      </a:lnTo>
                      <a:lnTo>
                        <a:pt x="0" y="7"/>
                      </a:lnTo>
                      <a:lnTo>
                        <a:pt x="0" y="4"/>
                      </a:lnTo>
                      <a:lnTo>
                        <a:pt x="0" y="2"/>
                      </a:lnTo>
                      <a:lnTo>
                        <a:pt x="0" y="0"/>
                      </a:lnTo>
                      <a:lnTo>
                        <a:pt x="1" y="0"/>
                      </a:lnTo>
                    </a:path>
                  </a:pathLst>
                </a:custGeom>
                <a:solidFill>
                  <a:srgbClr val="000000"/>
                </a:solidFill>
                <a:ln w="12700" cap="rnd">
                  <a:noFill/>
                  <a:round/>
                  <a:headEnd/>
                  <a:tailEnd/>
                </a:ln>
              </p:spPr>
              <p:txBody>
                <a:bodyPr/>
                <a:lstStyle/>
                <a:p>
                  <a:endParaRPr lang="pt-PT"/>
                </a:p>
              </p:txBody>
            </p:sp>
            <p:sp>
              <p:nvSpPr>
                <p:cNvPr id="1016" name="Freeform 196"/>
                <p:cNvSpPr>
                  <a:spLocks/>
                </p:cNvSpPr>
                <p:nvPr/>
              </p:nvSpPr>
              <p:spPr bwMode="auto">
                <a:xfrm>
                  <a:off x="2486" y="1857"/>
                  <a:ext cx="5" cy="2"/>
                </a:xfrm>
                <a:custGeom>
                  <a:avLst/>
                  <a:gdLst>
                    <a:gd name="T0" fmla="*/ 0 w 5"/>
                    <a:gd name="T1" fmla="*/ 0 h 2"/>
                    <a:gd name="T2" fmla="*/ 1 w 5"/>
                    <a:gd name="T3" fmla="*/ 0 h 2"/>
                    <a:gd name="T4" fmla="*/ 2 w 5"/>
                    <a:gd name="T5" fmla="*/ 1 h 2"/>
                    <a:gd name="T6" fmla="*/ 3 w 5"/>
                    <a:gd name="T7" fmla="*/ 1 h 2"/>
                    <a:gd name="T8" fmla="*/ 4 w 5"/>
                    <a:gd name="T9" fmla="*/ 1 h 2"/>
                    <a:gd name="T10" fmla="*/ 3 w 5"/>
                    <a:gd name="T11" fmla="*/ 1 h 2"/>
                    <a:gd name="T12" fmla="*/ 2 w 5"/>
                    <a:gd name="T13" fmla="*/ 1 h 2"/>
                    <a:gd name="T14" fmla="*/ 1 w 5"/>
                    <a:gd name="T15" fmla="*/ 1 h 2"/>
                    <a:gd name="T16" fmla="*/ 0 w 5"/>
                    <a:gd name="T17" fmla="*/ 1 h 2"/>
                    <a:gd name="T18" fmla="*/ 0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0" y="0"/>
                      </a:moveTo>
                      <a:lnTo>
                        <a:pt x="1" y="0"/>
                      </a:lnTo>
                      <a:lnTo>
                        <a:pt x="2" y="1"/>
                      </a:lnTo>
                      <a:lnTo>
                        <a:pt x="3" y="1"/>
                      </a:lnTo>
                      <a:lnTo>
                        <a:pt x="4" y="1"/>
                      </a:lnTo>
                      <a:lnTo>
                        <a:pt x="3" y="1"/>
                      </a:lnTo>
                      <a:lnTo>
                        <a:pt x="2" y="1"/>
                      </a:lnTo>
                      <a:lnTo>
                        <a:pt x="1" y="1"/>
                      </a:lnTo>
                      <a:lnTo>
                        <a:pt x="0" y="1"/>
                      </a:lnTo>
                      <a:lnTo>
                        <a:pt x="0" y="0"/>
                      </a:lnTo>
                    </a:path>
                  </a:pathLst>
                </a:custGeom>
                <a:solidFill>
                  <a:srgbClr val="000000"/>
                </a:solidFill>
                <a:ln w="12700" cap="rnd">
                  <a:noFill/>
                  <a:round/>
                  <a:headEnd/>
                  <a:tailEnd/>
                </a:ln>
              </p:spPr>
              <p:txBody>
                <a:bodyPr/>
                <a:lstStyle/>
                <a:p>
                  <a:endParaRPr lang="pt-PT"/>
                </a:p>
              </p:txBody>
            </p:sp>
            <p:sp>
              <p:nvSpPr>
                <p:cNvPr id="1017" name="Freeform 197"/>
                <p:cNvSpPr>
                  <a:spLocks/>
                </p:cNvSpPr>
                <p:nvPr/>
              </p:nvSpPr>
              <p:spPr bwMode="auto">
                <a:xfrm>
                  <a:off x="2446" y="1864"/>
                  <a:ext cx="4" cy="6"/>
                </a:xfrm>
                <a:custGeom>
                  <a:avLst/>
                  <a:gdLst>
                    <a:gd name="T0" fmla="*/ 1 w 4"/>
                    <a:gd name="T1" fmla="*/ 0 h 6"/>
                    <a:gd name="T2" fmla="*/ 1 w 4"/>
                    <a:gd name="T3" fmla="*/ 1 h 6"/>
                    <a:gd name="T4" fmla="*/ 2 w 4"/>
                    <a:gd name="T5" fmla="*/ 2 h 6"/>
                    <a:gd name="T6" fmla="*/ 3 w 4"/>
                    <a:gd name="T7" fmla="*/ 4 h 6"/>
                    <a:gd name="T8" fmla="*/ 3 w 4"/>
                    <a:gd name="T9" fmla="*/ 5 h 6"/>
                    <a:gd name="T10" fmla="*/ 2 w 4"/>
                    <a:gd name="T11" fmla="*/ 4 h 6"/>
                    <a:gd name="T12" fmla="*/ 1 w 4"/>
                    <a:gd name="T13" fmla="*/ 2 h 6"/>
                    <a:gd name="T14" fmla="*/ 1 w 4"/>
                    <a:gd name="T15" fmla="*/ 0 h 6"/>
                    <a:gd name="T16" fmla="*/ 0 w 4"/>
                    <a:gd name="T17" fmla="*/ 0 h 6"/>
                    <a:gd name="T18" fmla="*/ 1 w 4"/>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6"/>
                    <a:gd name="T32" fmla="*/ 4 w 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6">
                      <a:moveTo>
                        <a:pt x="1" y="0"/>
                      </a:moveTo>
                      <a:lnTo>
                        <a:pt x="1" y="1"/>
                      </a:lnTo>
                      <a:lnTo>
                        <a:pt x="2" y="2"/>
                      </a:lnTo>
                      <a:lnTo>
                        <a:pt x="3" y="4"/>
                      </a:lnTo>
                      <a:lnTo>
                        <a:pt x="3" y="5"/>
                      </a:lnTo>
                      <a:lnTo>
                        <a:pt x="2" y="4"/>
                      </a:lnTo>
                      <a:lnTo>
                        <a:pt x="1" y="2"/>
                      </a:lnTo>
                      <a:lnTo>
                        <a:pt x="1" y="0"/>
                      </a:lnTo>
                      <a:lnTo>
                        <a:pt x="0" y="0"/>
                      </a:lnTo>
                      <a:lnTo>
                        <a:pt x="1" y="0"/>
                      </a:lnTo>
                    </a:path>
                  </a:pathLst>
                </a:custGeom>
                <a:solidFill>
                  <a:srgbClr val="000000"/>
                </a:solidFill>
                <a:ln w="12700" cap="rnd">
                  <a:noFill/>
                  <a:round/>
                  <a:headEnd/>
                  <a:tailEnd/>
                </a:ln>
              </p:spPr>
              <p:txBody>
                <a:bodyPr/>
                <a:lstStyle/>
                <a:p>
                  <a:endParaRPr lang="pt-PT"/>
                </a:p>
              </p:txBody>
            </p:sp>
            <p:sp>
              <p:nvSpPr>
                <p:cNvPr id="1018" name="Freeform 198"/>
                <p:cNvSpPr>
                  <a:spLocks/>
                </p:cNvSpPr>
                <p:nvPr/>
              </p:nvSpPr>
              <p:spPr bwMode="auto">
                <a:xfrm>
                  <a:off x="2463" y="1843"/>
                  <a:ext cx="9" cy="24"/>
                </a:xfrm>
                <a:custGeom>
                  <a:avLst/>
                  <a:gdLst>
                    <a:gd name="T0" fmla="*/ 0 w 9"/>
                    <a:gd name="T1" fmla="*/ 21 h 24"/>
                    <a:gd name="T2" fmla="*/ 1 w 9"/>
                    <a:gd name="T3" fmla="*/ 17 h 24"/>
                    <a:gd name="T4" fmla="*/ 3 w 9"/>
                    <a:gd name="T5" fmla="*/ 12 h 24"/>
                    <a:gd name="T6" fmla="*/ 5 w 9"/>
                    <a:gd name="T7" fmla="*/ 7 h 24"/>
                    <a:gd name="T8" fmla="*/ 6 w 9"/>
                    <a:gd name="T9" fmla="*/ 3 h 24"/>
                    <a:gd name="T10" fmla="*/ 7 w 9"/>
                    <a:gd name="T11" fmla="*/ 1 h 24"/>
                    <a:gd name="T12" fmla="*/ 7 w 9"/>
                    <a:gd name="T13" fmla="*/ 0 h 24"/>
                    <a:gd name="T14" fmla="*/ 7 w 9"/>
                    <a:gd name="T15" fmla="*/ 3 h 24"/>
                    <a:gd name="T16" fmla="*/ 6 w 9"/>
                    <a:gd name="T17" fmla="*/ 5 h 24"/>
                    <a:gd name="T18" fmla="*/ 6 w 9"/>
                    <a:gd name="T19" fmla="*/ 6 h 24"/>
                    <a:gd name="T20" fmla="*/ 6 w 9"/>
                    <a:gd name="T21" fmla="*/ 7 h 24"/>
                    <a:gd name="T22" fmla="*/ 5 w 9"/>
                    <a:gd name="T23" fmla="*/ 8 h 24"/>
                    <a:gd name="T24" fmla="*/ 5 w 9"/>
                    <a:gd name="T25" fmla="*/ 9 h 24"/>
                    <a:gd name="T26" fmla="*/ 6 w 9"/>
                    <a:gd name="T27" fmla="*/ 9 h 24"/>
                    <a:gd name="T28" fmla="*/ 6 w 9"/>
                    <a:gd name="T29" fmla="*/ 8 h 24"/>
                    <a:gd name="T30" fmla="*/ 7 w 9"/>
                    <a:gd name="T31" fmla="*/ 6 h 24"/>
                    <a:gd name="T32" fmla="*/ 8 w 9"/>
                    <a:gd name="T33" fmla="*/ 5 h 24"/>
                    <a:gd name="T34" fmla="*/ 8 w 9"/>
                    <a:gd name="T35" fmla="*/ 6 h 24"/>
                    <a:gd name="T36" fmla="*/ 7 w 9"/>
                    <a:gd name="T37" fmla="*/ 7 h 24"/>
                    <a:gd name="T38" fmla="*/ 7 w 9"/>
                    <a:gd name="T39" fmla="*/ 9 h 24"/>
                    <a:gd name="T40" fmla="*/ 6 w 9"/>
                    <a:gd name="T41" fmla="*/ 10 h 24"/>
                    <a:gd name="T42" fmla="*/ 6 w 9"/>
                    <a:gd name="T43" fmla="*/ 11 h 24"/>
                    <a:gd name="T44" fmla="*/ 5 w 9"/>
                    <a:gd name="T45" fmla="*/ 12 h 24"/>
                    <a:gd name="T46" fmla="*/ 4 w 9"/>
                    <a:gd name="T47" fmla="*/ 13 h 24"/>
                    <a:gd name="T48" fmla="*/ 3 w 9"/>
                    <a:gd name="T49" fmla="*/ 16 h 24"/>
                    <a:gd name="T50" fmla="*/ 1 w 9"/>
                    <a:gd name="T51" fmla="*/ 19 h 24"/>
                    <a:gd name="T52" fmla="*/ 1 w 9"/>
                    <a:gd name="T53" fmla="*/ 20 h 24"/>
                    <a:gd name="T54" fmla="*/ 1 w 9"/>
                    <a:gd name="T55" fmla="*/ 22 h 24"/>
                    <a:gd name="T56" fmla="*/ 0 w 9"/>
                    <a:gd name="T57" fmla="*/ 23 h 24"/>
                    <a:gd name="T58" fmla="*/ 0 w 9"/>
                    <a:gd name="T59" fmla="*/ 2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
                    <a:gd name="T91" fmla="*/ 0 h 24"/>
                    <a:gd name="T92" fmla="*/ 9 w 9"/>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 h="24">
                      <a:moveTo>
                        <a:pt x="0" y="21"/>
                      </a:moveTo>
                      <a:lnTo>
                        <a:pt x="1" y="17"/>
                      </a:lnTo>
                      <a:lnTo>
                        <a:pt x="3" y="12"/>
                      </a:lnTo>
                      <a:lnTo>
                        <a:pt x="5" y="7"/>
                      </a:lnTo>
                      <a:lnTo>
                        <a:pt x="6" y="3"/>
                      </a:lnTo>
                      <a:lnTo>
                        <a:pt x="7" y="1"/>
                      </a:lnTo>
                      <a:lnTo>
                        <a:pt x="7" y="0"/>
                      </a:lnTo>
                      <a:lnTo>
                        <a:pt x="7" y="3"/>
                      </a:lnTo>
                      <a:lnTo>
                        <a:pt x="6" y="5"/>
                      </a:lnTo>
                      <a:lnTo>
                        <a:pt x="6" y="6"/>
                      </a:lnTo>
                      <a:lnTo>
                        <a:pt x="6" y="7"/>
                      </a:lnTo>
                      <a:lnTo>
                        <a:pt x="5" y="8"/>
                      </a:lnTo>
                      <a:lnTo>
                        <a:pt x="5" y="9"/>
                      </a:lnTo>
                      <a:lnTo>
                        <a:pt x="6" y="9"/>
                      </a:lnTo>
                      <a:lnTo>
                        <a:pt x="6" y="8"/>
                      </a:lnTo>
                      <a:lnTo>
                        <a:pt x="7" y="6"/>
                      </a:lnTo>
                      <a:lnTo>
                        <a:pt x="8" y="5"/>
                      </a:lnTo>
                      <a:lnTo>
                        <a:pt x="8" y="6"/>
                      </a:lnTo>
                      <a:lnTo>
                        <a:pt x="7" y="7"/>
                      </a:lnTo>
                      <a:lnTo>
                        <a:pt x="7" y="9"/>
                      </a:lnTo>
                      <a:lnTo>
                        <a:pt x="6" y="10"/>
                      </a:lnTo>
                      <a:lnTo>
                        <a:pt x="6" y="11"/>
                      </a:lnTo>
                      <a:lnTo>
                        <a:pt x="5" y="12"/>
                      </a:lnTo>
                      <a:lnTo>
                        <a:pt x="4" y="13"/>
                      </a:lnTo>
                      <a:lnTo>
                        <a:pt x="3" y="16"/>
                      </a:lnTo>
                      <a:lnTo>
                        <a:pt x="1" y="19"/>
                      </a:lnTo>
                      <a:lnTo>
                        <a:pt x="1" y="20"/>
                      </a:lnTo>
                      <a:lnTo>
                        <a:pt x="1" y="22"/>
                      </a:lnTo>
                      <a:lnTo>
                        <a:pt x="0" y="23"/>
                      </a:lnTo>
                      <a:lnTo>
                        <a:pt x="0" y="21"/>
                      </a:lnTo>
                    </a:path>
                  </a:pathLst>
                </a:custGeom>
                <a:solidFill>
                  <a:srgbClr val="7F7F7F"/>
                </a:solidFill>
                <a:ln w="12700" cap="rnd">
                  <a:noFill/>
                  <a:round/>
                  <a:headEnd/>
                  <a:tailEnd/>
                </a:ln>
              </p:spPr>
              <p:txBody>
                <a:bodyPr/>
                <a:lstStyle/>
                <a:p>
                  <a:endParaRPr lang="pt-PT"/>
                </a:p>
              </p:txBody>
            </p:sp>
            <p:sp>
              <p:nvSpPr>
                <p:cNvPr id="1019" name="Freeform 199"/>
                <p:cNvSpPr>
                  <a:spLocks/>
                </p:cNvSpPr>
                <p:nvPr/>
              </p:nvSpPr>
              <p:spPr bwMode="auto">
                <a:xfrm>
                  <a:off x="2467" y="1853"/>
                  <a:ext cx="9" cy="15"/>
                </a:xfrm>
                <a:custGeom>
                  <a:avLst/>
                  <a:gdLst>
                    <a:gd name="T0" fmla="*/ 0 w 9"/>
                    <a:gd name="T1" fmla="*/ 13 h 15"/>
                    <a:gd name="T2" fmla="*/ 2 w 9"/>
                    <a:gd name="T3" fmla="*/ 9 h 15"/>
                    <a:gd name="T4" fmla="*/ 3 w 9"/>
                    <a:gd name="T5" fmla="*/ 7 h 15"/>
                    <a:gd name="T6" fmla="*/ 5 w 9"/>
                    <a:gd name="T7" fmla="*/ 4 h 15"/>
                    <a:gd name="T8" fmla="*/ 6 w 9"/>
                    <a:gd name="T9" fmla="*/ 2 h 15"/>
                    <a:gd name="T10" fmla="*/ 7 w 9"/>
                    <a:gd name="T11" fmla="*/ 1 h 15"/>
                    <a:gd name="T12" fmla="*/ 8 w 9"/>
                    <a:gd name="T13" fmla="*/ 0 h 15"/>
                    <a:gd name="T14" fmla="*/ 7 w 9"/>
                    <a:gd name="T15" fmla="*/ 1 h 15"/>
                    <a:gd name="T16" fmla="*/ 7 w 9"/>
                    <a:gd name="T17" fmla="*/ 2 h 15"/>
                    <a:gd name="T18" fmla="*/ 6 w 9"/>
                    <a:gd name="T19" fmla="*/ 4 h 15"/>
                    <a:gd name="T20" fmla="*/ 5 w 9"/>
                    <a:gd name="T21" fmla="*/ 5 h 15"/>
                    <a:gd name="T22" fmla="*/ 5 w 9"/>
                    <a:gd name="T23" fmla="*/ 6 h 15"/>
                    <a:gd name="T24" fmla="*/ 4 w 9"/>
                    <a:gd name="T25" fmla="*/ 7 h 15"/>
                    <a:gd name="T26" fmla="*/ 3 w 9"/>
                    <a:gd name="T27" fmla="*/ 9 h 15"/>
                    <a:gd name="T28" fmla="*/ 1 w 9"/>
                    <a:gd name="T29" fmla="*/ 12 h 15"/>
                    <a:gd name="T30" fmla="*/ 0 w 9"/>
                    <a:gd name="T31" fmla="*/ 14 h 15"/>
                    <a:gd name="T32" fmla="*/ 0 w 9"/>
                    <a:gd name="T33" fmla="*/ 13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5"/>
                    <a:gd name="T53" fmla="*/ 9 w 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5">
                      <a:moveTo>
                        <a:pt x="0" y="13"/>
                      </a:moveTo>
                      <a:lnTo>
                        <a:pt x="2" y="9"/>
                      </a:lnTo>
                      <a:lnTo>
                        <a:pt x="3" y="7"/>
                      </a:lnTo>
                      <a:lnTo>
                        <a:pt x="5" y="4"/>
                      </a:lnTo>
                      <a:lnTo>
                        <a:pt x="6" y="2"/>
                      </a:lnTo>
                      <a:lnTo>
                        <a:pt x="7" y="1"/>
                      </a:lnTo>
                      <a:lnTo>
                        <a:pt x="8" y="0"/>
                      </a:lnTo>
                      <a:lnTo>
                        <a:pt x="7" y="1"/>
                      </a:lnTo>
                      <a:lnTo>
                        <a:pt x="7" y="2"/>
                      </a:lnTo>
                      <a:lnTo>
                        <a:pt x="6" y="4"/>
                      </a:lnTo>
                      <a:lnTo>
                        <a:pt x="5" y="5"/>
                      </a:lnTo>
                      <a:lnTo>
                        <a:pt x="5" y="6"/>
                      </a:lnTo>
                      <a:lnTo>
                        <a:pt x="4" y="7"/>
                      </a:lnTo>
                      <a:lnTo>
                        <a:pt x="3" y="9"/>
                      </a:lnTo>
                      <a:lnTo>
                        <a:pt x="1" y="12"/>
                      </a:lnTo>
                      <a:lnTo>
                        <a:pt x="0" y="14"/>
                      </a:lnTo>
                      <a:lnTo>
                        <a:pt x="0" y="13"/>
                      </a:lnTo>
                    </a:path>
                  </a:pathLst>
                </a:custGeom>
                <a:solidFill>
                  <a:srgbClr val="7F7F7F"/>
                </a:solidFill>
                <a:ln w="12700" cap="rnd">
                  <a:noFill/>
                  <a:round/>
                  <a:headEnd/>
                  <a:tailEnd/>
                </a:ln>
              </p:spPr>
              <p:txBody>
                <a:bodyPr/>
                <a:lstStyle/>
                <a:p>
                  <a:endParaRPr lang="pt-PT"/>
                </a:p>
              </p:txBody>
            </p:sp>
            <p:sp>
              <p:nvSpPr>
                <p:cNvPr id="1020" name="Rectangle 200"/>
                <p:cNvSpPr>
                  <a:spLocks noChangeArrowheads="1"/>
                </p:cNvSpPr>
                <p:nvPr/>
              </p:nvSpPr>
              <p:spPr bwMode="auto">
                <a:xfrm>
                  <a:off x="2607" y="1637"/>
                  <a:ext cx="21" cy="5"/>
                </a:xfrm>
                <a:prstGeom prst="rect">
                  <a:avLst/>
                </a:prstGeom>
                <a:solidFill>
                  <a:srgbClr val="000000"/>
                </a:solidFill>
                <a:ln w="12700">
                  <a:noFill/>
                  <a:miter lim="800000"/>
                  <a:headEnd/>
                  <a:tailEnd/>
                </a:ln>
              </p:spPr>
              <p:txBody>
                <a:bodyPr wrap="none" anchor="ctr"/>
                <a:lstStyle/>
                <a:p>
                  <a:endParaRPr lang="en-GB" u="none"/>
                </a:p>
              </p:txBody>
            </p:sp>
          </p:grpSp>
          <p:sp>
            <p:nvSpPr>
              <p:cNvPr id="347" name="Oval 201"/>
              <p:cNvSpPr>
                <a:spLocks noChangeArrowheads="1"/>
              </p:cNvSpPr>
              <p:nvPr/>
            </p:nvSpPr>
            <p:spPr bwMode="auto">
              <a:xfrm>
                <a:off x="7072313" y="3779838"/>
                <a:ext cx="128587" cy="139700"/>
              </a:xfrm>
              <a:prstGeom prst="ellipse">
                <a:avLst/>
              </a:prstGeom>
              <a:noFill/>
              <a:ln w="12700">
                <a:solidFill>
                  <a:schemeClr val="tx1"/>
                </a:solidFill>
                <a:round/>
                <a:headEnd/>
                <a:tailEnd/>
              </a:ln>
            </p:spPr>
            <p:txBody>
              <a:bodyPr wrap="none" anchor="ctr"/>
              <a:lstStyle/>
              <a:p>
                <a:endParaRPr lang="en-GB" u="none"/>
              </a:p>
            </p:txBody>
          </p:sp>
          <p:sp>
            <p:nvSpPr>
              <p:cNvPr id="348" name="Line 202"/>
              <p:cNvSpPr>
                <a:spLocks noChangeShapeType="1"/>
              </p:cNvSpPr>
              <p:nvPr/>
            </p:nvSpPr>
            <p:spPr bwMode="auto">
              <a:xfrm>
                <a:off x="4284663" y="4460875"/>
                <a:ext cx="287337" cy="549275"/>
              </a:xfrm>
              <a:prstGeom prst="line">
                <a:avLst/>
              </a:prstGeom>
              <a:noFill/>
              <a:ln w="12700">
                <a:solidFill>
                  <a:schemeClr val="tx1"/>
                </a:solidFill>
                <a:round/>
                <a:headEnd/>
                <a:tailEnd/>
              </a:ln>
            </p:spPr>
            <p:txBody>
              <a:bodyPr wrap="none" anchor="ctr"/>
              <a:lstStyle/>
              <a:p>
                <a:endParaRPr lang="pt-PT"/>
              </a:p>
            </p:txBody>
          </p:sp>
          <p:sp>
            <p:nvSpPr>
              <p:cNvPr id="349" name="Rectangle 203"/>
              <p:cNvSpPr>
                <a:spLocks noChangeArrowheads="1"/>
              </p:cNvSpPr>
              <p:nvPr/>
            </p:nvSpPr>
            <p:spPr bwMode="auto">
              <a:xfrm>
                <a:off x="4800600" y="2952750"/>
                <a:ext cx="703263" cy="268288"/>
              </a:xfrm>
              <a:prstGeom prst="rect">
                <a:avLst/>
              </a:prstGeom>
              <a:noFill/>
              <a:ln w="12700">
                <a:noFill/>
                <a:miter lim="800000"/>
                <a:headEnd/>
                <a:tailEnd/>
              </a:ln>
            </p:spPr>
            <p:txBody>
              <a:bodyPr wrap="none" lIns="86366" tIns="42425" rIns="86366" bIns="42425">
                <a:spAutoFit/>
              </a:bodyPr>
              <a:lstStyle/>
              <a:p>
                <a:pPr defTabSz="873125"/>
                <a:r>
                  <a:rPr lang="en-US" sz="1200" u="none"/>
                  <a:t>Storage</a:t>
                </a:r>
              </a:p>
            </p:txBody>
          </p:sp>
          <p:sp>
            <p:nvSpPr>
              <p:cNvPr id="350" name="Oval 204"/>
              <p:cNvSpPr>
                <a:spLocks noChangeArrowheads="1"/>
              </p:cNvSpPr>
              <p:nvPr/>
            </p:nvSpPr>
            <p:spPr bwMode="auto">
              <a:xfrm>
                <a:off x="4157663" y="3619500"/>
                <a:ext cx="127000" cy="139700"/>
              </a:xfrm>
              <a:prstGeom prst="ellipse">
                <a:avLst/>
              </a:prstGeom>
              <a:solidFill>
                <a:schemeClr val="tx1"/>
              </a:solidFill>
              <a:ln w="12700">
                <a:solidFill>
                  <a:schemeClr val="tx1"/>
                </a:solidFill>
                <a:round/>
                <a:headEnd/>
                <a:tailEnd/>
              </a:ln>
            </p:spPr>
            <p:txBody>
              <a:bodyPr wrap="none" anchor="ctr"/>
              <a:lstStyle/>
              <a:p>
                <a:endParaRPr lang="en-GB" u="none"/>
              </a:p>
            </p:txBody>
          </p:sp>
          <p:sp>
            <p:nvSpPr>
              <p:cNvPr id="351" name="Line 205"/>
              <p:cNvSpPr>
                <a:spLocks noChangeShapeType="1"/>
              </p:cNvSpPr>
              <p:nvPr/>
            </p:nvSpPr>
            <p:spPr bwMode="auto">
              <a:xfrm>
                <a:off x="4205288" y="3770313"/>
                <a:ext cx="39687" cy="528637"/>
              </a:xfrm>
              <a:prstGeom prst="line">
                <a:avLst/>
              </a:prstGeom>
              <a:noFill/>
              <a:ln w="12700">
                <a:solidFill>
                  <a:schemeClr val="tx1"/>
                </a:solidFill>
                <a:round/>
                <a:headEnd/>
                <a:tailEnd/>
              </a:ln>
            </p:spPr>
            <p:txBody>
              <a:bodyPr wrap="none" anchor="ctr"/>
              <a:lstStyle/>
              <a:p>
                <a:endParaRPr lang="pt-PT"/>
              </a:p>
            </p:txBody>
          </p:sp>
          <p:sp>
            <p:nvSpPr>
              <p:cNvPr id="352" name="Line 206"/>
              <p:cNvSpPr>
                <a:spLocks noChangeShapeType="1"/>
              </p:cNvSpPr>
              <p:nvPr/>
            </p:nvSpPr>
            <p:spPr bwMode="auto">
              <a:xfrm flipH="1" flipV="1">
                <a:off x="3810000" y="4248150"/>
                <a:ext cx="455613" cy="152400"/>
              </a:xfrm>
              <a:prstGeom prst="line">
                <a:avLst/>
              </a:prstGeom>
              <a:noFill/>
              <a:ln w="12700">
                <a:solidFill>
                  <a:schemeClr val="tx1"/>
                </a:solidFill>
                <a:round/>
                <a:headEnd/>
                <a:tailEnd/>
              </a:ln>
            </p:spPr>
            <p:txBody>
              <a:bodyPr wrap="none" anchor="ctr"/>
              <a:lstStyle/>
              <a:p>
                <a:endParaRPr lang="pt-PT"/>
              </a:p>
            </p:txBody>
          </p:sp>
          <p:sp>
            <p:nvSpPr>
              <p:cNvPr id="353" name="Line 207"/>
              <p:cNvSpPr>
                <a:spLocks noChangeShapeType="1"/>
              </p:cNvSpPr>
              <p:nvPr/>
            </p:nvSpPr>
            <p:spPr bwMode="auto">
              <a:xfrm flipV="1">
                <a:off x="4267200" y="3409950"/>
                <a:ext cx="609600" cy="304800"/>
              </a:xfrm>
              <a:prstGeom prst="line">
                <a:avLst/>
              </a:prstGeom>
              <a:noFill/>
              <a:ln w="31750">
                <a:solidFill>
                  <a:schemeClr val="tx1"/>
                </a:solidFill>
                <a:round/>
                <a:headEnd/>
                <a:tailEnd/>
              </a:ln>
            </p:spPr>
            <p:txBody>
              <a:bodyPr wrap="none" anchor="ctr"/>
              <a:lstStyle/>
              <a:p>
                <a:endParaRPr lang="pt-PT"/>
              </a:p>
            </p:txBody>
          </p:sp>
          <p:sp>
            <p:nvSpPr>
              <p:cNvPr id="354" name="Line 208"/>
              <p:cNvSpPr>
                <a:spLocks noChangeShapeType="1"/>
              </p:cNvSpPr>
              <p:nvPr/>
            </p:nvSpPr>
            <p:spPr bwMode="auto">
              <a:xfrm flipH="1" flipV="1">
                <a:off x="4033838" y="3389313"/>
                <a:ext cx="157162" cy="249237"/>
              </a:xfrm>
              <a:prstGeom prst="line">
                <a:avLst/>
              </a:prstGeom>
              <a:noFill/>
              <a:ln w="12700">
                <a:solidFill>
                  <a:schemeClr val="tx1"/>
                </a:solidFill>
                <a:round/>
                <a:headEnd/>
                <a:tailEnd/>
              </a:ln>
            </p:spPr>
            <p:txBody>
              <a:bodyPr wrap="none" anchor="ctr"/>
              <a:lstStyle/>
              <a:p>
                <a:endParaRPr lang="pt-PT"/>
              </a:p>
            </p:txBody>
          </p:sp>
          <p:sp>
            <p:nvSpPr>
              <p:cNvPr id="355" name="Line 209"/>
              <p:cNvSpPr>
                <a:spLocks noChangeShapeType="1"/>
              </p:cNvSpPr>
              <p:nvPr/>
            </p:nvSpPr>
            <p:spPr bwMode="auto">
              <a:xfrm>
                <a:off x="4724400" y="2952750"/>
                <a:ext cx="381000" cy="990600"/>
              </a:xfrm>
              <a:prstGeom prst="line">
                <a:avLst/>
              </a:prstGeom>
              <a:noFill/>
              <a:ln w="31750">
                <a:solidFill>
                  <a:schemeClr val="tx1"/>
                </a:solidFill>
                <a:round/>
                <a:headEnd/>
                <a:tailEnd/>
              </a:ln>
            </p:spPr>
            <p:txBody>
              <a:bodyPr wrap="none" anchor="ctr"/>
              <a:lstStyle/>
              <a:p>
                <a:endParaRPr lang="pt-PT"/>
              </a:p>
            </p:txBody>
          </p:sp>
          <p:sp>
            <p:nvSpPr>
              <p:cNvPr id="356" name="Line 210"/>
              <p:cNvSpPr>
                <a:spLocks noChangeShapeType="1"/>
              </p:cNvSpPr>
              <p:nvPr/>
            </p:nvSpPr>
            <p:spPr bwMode="auto">
              <a:xfrm flipH="1">
                <a:off x="6215063" y="3638550"/>
                <a:ext cx="109537" cy="665163"/>
              </a:xfrm>
              <a:prstGeom prst="line">
                <a:avLst/>
              </a:prstGeom>
              <a:noFill/>
              <a:ln w="12700">
                <a:solidFill>
                  <a:schemeClr val="tx1"/>
                </a:solidFill>
                <a:round/>
                <a:headEnd/>
                <a:tailEnd/>
              </a:ln>
            </p:spPr>
            <p:txBody>
              <a:bodyPr wrap="none" anchor="ctr"/>
              <a:lstStyle/>
              <a:p>
                <a:endParaRPr lang="pt-PT"/>
              </a:p>
            </p:txBody>
          </p:sp>
          <p:sp>
            <p:nvSpPr>
              <p:cNvPr id="357" name="Line 211"/>
              <p:cNvSpPr>
                <a:spLocks noChangeShapeType="1"/>
              </p:cNvSpPr>
              <p:nvPr/>
            </p:nvSpPr>
            <p:spPr bwMode="auto">
              <a:xfrm>
                <a:off x="4953000" y="2647950"/>
                <a:ext cx="1371600" cy="990600"/>
              </a:xfrm>
              <a:prstGeom prst="line">
                <a:avLst/>
              </a:prstGeom>
              <a:noFill/>
              <a:ln w="31750">
                <a:solidFill>
                  <a:schemeClr val="tx1"/>
                </a:solidFill>
                <a:round/>
                <a:headEnd/>
                <a:tailEnd/>
              </a:ln>
            </p:spPr>
            <p:txBody>
              <a:bodyPr wrap="none" anchor="ctr"/>
              <a:lstStyle/>
              <a:p>
                <a:endParaRPr lang="pt-PT"/>
              </a:p>
            </p:txBody>
          </p:sp>
          <p:sp>
            <p:nvSpPr>
              <p:cNvPr id="358" name="Line 212"/>
              <p:cNvSpPr>
                <a:spLocks noChangeShapeType="1"/>
              </p:cNvSpPr>
              <p:nvPr/>
            </p:nvSpPr>
            <p:spPr bwMode="auto">
              <a:xfrm>
                <a:off x="6096000" y="2876550"/>
                <a:ext cx="152400" cy="685800"/>
              </a:xfrm>
              <a:prstGeom prst="line">
                <a:avLst/>
              </a:prstGeom>
              <a:noFill/>
              <a:ln w="12700">
                <a:solidFill>
                  <a:schemeClr val="tx1"/>
                </a:solidFill>
                <a:round/>
                <a:headEnd/>
                <a:tailEnd/>
              </a:ln>
            </p:spPr>
            <p:txBody>
              <a:bodyPr wrap="none" anchor="ctr"/>
              <a:lstStyle/>
              <a:p>
                <a:endParaRPr lang="pt-PT"/>
              </a:p>
            </p:txBody>
          </p:sp>
          <p:sp>
            <p:nvSpPr>
              <p:cNvPr id="359" name="Line 213"/>
              <p:cNvSpPr>
                <a:spLocks noChangeShapeType="1"/>
              </p:cNvSpPr>
              <p:nvPr/>
            </p:nvSpPr>
            <p:spPr bwMode="auto">
              <a:xfrm>
                <a:off x="6400800" y="3638550"/>
                <a:ext cx="673100" cy="179388"/>
              </a:xfrm>
              <a:prstGeom prst="line">
                <a:avLst/>
              </a:prstGeom>
              <a:noFill/>
              <a:ln w="12700">
                <a:solidFill>
                  <a:schemeClr val="tx1"/>
                </a:solidFill>
                <a:round/>
                <a:headEnd/>
                <a:tailEnd/>
              </a:ln>
            </p:spPr>
            <p:txBody>
              <a:bodyPr wrap="none" anchor="ctr"/>
              <a:lstStyle/>
              <a:p>
                <a:endParaRPr lang="pt-PT"/>
              </a:p>
            </p:txBody>
          </p:sp>
          <p:sp>
            <p:nvSpPr>
              <p:cNvPr id="360" name="Line 214"/>
              <p:cNvSpPr>
                <a:spLocks noChangeShapeType="1"/>
              </p:cNvSpPr>
              <p:nvPr/>
            </p:nvSpPr>
            <p:spPr bwMode="auto">
              <a:xfrm flipV="1">
                <a:off x="7239000" y="3409950"/>
                <a:ext cx="685800" cy="381000"/>
              </a:xfrm>
              <a:prstGeom prst="line">
                <a:avLst/>
              </a:prstGeom>
              <a:noFill/>
              <a:ln w="12700">
                <a:solidFill>
                  <a:schemeClr val="tx1"/>
                </a:solidFill>
                <a:round/>
                <a:headEnd/>
                <a:tailEnd/>
              </a:ln>
            </p:spPr>
            <p:txBody>
              <a:bodyPr wrap="none" anchor="ctr"/>
              <a:lstStyle/>
              <a:p>
                <a:endParaRPr lang="pt-PT"/>
              </a:p>
            </p:txBody>
          </p:sp>
          <p:sp>
            <p:nvSpPr>
              <p:cNvPr id="361" name="Line 215"/>
              <p:cNvSpPr>
                <a:spLocks noChangeShapeType="1"/>
              </p:cNvSpPr>
              <p:nvPr/>
            </p:nvSpPr>
            <p:spPr bwMode="auto">
              <a:xfrm>
                <a:off x="7162800" y="3914775"/>
                <a:ext cx="533400" cy="638175"/>
              </a:xfrm>
              <a:prstGeom prst="line">
                <a:avLst/>
              </a:prstGeom>
              <a:noFill/>
              <a:ln w="12700">
                <a:solidFill>
                  <a:schemeClr val="tx1"/>
                </a:solidFill>
                <a:round/>
                <a:headEnd/>
                <a:tailEnd/>
              </a:ln>
            </p:spPr>
            <p:txBody>
              <a:bodyPr wrap="none" anchor="ctr"/>
              <a:lstStyle/>
              <a:p>
                <a:endParaRPr lang="pt-PT"/>
              </a:p>
            </p:txBody>
          </p:sp>
          <p:sp>
            <p:nvSpPr>
              <p:cNvPr id="362" name="Line 216"/>
              <p:cNvSpPr>
                <a:spLocks noChangeShapeType="1"/>
              </p:cNvSpPr>
              <p:nvPr/>
            </p:nvSpPr>
            <p:spPr bwMode="auto">
              <a:xfrm>
                <a:off x="5210175" y="4124325"/>
                <a:ext cx="276225" cy="733425"/>
              </a:xfrm>
              <a:prstGeom prst="line">
                <a:avLst/>
              </a:prstGeom>
              <a:noFill/>
              <a:ln w="12700">
                <a:solidFill>
                  <a:schemeClr val="tx1"/>
                </a:solidFill>
                <a:round/>
                <a:headEnd/>
                <a:tailEnd/>
              </a:ln>
            </p:spPr>
            <p:txBody>
              <a:bodyPr wrap="none" anchor="ctr"/>
              <a:lstStyle/>
              <a:p>
                <a:endParaRPr lang="pt-PT"/>
              </a:p>
            </p:txBody>
          </p:sp>
          <p:sp>
            <p:nvSpPr>
              <p:cNvPr id="363" name="Rectangle 218"/>
              <p:cNvSpPr>
                <a:spLocks noChangeArrowheads="1"/>
              </p:cNvSpPr>
              <p:nvPr/>
            </p:nvSpPr>
            <p:spPr bwMode="auto">
              <a:xfrm>
                <a:off x="5610225" y="2343150"/>
                <a:ext cx="1076325" cy="403225"/>
              </a:xfrm>
              <a:prstGeom prst="rect">
                <a:avLst/>
              </a:prstGeom>
              <a:noFill/>
              <a:ln w="12700">
                <a:noFill/>
                <a:miter lim="800000"/>
                <a:headEnd/>
                <a:tailEnd/>
              </a:ln>
            </p:spPr>
            <p:txBody>
              <a:bodyPr wrap="none" lIns="37317" tIns="18331" rIns="37317" bIns="18331">
                <a:spAutoFit/>
              </a:bodyPr>
              <a:lstStyle/>
              <a:p>
                <a:pPr algn="ctr" defTabSz="873125"/>
                <a:r>
                  <a:rPr lang="en-US" sz="1200" u="none"/>
                  <a:t>Photovoltaics</a:t>
                </a:r>
              </a:p>
              <a:p>
                <a:pPr algn="ctr" defTabSz="873125"/>
                <a:r>
                  <a:rPr lang="en-US" sz="1200" u="none"/>
                  <a:t> power plant</a:t>
                </a:r>
              </a:p>
            </p:txBody>
          </p:sp>
          <p:sp>
            <p:nvSpPr>
              <p:cNvPr id="364" name="Rectangle 219"/>
              <p:cNvSpPr>
                <a:spLocks noChangeArrowheads="1"/>
              </p:cNvSpPr>
              <p:nvPr/>
            </p:nvSpPr>
            <p:spPr bwMode="auto">
              <a:xfrm>
                <a:off x="6013450" y="4857750"/>
                <a:ext cx="525463" cy="585788"/>
              </a:xfrm>
              <a:prstGeom prst="rect">
                <a:avLst/>
              </a:prstGeom>
              <a:noFill/>
              <a:ln w="12700">
                <a:noFill/>
                <a:miter lim="800000"/>
                <a:headEnd/>
                <a:tailEnd/>
              </a:ln>
            </p:spPr>
            <p:txBody>
              <a:bodyPr wrap="none" lIns="37317" tIns="18331" rIns="37317" bIns="18331">
                <a:spAutoFit/>
              </a:bodyPr>
              <a:lstStyle/>
              <a:p>
                <a:pPr algn="ctr" defTabSz="873125"/>
                <a:r>
                  <a:rPr lang="en-US" sz="1200" u="none"/>
                  <a:t>Wind</a:t>
                </a:r>
              </a:p>
              <a:p>
                <a:pPr algn="ctr" defTabSz="873125"/>
                <a:r>
                  <a:rPr lang="en-US" sz="1200" u="none"/>
                  <a:t>power</a:t>
                </a:r>
              </a:p>
              <a:p>
                <a:pPr algn="ctr" defTabSz="873125"/>
                <a:r>
                  <a:rPr lang="en-US" sz="1200" u="none"/>
                  <a:t>plant</a:t>
                </a:r>
              </a:p>
            </p:txBody>
          </p:sp>
          <p:sp>
            <p:nvSpPr>
              <p:cNvPr id="365" name="Rectangle 220"/>
              <p:cNvSpPr>
                <a:spLocks noChangeArrowheads="1"/>
              </p:cNvSpPr>
              <p:nvPr/>
            </p:nvSpPr>
            <p:spPr bwMode="auto">
              <a:xfrm>
                <a:off x="6948264" y="5157192"/>
                <a:ext cx="1965325" cy="220663"/>
              </a:xfrm>
              <a:prstGeom prst="rect">
                <a:avLst/>
              </a:prstGeom>
              <a:noFill/>
              <a:ln w="12700">
                <a:noFill/>
                <a:miter lim="800000"/>
                <a:headEnd/>
                <a:tailEnd/>
              </a:ln>
            </p:spPr>
            <p:txBody>
              <a:bodyPr wrap="none" lIns="37317" tIns="18331" rIns="37317" bIns="18331">
                <a:spAutoFit/>
              </a:bodyPr>
              <a:lstStyle/>
              <a:p>
                <a:pPr defTabSz="873125"/>
                <a:r>
                  <a:rPr lang="en-US" sz="1200" u="none" dirty="0"/>
                  <a:t>House with domestic CHP</a:t>
                </a:r>
              </a:p>
            </p:txBody>
          </p:sp>
          <p:sp>
            <p:nvSpPr>
              <p:cNvPr id="366" name="Rectangle 221"/>
              <p:cNvSpPr>
                <a:spLocks noChangeArrowheads="1"/>
              </p:cNvSpPr>
              <p:nvPr/>
            </p:nvSpPr>
            <p:spPr bwMode="auto">
              <a:xfrm>
                <a:off x="4806950" y="4238625"/>
                <a:ext cx="514350" cy="585788"/>
              </a:xfrm>
              <a:prstGeom prst="rect">
                <a:avLst/>
              </a:prstGeom>
              <a:noFill/>
              <a:ln w="12700">
                <a:noFill/>
                <a:miter lim="800000"/>
                <a:headEnd/>
                <a:tailEnd/>
              </a:ln>
            </p:spPr>
            <p:txBody>
              <a:bodyPr wrap="none" lIns="37317" tIns="18331" rIns="37317" bIns="18331">
                <a:spAutoFit/>
              </a:bodyPr>
              <a:lstStyle/>
              <a:p>
                <a:pPr defTabSz="873125"/>
                <a:r>
                  <a:rPr lang="en-US" sz="1200" u="none"/>
                  <a:t>Power</a:t>
                </a:r>
              </a:p>
              <a:p>
                <a:pPr defTabSz="873125"/>
                <a:r>
                  <a:rPr lang="en-US" sz="1200" u="none"/>
                  <a:t>quality</a:t>
                </a:r>
              </a:p>
              <a:p>
                <a:pPr defTabSz="873125"/>
                <a:r>
                  <a:rPr lang="en-US" sz="1200" u="none"/>
                  <a:t>device</a:t>
                </a:r>
              </a:p>
            </p:txBody>
          </p:sp>
          <p:sp>
            <p:nvSpPr>
              <p:cNvPr id="367" name="Rectangle 222"/>
              <p:cNvSpPr>
                <a:spLocks noChangeArrowheads="1"/>
              </p:cNvSpPr>
              <p:nvPr/>
            </p:nvSpPr>
            <p:spPr bwMode="auto">
              <a:xfrm>
                <a:off x="4243388" y="4019550"/>
                <a:ext cx="608012" cy="220663"/>
              </a:xfrm>
              <a:prstGeom prst="rect">
                <a:avLst/>
              </a:prstGeom>
              <a:noFill/>
              <a:ln w="12700">
                <a:noFill/>
                <a:miter lim="800000"/>
                <a:headEnd/>
                <a:tailEnd/>
              </a:ln>
            </p:spPr>
            <p:txBody>
              <a:bodyPr wrap="none" lIns="37317" tIns="18331" rIns="37317" bIns="18331">
                <a:spAutoFit/>
              </a:bodyPr>
              <a:lstStyle/>
              <a:p>
                <a:pPr defTabSz="873125"/>
                <a:r>
                  <a:rPr lang="en-US" sz="1200" u="none"/>
                  <a:t>Storage</a:t>
                </a:r>
              </a:p>
            </p:txBody>
          </p:sp>
          <p:graphicFrame>
            <p:nvGraphicFramePr>
              <p:cNvPr id="368" name="Object 225">
                <a:hlinkClick r:id="" action="ppaction://ole?verb=0"/>
              </p:cNvPr>
              <p:cNvGraphicFramePr>
                <a:graphicFrameLocks/>
              </p:cNvGraphicFramePr>
              <p:nvPr/>
            </p:nvGraphicFramePr>
            <p:xfrm>
              <a:off x="4032250" y="1962150"/>
              <a:ext cx="1225550" cy="717550"/>
            </p:xfrm>
            <a:graphic>
              <a:graphicData uri="http://schemas.openxmlformats.org/presentationml/2006/ole">
                <mc:AlternateContent xmlns:mc="http://schemas.openxmlformats.org/markup-compatibility/2006">
                  <mc:Choice xmlns:v="urn:schemas-microsoft-com:vml" Requires="v">
                    <p:oleObj spid="_x0000_s3241" name="Clip" r:id="rId8" imgW="1042196" imgH="647792" progId="">
                      <p:embed/>
                    </p:oleObj>
                  </mc:Choice>
                  <mc:Fallback>
                    <p:oleObj name="Clip" r:id="rId8" imgW="1042196" imgH="647792" progId="">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2250" y="1962150"/>
                            <a:ext cx="1225550" cy="717550"/>
                          </a:xfrm>
                          <a:prstGeom prst="rect">
                            <a:avLst/>
                          </a:prstGeom>
                          <a:noFill/>
                          <a:ln>
                            <a:noFill/>
                          </a:ln>
                          <a:effectLst/>
                          <a:extLst>
                            <a:ext uri="{909E8E84-426E-40dd-AFC4-6F175D3DCCD1}">
                              <a14:hiddenFill xmlns:a14="http://schemas.microsoft.com/office/drawing/2010/main">
                                <a:solidFill>
                                  <a:srgbClr val="FE9B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369" name="Object 226">
                <a:hlinkClick r:id="" action="ppaction://ole?verb=0"/>
              </p:cNvPr>
              <p:cNvGraphicFramePr>
                <a:graphicFrameLocks/>
              </p:cNvGraphicFramePr>
              <p:nvPr/>
            </p:nvGraphicFramePr>
            <p:xfrm>
              <a:off x="5000625" y="4732338"/>
              <a:ext cx="885825" cy="506412"/>
            </p:xfrm>
            <a:graphic>
              <a:graphicData uri="http://schemas.openxmlformats.org/presentationml/2006/ole">
                <mc:AlternateContent xmlns:mc="http://schemas.openxmlformats.org/markup-compatibility/2006">
                  <mc:Choice xmlns:v="urn:schemas-microsoft-com:vml" Requires="v">
                    <p:oleObj spid="_x0000_s3242" name="Clip" r:id="rId10" imgW="956163" imgH="505558" progId="">
                      <p:embed/>
                    </p:oleObj>
                  </mc:Choice>
                  <mc:Fallback>
                    <p:oleObj name="Clip" r:id="rId10" imgW="956163" imgH="505558"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0625" y="4732338"/>
                            <a:ext cx="885825" cy="506412"/>
                          </a:xfrm>
                          <a:prstGeom prst="rect">
                            <a:avLst/>
                          </a:prstGeom>
                          <a:noFill/>
                          <a:ln>
                            <a:noFill/>
                          </a:ln>
                          <a:effectLst/>
                          <a:extLst>
                            <a:ext uri="{909E8E84-426E-40dd-AFC4-6F175D3DCCD1}">
                              <a14:hiddenFill xmlns:a14="http://schemas.microsoft.com/office/drawing/2010/main">
                                <a:solidFill>
                                  <a:srgbClr val="FE9B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58" name="Group 225"/>
              <p:cNvGrpSpPr>
                <a:grpSpLocks/>
              </p:cNvGrpSpPr>
              <p:nvPr/>
            </p:nvGrpSpPr>
            <p:grpSpPr bwMode="auto">
              <a:xfrm>
                <a:off x="4479925" y="4913313"/>
                <a:ext cx="473075" cy="706437"/>
                <a:chOff x="2993" y="2748"/>
                <a:chExt cx="323" cy="445"/>
              </a:xfrm>
            </p:grpSpPr>
            <p:sp>
              <p:nvSpPr>
                <p:cNvPr id="721" name="Rectangle 226"/>
                <p:cNvSpPr>
                  <a:spLocks noChangeArrowheads="1"/>
                </p:cNvSpPr>
                <p:nvPr/>
              </p:nvSpPr>
              <p:spPr bwMode="auto">
                <a:xfrm>
                  <a:off x="2993" y="2748"/>
                  <a:ext cx="323" cy="445"/>
                </a:xfrm>
                <a:prstGeom prst="rect">
                  <a:avLst/>
                </a:prstGeom>
                <a:noFill/>
                <a:ln w="12700">
                  <a:noFill/>
                  <a:miter lim="800000"/>
                  <a:headEnd/>
                  <a:tailEnd/>
                </a:ln>
              </p:spPr>
              <p:txBody>
                <a:bodyPr wrap="none" lIns="37317" tIns="18331" rIns="37317" bIns="18331">
                  <a:spAutoFit/>
                </a:bodyPr>
                <a:lstStyle/>
                <a:p>
                  <a:endParaRPr lang="en-GB" u="none"/>
                </a:p>
              </p:txBody>
            </p:sp>
            <p:grpSp>
              <p:nvGrpSpPr>
                <p:cNvPr id="59" name="Group 233"/>
                <p:cNvGrpSpPr>
                  <a:grpSpLocks/>
                </p:cNvGrpSpPr>
                <p:nvPr/>
              </p:nvGrpSpPr>
              <p:grpSpPr bwMode="auto">
                <a:xfrm>
                  <a:off x="2995" y="2748"/>
                  <a:ext cx="320" cy="444"/>
                  <a:chOff x="3205" y="3064"/>
                  <a:chExt cx="320" cy="444"/>
                </a:xfrm>
              </p:grpSpPr>
              <p:grpSp>
                <p:nvGrpSpPr>
                  <p:cNvPr id="60" name="Group 234"/>
                  <p:cNvGrpSpPr>
                    <a:grpSpLocks/>
                  </p:cNvGrpSpPr>
                  <p:nvPr/>
                </p:nvGrpSpPr>
                <p:grpSpPr bwMode="auto">
                  <a:xfrm>
                    <a:off x="3224" y="3064"/>
                    <a:ext cx="284" cy="441"/>
                    <a:chOff x="3224" y="3064"/>
                    <a:chExt cx="284" cy="441"/>
                  </a:xfrm>
                </p:grpSpPr>
                <p:grpSp>
                  <p:nvGrpSpPr>
                    <p:cNvPr id="61" name="Group 229"/>
                    <p:cNvGrpSpPr>
                      <a:grpSpLocks/>
                    </p:cNvGrpSpPr>
                    <p:nvPr/>
                  </p:nvGrpSpPr>
                  <p:grpSpPr bwMode="auto">
                    <a:xfrm>
                      <a:off x="3344" y="3064"/>
                      <a:ext cx="164" cy="441"/>
                      <a:chOff x="3344" y="3064"/>
                      <a:chExt cx="164" cy="441"/>
                    </a:xfrm>
                  </p:grpSpPr>
                  <p:grpSp>
                    <p:nvGrpSpPr>
                      <p:cNvPr id="62" name="Group 230"/>
                      <p:cNvGrpSpPr>
                        <a:grpSpLocks/>
                      </p:cNvGrpSpPr>
                      <p:nvPr/>
                    </p:nvGrpSpPr>
                    <p:grpSpPr bwMode="auto">
                      <a:xfrm>
                        <a:off x="3349" y="3064"/>
                        <a:ext cx="159" cy="441"/>
                        <a:chOff x="3349" y="3064"/>
                        <a:chExt cx="159" cy="441"/>
                      </a:xfrm>
                    </p:grpSpPr>
                    <p:grpSp>
                      <p:nvGrpSpPr>
                        <p:cNvPr id="93" name="Group 231"/>
                        <p:cNvGrpSpPr>
                          <a:grpSpLocks/>
                        </p:cNvGrpSpPr>
                        <p:nvPr/>
                      </p:nvGrpSpPr>
                      <p:grpSpPr bwMode="auto">
                        <a:xfrm>
                          <a:off x="3394" y="3064"/>
                          <a:ext cx="63" cy="25"/>
                          <a:chOff x="3394" y="3064"/>
                          <a:chExt cx="63" cy="25"/>
                        </a:xfrm>
                      </p:grpSpPr>
                      <p:sp>
                        <p:nvSpPr>
                          <p:cNvPr id="824" name="Freeform 232"/>
                          <p:cNvSpPr>
                            <a:spLocks/>
                          </p:cNvSpPr>
                          <p:nvPr/>
                        </p:nvSpPr>
                        <p:spPr bwMode="auto">
                          <a:xfrm>
                            <a:off x="3410" y="3064"/>
                            <a:ext cx="47" cy="23"/>
                          </a:xfrm>
                          <a:custGeom>
                            <a:avLst/>
                            <a:gdLst>
                              <a:gd name="T0" fmla="*/ 0 w 47"/>
                              <a:gd name="T1" fmla="*/ 0 h 23"/>
                              <a:gd name="T2" fmla="*/ 46 w 47"/>
                              <a:gd name="T3" fmla="*/ 7 h 23"/>
                              <a:gd name="T4" fmla="*/ 46 w 47"/>
                              <a:gd name="T5" fmla="*/ 22 h 23"/>
                              <a:gd name="T6" fmla="*/ 0 w 47"/>
                              <a:gd name="T7" fmla="*/ 14 h 23"/>
                              <a:gd name="T8" fmla="*/ 0 w 47"/>
                              <a:gd name="T9" fmla="*/ 0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0"/>
                                </a:moveTo>
                                <a:lnTo>
                                  <a:pt x="46" y="7"/>
                                </a:lnTo>
                                <a:lnTo>
                                  <a:pt x="46" y="22"/>
                                </a:lnTo>
                                <a:lnTo>
                                  <a:pt x="0" y="14"/>
                                </a:lnTo>
                                <a:lnTo>
                                  <a:pt x="0" y="0"/>
                                </a:lnTo>
                              </a:path>
                            </a:pathLst>
                          </a:custGeom>
                          <a:solidFill>
                            <a:srgbClr val="9F9F9F"/>
                          </a:solidFill>
                          <a:ln w="12700" cap="rnd">
                            <a:noFill/>
                            <a:round/>
                            <a:headEnd/>
                            <a:tailEnd/>
                          </a:ln>
                        </p:spPr>
                        <p:txBody>
                          <a:bodyPr wrap="none" lIns="37317" tIns="18331" rIns="37317" bIns="18331">
                            <a:spAutoFit/>
                          </a:bodyPr>
                          <a:lstStyle/>
                          <a:p>
                            <a:endParaRPr lang="pt-PT"/>
                          </a:p>
                        </p:txBody>
                      </p:sp>
                      <p:sp>
                        <p:nvSpPr>
                          <p:cNvPr id="825" name="Freeform 233"/>
                          <p:cNvSpPr>
                            <a:spLocks/>
                          </p:cNvSpPr>
                          <p:nvPr/>
                        </p:nvSpPr>
                        <p:spPr bwMode="auto">
                          <a:xfrm>
                            <a:off x="3394" y="3064"/>
                            <a:ext cx="17" cy="25"/>
                          </a:xfrm>
                          <a:custGeom>
                            <a:avLst/>
                            <a:gdLst>
                              <a:gd name="T0" fmla="*/ 16 w 17"/>
                              <a:gd name="T1" fmla="*/ 0 h 25"/>
                              <a:gd name="T2" fmla="*/ 16 w 17"/>
                              <a:gd name="T3" fmla="*/ 14 h 25"/>
                              <a:gd name="T4" fmla="*/ 0 w 17"/>
                              <a:gd name="T5" fmla="*/ 24 h 25"/>
                              <a:gd name="T6" fmla="*/ 0 w 17"/>
                              <a:gd name="T7" fmla="*/ 10 h 25"/>
                              <a:gd name="T8" fmla="*/ 16 w 17"/>
                              <a:gd name="T9" fmla="*/ 0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16" y="0"/>
                                </a:moveTo>
                                <a:lnTo>
                                  <a:pt x="16" y="14"/>
                                </a:lnTo>
                                <a:lnTo>
                                  <a:pt x="0" y="24"/>
                                </a:lnTo>
                                <a:lnTo>
                                  <a:pt x="0" y="10"/>
                                </a:lnTo>
                                <a:lnTo>
                                  <a:pt x="16" y="0"/>
                                </a:lnTo>
                              </a:path>
                            </a:pathLst>
                          </a:custGeom>
                          <a:solidFill>
                            <a:srgbClr val="808080"/>
                          </a:solidFill>
                          <a:ln w="12700" cap="rnd">
                            <a:noFill/>
                            <a:round/>
                            <a:headEnd/>
                            <a:tailEnd/>
                          </a:ln>
                        </p:spPr>
                        <p:txBody>
                          <a:bodyPr wrap="none" lIns="37317" tIns="18331" rIns="37317" bIns="18331">
                            <a:spAutoFit/>
                          </a:bodyPr>
                          <a:lstStyle/>
                          <a:p>
                            <a:endParaRPr lang="pt-PT"/>
                          </a:p>
                        </p:txBody>
                      </p:sp>
                      <p:sp>
                        <p:nvSpPr>
                          <p:cNvPr id="826" name="Freeform 234"/>
                          <p:cNvSpPr>
                            <a:spLocks/>
                          </p:cNvSpPr>
                          <p:nvPr/>
                        </p:nvSpPr>
                        <p:spPr bwMode="auto">
                          <a:xfrm>
                            <a:off x="3396" y="3068"/>
                            <a:ext cx="12" cy="17"/>
                          </a:xfrm>
                          <a:custGeom>
                            <a:avLst/>
                            <a:gdLst>
                              <a:gd name="T0" fmla="*/ 0 w 12"/>
                              <a:gd name="T1" fmla="*/ 16 h 17"/>
                              <a:gd name="T2" fmla="*/ 0 w 12"/>
                              <a:gd name="T3" fmla="*/ 7 h 17"/>
                              <a:gd name="T4" fmla="*/ 11 w 12"/>
                              <a:gd name="T5" fmla="*/ 0 h 17"/>
                              <a:gd name="T6" fmla="*/ 11 w 12"/>
                              <a:gd name="T7" fmla="*/ 9 h 17"/>
                              <a:gd name="T8" fmla="*/ 0 w 12"/>
                              <a:gd name="T9" fmla="*/ 16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0" y="16"/>
                                </a:moveTo>
                                <a:lnTo>
                                  <a:pt x="0" y="7"/>
                                </a:lnTo>
                                <a:lnTo>
                                  <a:pt x="11" y="0"/>
                                </a:lnTo>
                                <a:lnTo>
                                  <a:pt x="11" y="9"/>
                                </a:lnTo>
                                <a:lnTo>
                                  <a:pt x="0" y="16"/>
                                </a:lnTo>
                              </a:path>
                            </a:pathLst>
                          </a:custGeom>
                          <a:solidFill>
                            <a:srgbClr val="3F3F3F"/>
                          </a:solidFill>
                          <a:ln w="12700" cap="rnd">
                            <a:noFill/>
                            <a:round/>
                            <a:headEnd/>
                            <a:tailEnd/>
                          </a:ln>
                        </p:spPr>
                        <p:txBody>
                          <a:bodyPr wrap="none" lIns="37317" tIns="18331" rIns="37317" bIns="18331">
                            <a:spAutoFit/>
                          </a:bodyPr>
                          <a:lstStyle/>
                          <a:p>
                            <a:endParaRPr lang="pt-PT"/>
                          </a:p>
                        </p:txBody>
                      </p:sp>
                    </p:grpSp>
                    <p:grpSp>
                      <p:nvGrpSpPr>
                        <p:cNvPr id="94" name="Group 235"/>
                        <p:cNvGrpSpPr>
                          <a:grpSpLocks/>
                        </p:cNvGrpSpPr>
                        <p:nvPr/>
                      </p:nvGrpSpPr>
                      <p:grpSpPr bwMode="auto">
                        <a:xfrm>
                          <a:off x="3349" y="3072"/>
                          <a:ext cx="159" cy="433"/>
                          <a:chOff x="3349" y="3072"/>
                          <a:chExt cx="159" cy="433"/>
                        </a:xfrm>
                      </p:grpSpPr>
                      <p:sp>
                        <p:nvSpPr>
                          <p:cNvPr id="821" name="Freeform 236"/>
                          <p:cNvSpPr>
                            <a:spLocks/>
                          </p:cNvSpPr>
                          <p:nvPr/>
                        </p:nvSpPr>
                        <p:spPr bwMode="auto">
                          <a:xfrm>
                            <a:off x="3349" y="3073"/>
                            <a:ext cx="62" cy="432"/>
                          </a:xfrm>
                          <a:custGeom>
                            <a:avLst/>
                            <a:gdLst>
                              <a:gd name="T0" fmla="*/ 0 w 62"/>
                              <a:gd name="T1" fmla="*/ 43 h 432"/>
                              <a:gd name="T2" fmla="*/ 61 w 62"/>
                              <a:gd name="T3" fmla="*/ 0 h 432"/>
                              <a:gd name="T4" fmla="*/ 60 w 62"/>
                              <a:gd name="T5" fmla="*/ 431 h 432"/>
                              <a:gd name="T6" fmla="*/ 0 w 62"/>
                              <a:gd name="T7" fmla="*/ 429 h 432"/>
                              <a:gd name="T8" fmla="*/ 0 w 62"/>
                              <a:gd name="T9" fmla="*/ 43 h 432"/>
                              <a:gd name="T10" fmla="*/ 0 60000 65536"/>
                              <a:gd name="T11" fmla="*/ 0 60000 65536"/>
                              <a:gd name="T12" fmla="*/ 0 60000 65536"/>
                              <a:gd name="T13" fmla="*/ 0 60000 65536"/>
                              <a:gd name="T14" fmla="*/ 0 60000 65536"/>
                              <a:gd name="T15" fmla="*/ 0 w 62"/>
                              <a:gd name="T16" fmla="*/ 0 h 432"/>
                              <a:gd name="T17" fmla="*/ 62 w 62"/>
                              <a:gd name="T18" fmla="*/ 432 h 432"/>
                            </a:gdLst>
                            <a:ahLst/>
                            <a:cxnLst>
                              <a:cxn ang="T10">
                                <a:pos x="T0" y="T1"/>
                              </a:cxn>
                              <a:cxn ang="T11">
                                <a:pos x="T2" y="T3"/>
                              </a:cxn>
                              <a:cxn ang="T12">
                                <a:pos x="T4" y="T5"/>
                              </a:cxn>
                              <a:cxn ang="T13">
                                <a:pos x="T6" y="T7"/>
                              </a:cxn>
                              <a:cxn ang="T14">
                                <a:pos x="T8" y="T9"/>
                              </a:cxn>
                            </a:cxnLst>
                            <a:rect l="T15" t="T16" r="T17" b="T18"/>
                            <a:pathLst>
                              <a:path w="62" h="432">
                                <a:moveTo>
                                  <a:pt x="0" y="43"/>
                                </a:moveTo>
                                <a:lnTo>
                                  <a:pt x="61" y="0"/>
                                </a:lnTo>
                                <a:lnTo>
                                  <a:pt x="60" y="431"/>
                                </a:lnTo>
                                <a:lnTo>
                                  <a:pt x="0" y="429"/>
                                </a:lnTo>
                                <a:lnTo>
                                  <a:pt x="0" y="43"/>
                                </a:lnTo>
                              </a:path>
                            </a:pathLst>
                          </a:custGeom>
                          <a:solidFill>
                            <a:srgbClr val="9F9F9F"/>
                          </a:solidFill>
                          <a:ln w="12700" cap="rnd">
                            <a:noFill/>
                            <a:round/>
                            <a:headEnd/>
                            <a:tailEnd/>
                          </a:ln>
                        </p:spPr>
                        <p:txBody>
                          <a:bodyPr wrap="none" lIns="37317" tIns="18331" rIns="37317" bIns="18331">
                            <a:spAutoFit/>
                          </a:bodyPr>
                          <a:lstStyle/>
                          <a:p>
                            <a:endParaRPr lang="pt-PT"/>
                          </a:p>
                        </p:txBody>
                      </p:sp>
                      <p:sp>
                        <p:nvSpPr>
                          <p:cNvPr id="822" name="Freeform 237"/>
                          <p:cNvSpPr>
                            <a:spLocks/>
                          </p:cNvSpPr>
                          <p:nvPr/>
                        </p:nvSpPr>
                        <p:spPr bwMode="auto">
                          <a:xfrm>
                            <a:off x="3410" y="3072"/>
                            <a:ext cx="98" cy="432"/>
                          </a:xfrm>
                          <a:custGeom>
                            <a:avLst/>
                            <a:gdLst>
                              <a:gd name="T0" fmla="*/ 0 w 98"/>
                              <a:gd name="T1" fmla="*/ 0 h 432"/>
                              <a:gd name="T2" fmla="*/ 79 w 98"/>
                              <a:gd name="T3" fmla="*/ 14 h 432"/>
                              <a:gd name="T4" fmla="*/ 79 w 98"/>
                              <a:gd name="T5" fmla="*/ 412 h 432"/>
                              <a:gd name="T6" fmla="*/ 86 w 98"/>
                              <a:gd name="T7" fmla="*/ 415 h 432"/>
                              <a:gd name="T8" fmla="*/ 89 w 98"/>
                              <a:gd name="T9" fmla="*/ 423 h 432"/>
                              <a:gd name="T10" fmla="*/ 97 w 98"/>
                              <a:gd name="T11" fmla="*/ 431 h 432"/>
                              <a:gd name="T12" fmla="*/ 0 w 98"/>
                              <a:gd name="T13" fmla="*/ 431 h 432"/>
                              <a:gd name="T14" fmla="*/ 0 w 98"/>
                              <a:gd name="T15" fmla="*/ 0 h 432"/>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32"/>
                              <a:gd name="T26" fmla="*/ 98 w 98"/>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32">
                                <a:moveTo>
                                  <a:pt x="0" y="0"/>
                                </a:moveTo>
                                <a:lnTo>
                                  <a:pt x="79" y="14"/>
                                </a:lnTo>
                                <a:lnTo>
                                  <a:pt x="79" y="412"/>
                                </a:lnTo>
                                <a:lnTo>
                                  <a:pt x="86" y="415"/>
                                </a:lnTo>
                                <a:lnTo>
                                  <a:pt x="89" y="423"/>
                                </a:lnTo>
                                <a:lnTo>
                                  <a:pt x="97" y="431"/>
                                </a:lnTo>
                                <a:lnTo>
                                  <a:pt x="0" y="431"/>
                                </a:lnTo>
                                <a:lnTo>
                                  <a:pt x="0" y="0"/>
                                </a:lnTo>
                              </a:path>
                            </a:pathLst>
                          </a:custGeom>
                          <a:solidFill>
                            <a:srgbClr val="C0C0C0"/>
                          </a:solidFill>
                          <a:ln w="12700" cap="rnd">
                            <a:noFill/>
                            <a:round/>
                            <a:headEnd/>
                            <a:tailEnd/>
                          </a:ln>
                        </p:spPr>
                        <p:txBody>
                          <a:bodyPr wrap="none" lIns="37317" tIns="18331" rIns="37317" bIns="18331">
                            <a:spAutoFit/>
                          </a:bodyPr>
                          <a:lstStyle/>
                          <a:p>
                            <a:endParaRPr lang="pt-PT"/>
                          </a:p>
                        </p:txBody>
                      </p:sp>
                      <p:sp>
                        <p:nvSpPr>
                          <p:cNvPr id="823" name="Freeform 238"/>
                          <p:cNvSpPr>
                            <a:spLocks/>
                          </p:cNvSpPr>
                          <p:nvPr/>
                        </p:nvSpPr>
                        <p:spPr bwMode="auto">
                          <a:xfrm>
                            <a:off x="3410" y="3073"/>
                            <a:ext cx="98" cy="432"/>
                          </a:xfrm>
                          <a:custGeom>
                            <a:avLst/>
                            <a:gdLst>
                              <a:gd name="T0" fmla="*/ 0 w 98"/>
                              <a:gd name="T1" fmla="*/ 0 h 432"/>
                              <a:gd name="T2" fmla="*/ 79 w 98"/>
                              <a:gd name="T3" fmla="*/ 14 h 432"/>
                              <a:gd name="T4" fmla="*/ 79 w 98"/>
                              <a:gd name="T5" fmla="*/ 412 h 432"/>
                              <a:gd name="T6" fmla="*/ 86 w 98"/>
                              <a:gd name="T7" fmla="*/ 415 h 432"/>
                              <a:gd name="T8" fmla="*/ 89 w 98"/>
                              <a:gd name="T9" fmla="*/ 423 h 432"/>
                              <a:gd name="T10" fmla="*/ 97 w 98"/>
                              <a:gd name="T11" fmla="*/ 431 h 432"/>
                              <a:gd name="T12" fmla="*/ 0 w 98"/>
                              <a:gd name="T13" fmla="*/ 431 h 432"/>
                              <a:gd name="T14" fmla="*/ 0 w 98"/>
                              <a:gd name="T15" fmla="*/ 0 h 432"/>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32"/>
                              <a:gd name="T26" fmla="*/ 98 w 98"/>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32">
                                <a:moveTo>
                                  <a:pt x="0" y="0"/>
                                </a:moveTo>
                                <a:lnTo>
                                  <a:pt x="79" y="14"/>
                                </a:lnTo>
                                <a:lnTo>
                                  <a:pt x="79" y="412"/>
                                </a:lnTo>
                                <a:lnTo>
                                  <a:pt x="86" y="415"/>
                                </a:lnTo>
                                <a:lnTo>
                                  <a:pt x="89" y="423"/>
                                </a:lnTo>
                                <a:lnTo>
                                  <a:pt x="97" y="431"/>
                                </a:lnTo>
                                <a:lnTo>
                                  <a:pt x="0" y="431"/>
                                </a:lnTo>
                                <a:lnTo>
                                  <a:pt x="0" y="0"/>
                                </a:lnTo>
                              </a:path>
                            </a:pathLst>
                          </a:custGeom>
                          <a:noFill/>
                          <a:ln w="12700" cap="rnd">
                            <a:solidFill>
                              <a:srgbClr val="000000"/>
                            </a:solidFill>
                            <a:round/>
                            <a:headEnd/>
                            <a:tailEnd/>
                          </a:ln>
                        </p:spPr>
                        <p:txBody>
                          <a:bodyPr wrap="none" lIns="37317" tIns="18331" rIns="37317" bIns="18331">
                            <a:spAutoFit/>
                          </a:bodyPr>
                          <a:lstStyle/>
                          <a:p>
                            <a:endParaRPr lang="pt-PT"/>
                          </a:p>
                        </p:txBody>
                      </p:sp>
                    </p:grpSp>
                  </p:grpSp>
                  <p:grpSp>
                    <p:nvGrpSpPr>
                      <p:cNvPr id="95" name="Group 239"/>
                      <p:cNvGrpSpPr>
                        <a:grpSpLocks/>
                      </p:cNvGrpSpPr>
                      <p:nvPr/>
                    </p:nvGrpSpPr>
                    <p:grpSpPr bwMode="auto">
                      <a:xfrm>
                        <a:off x="3344" y="3073"/>
                        <a:ext cx="146" cy="417"/>
                        <a:chOff x="3344" y="3073"/>
                        <a:chExt cx="146" cy="417"/>
                      </a:xfrm>
                    </p:grpSpPr>
                    <p:grpSp>
                      <p:nvGrpSpPr>
                        <p:cNvPr id="96" name="Group 240"/>
                        <p:cNvGrpSpPr>
                          <a:grpSpLocks/>
                        </p:cNvGrpSpPr>
                        <p:nvPr/>
                      </p:nvGrpSpPr>
                      <p:grpSpPr bwMode="auto">
                        <a:xfrm>
                          <a:off x="3410" y="3073"/>
                          <a:ext cx="80" cy="417"/>
                          <a:chOff x="3410" y="3073"/>
                          <a:chExt cx="80" cy="417"/>
                        </a:xfrm>
                      </p:grpSpPr>
                      <p:sp>
                        <p:nvSpPr>
                          <p:cNvPr id="802" name="Freeform 241"/>
                          <p:cNvSpPr>
                            <a:spLocks/>
                          </p:cNvSpPr>
                          <p:nvPr/>
                        </p:nvSpPr>
                        <p:spPr bwMode="auto">
                          <a:xfrm>
                            <a:off x="3411" y="3396"/>
                            <a:ext cx="79" cy="22"/>
                          </a:xfrm>
                          <a:custGeom>
                            <a:avLst/>
                            <a:gdLst>
                              <a:gd name="T0" fmla="*/ 0 w 79"/>
                              <a:gd name="T1" fmla="*/ 0 h 22"/>
                              <a:gd name="T2" fmla="*/ 78 w 79"/>
                              <a:gd name="T3" fmla="*/ 2 h 22"/>
                              <a:gd name="T4" fmla="*/ 78 w 79"/>
                              <a:gd name="T5" fmla="*/ 21 h 22"/>
                              <a:gd name="T6" fmla="*/ 0 w 79"/>
                              <a:gd name="T7" fmla="*/ 18 h 22"/>
                              <a:gd name="T8" fmla="*/ 0 w 79"/>
                              <a:gd name="T9" fmla="*/ 0 h 22"/>
                              <a:gd name="T10" fmla="*/ 0 60000 65536"/>
                              <a:gd name="T11" fmla="*/ 0 60000 65536"/>
                              <a:gd name="T12" fmla="*/ 0 60000 65536"/>
                              <a:gd name="T13" fmla="*/ 0 60000 65536"/>
                              <a:gd name="T14" fmla="*/ 0 60000 65536"/>
                              <a:gd name="T15" fmla="*/ 0 w 79"/>
                              <a:gd name="T16" fmla="*/ 0 h 22"/>
                              <a:gd name="T17" fmla="*/ 79 w 79"/>
                              <a:gd name="T18" fmla="*/ 22 h 22"/>
                            </a:gdLst>
                            <a:ahLst/>
                            <a:cxnLst>
                              <a:cxn ang="T10">
                                <a:pos x="T0" y="T1"/>
                              </a:cxn>
                              <a:cxn ang="T11">
                                <a:pos x="T2" y="T3"/>
                              </a:cxn>
                              <a:cxn ang="T12">
                                <a:pos x="T4" y="T5"/>
                              </a:cxn>
                              <a:cxn ang="T13">
                                <a:pos x="T6" y="T7"/>
                              </a:cxn>
                              <a:cxn ang="T14">
                                <a:pos x="T8" y="T9"/>
                              </a:cxn>
                            </a:cxnLst>
                            <a:rect l="T15" t="T16" r="T17" b="T18"/>
                            <a:pathLst>
                              <a:path w="79" h="22">
                                <a:moveTo>
                                  <a:pt x="0" y="0"/>
                                </a:moveTo>
                                <a:lnTo>
                                  <a:pt x="78" y="2"/>
                                </a:lnTo>
                                <a:lnTo>
                                  <a:pt x="78" y="21"/>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03" name="Rectangle 242"/>
                          <p:cNvSpPr>
                            <a:spLocks noChangeArrowheads="1"/>
                          </p:cNvSpPr>
                          <p:nvPr/>
                        </p:nvSpPr>
                        <p:spPr bwMode="auto">
                          <a:xfrm>
                            <a:off x="3410" y="3473"/>
                            <a:ext cx="79" cy="17"/>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804" name="Rectangle 243"/>
                          <p:cNvSpPr>
                            <a:spLocks noChangeArrowheads="1"/>
                          </p:cNvSpPr>
                          <p:nvPr/>
                        </p:nvSpPr>
                        <p:spPr bwMode="auto">
                          <a:xfrm>
                            <a:off x="3410" y="3447"/>
                            <a:ext cx="79" cy="17"/>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805" name="Rectangle 244"/>
                          <p:cNvSpPr>
                            <a:spLocks noChangeArrowheads="1"/>
                          </p:cNvSpPr>
                          <p:nvPr/>
                        </p:nvSpPr>
                        <p:spPr bwMode="auto">
                          <a:xfrm>
                            <a:off x="3411" y="3423"/>
                            <a:ext cx="78" cy="17"/>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806" name="Freeform 245"/>
                          <p:cNvSpPr>
                            <a:spLocks/>
                          </p:cNvSpPr>
                          <p:nvPr/>
                        </p:nvSpPr>
                        <p:spPr bwMode="auto">
                          <a:xfrm>
                            <a:off x="3411" y="3372"/>
                            <a:ext cx="79" cy="21"/>
                          </a:xfrm>
                          <a:custGeom>
                            <a:avLst/>
                            <a:gdLst>
                              <a:gd name="T0" fmla="*/ 0 w 79"/>
                              <a:gd name="T1" fmla="*/ 0 h 21"/>
                              <a:gd name="T2" fmla="*/ 78 w 79"/>
                              <a:gd name="T3" fmla="*/ 3 h 21"/>
                              <a:gd name="T4" fmla="*/ 78 w 79"/>
                              <a:gd name="T5" fmla="*/ 20 h 21"/>
                              <a:gd name="T6" fmla="*/ 0 w 79"/>
                              <a:gd name="T7" fmla="*/ 18 h 21"/>
                              <a:gd name="T8" fmla="*/ 0 w 79"/>
                              <a:gd name="T9" fmla="*/ 0 h 21"/>
                              <a:gd name="T10" fmla="*/ 0 60000 65536"/>
                              <a:gd name="T11" fmla="*/ 0 60000 65536"/>
                              <a:gd name="T12" fmla="*/ 0 60000 65536"/>
                              <a:gd name="T13" fmla="*/ 0 60000 65536"/>
                              <a:gd name="T14" fmla="*/ 0 60000 65536"/>
                              <a:gd name="T15" fmla="*/ 0 w 79"/>
                              <a:gd name="T16" fmla="*/ 0 h 21"/>
                              <a:gd name="T17" fmla="*/ 79 w 79"/>
                              <a:gd name="T18" fmla="*/ 21 h 21"/>
                            </a:gdLst>
                            <a:ahLst/>
                            <a:cxnLst>
                              <a:cxn ang="T10">
                                <a:pos x="T0" y="T1"/>
                              </a:cxn>
                              <a:cxn ang="T11">
                                <a:pos x="T2" y="T3"/>
                              </a:cxn>
                              <a:cxn ang="T12">
                                <a:pos x="T4" y="T5"/>
                              </a:cxn>
                              <a:cxn ang="T13">
                                <a:pos x="T6" y="T7"/>
                              </a:cxn>
                              <a:cxn ang="T14">
                                <a:pos x="T8" y="T9"/>
                              </a:cxn>
                            </a:cxnLst>
                            <a:rect l="T15" t="T16" r="T17" b="T18"/>
                            <a:pathLst>
                              <a:path w="79" h="21">
                                <a:moveTo>
                                  <a:pt x="0" y="0"/>
                                </a:moveTo>
                                <a:lnTo>
                                  <a:pt x="78" y="3"/>
                                </a:lnTo>
                                <a:lnTo>
                                  <a:pt x="78" y="20"/>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07" name="Freeform 246"/>
                          <p:cNvSpPr>
                            <a:spLocks/>
                          </p:cNvSpPr>
                          <p:nvPr/>
                        </p:nvSpPr>
                        <p:spPr bwMode="auto">
                          <a:xfrm>
                            <a:off x="3410" y="3346"/>
                            <a:ext cx="80" cy="23"/>
                          </a:xfrm>
                          <a:custGeom>
                            <a:avLst/>
                            <a:gdLst>
                              <a:gd name="T0" fmla="*/ 0 w 80"/>
                              <a:gd name="T1" fmla="*/ 0 h 23"/>
                              <a:gd name="T2" fmla="*/ 79 w 80"/>
                              <a:gd name="T3" fmla="*/ 6 h 23"/>
                              <a:gd name="T4" fmla="*/ 79 w 80"/>
                              <a:gd name="T5" fmla="*/ 22 h 23"/>
                              <a:gd name="T6" fmla="*/ 0 w 80"/>
                              <a:gd name="T7" fmla="*/ 17 h 23"/>
                              <a:gd name="T8" fmla="*/ 0 w 80"/>
                              <a:gd name="T9" fmla="*/ 0 h 23"/>
                              <a:gd name="T10" fmla="*/ 0 60000 65536"/>
                              <a:gd name="T11" fmla="*/ 0 60000 65536"/>
                              <a:gd name="T12" fmla="*/ 0 60000 65536"/>
                              <a:gd name="T13" fmla="*/ 0 60000 65536"/>
                              <a:gd name="T14" fmla="*/ 0 60000 65536"/>
                              <a:gd name="T15" fmla="*/ 0 w 80"/>
                              <a:gd name="T16" fmla="*/ 0 h 23"/>
                              <a:gd name="T17" fmla="*/ 80 w 80"/>
                              <a:gd name="T18" fmla="*/ 23 h 23"/>
                            </a:gdLst>
                            <a:ahLst/>
                            <a:cxnLst>
                              <a:cxn ang="T10">
                                <a:pos x="T0" y="T1"/>
                              </a:cxn>
                              <a:cxn ang="T11">
                                <a:pos x="T2" y="T3"/>
                              </a:cxn>
                              <a:cxn ang="T12">
                                <a:pos x="T4" y="T5"/>
                              </a:cxn>
                              <a:cxn ang="T13">
                                <a:pos x="T6" y="T7"/>
                              </a:cxn>
                              <a:cxn ang="T14">
                                <a:pos x="T8" y="T9"/>
                              </a:cxn>
                            </a:cxnLst>
                            <a:rect l="T15" t="T16" r="T17" b="T18"/>
                            <a:pathLst>
                              <a:path w="80" h="23">
                                <a:moveTo>
                                  <a:pt x="0" y="0"/>
                                </a:moveTo>
                                <a:lnTo>
                                  <a:pt x="79" y="6"/>
                                </a:lnTo>
                                <a:lnTo>
                                  <a:pt x="79" y="22"/>
                                </a:lnTo>
                                <a:lnTo>
                                  <a:pt x="0" y="17"/>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08" name="Freeform 247"/>
                          <p:cNvSpPr>
                            <a:spLocks/>
                          </p:cNvSpPr>
                          <p:nvPr/>
                        </p:nvSpPr>
                        <p:spPr bwMode="auto">
                          <a:xfrm>
                            <a:off x="3410" y="3321"/>
                            <a:ext cx="80" cy="24"/>
                          </a:xfrm>
                          <a:custGeom>
                            <a:avLst/>
                            <a:gdLst>
                              <a:gd name="T0" fmla="*/ 0 w 80"/>
                              <a:gd name="T1" fmla="*/ 0 h 24"/>
                              <a:gd name="T2" fmla="*/ 79 w 80"/>
                              <a:gd name="T3" fmla="*/ 7 h 24"/>
                              <a:gd name="T4" fmla="*/ 79 w 80"/>
                              <a:gd name="T5" fmla="*/ 23 h 24"/>
                              <a:gd name="T6" fmla="*/ 0 w 80"/>
                              <a:gd name="T7" fmla="*/ 18 h 24"/>
                              <a:gd name="T8" fmla="*/ 0 w 80"/>
                              <a:gd name="T9" fmla="*/ 0 h 24"/>
                              <a:gd name="T10" fmla="*/ 0 60000 65536"/>
                              <a:gd name="T11" fmla="*/ 0 60000 65536"/>
                              <a:gd name="T12" fmla="*/ 0 60000 65536"/>
                              <a:gd name="T13" fmla="*/ 0 60000 65536"/>
                              <a:gd name="T14" fmla="*/ 0 60000 65536"/>
                              <a:gd name="T15" fmla="*/ 0 w 80"/>
                              <a:gd name="T16" fmla="*/ 0 h 24"/>
                              <a:gd name="T17" fmla="*/ 80 w 80"/>
                              <a:gd name="T18" fmla="*/ 24 h 24"/>
                            </a:gdLst>
                            <a:ahLst/>
                            <a:cxnLst>
                              <a:cxn ang="T10">
                                <a:pos x="T0" y="T1"/>
                              </a:cxn>
                              <a:cxn ang="T11">
                                <a:pos x="T2" y="T3"/>
                              </a:cxn>
                              <a:cxn ang="T12">
                                <a:pos x="T4" y="T5"/>
                              </a:cxn>
                              <a:cxn ang="T13">
                                <a:pos x="T6" y="T7"/>
                              </a:cxn>
                              <a:cxn ang="T14">
                                <a:pos x="T8" y="T9"/>
                              </a:cxn>
                            </a:cxnLst>
                            <a:rect l="T15" t="T16" r="T17" b="T18"/>
                            <a:pathLst>
                              <a:path w="80" h="24">
                                <a:moveTo>
                                  <a:pt x="0" y="0"/>
                                </a:moveTo>
                                <a:lnTo>
                                  <a:pt x="79" y="7"/>
                                </a:lnTo>
                                <a:lnTo>
                                  <a:pt x="79" y="23"/>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09" name="Freeform 248"/>
                          <p:cNvSpPr>
                            <a:spLocks/>
                          </p:cNvSpPr>
                          <p:nvPr/>
                        </p:nvSpPr>
                        <p:spPr bwMode="auto">
                          <a:xfrm>
                            <a:off x="3410" y="3295"/>
                            <a:ext cx="80" cy="29"/>
                          </a:xfrm>
                          <a:custGeom>
                            <a:avLst/>
                            <a:gdLst>
                              <a:gd name="T0" fmla="*/ 0 w 80"/>
                              <a:gd name="T1" fmla="*/ 0 h 29"/>
                              <a:gd name="T2" fmla="*/ 79 w 80"/>
                              <a:gd name="T3" fmla="*/ 12 h 29"/>
                              <a:gd name="T4" fmla="*/ 79 w 80"/>
                              <a:gd name="T5" fmla="*/ 28 h 29"/>
                              <a:gd name="T6" fmla="*/ 0 w 80"/>
                              <a:gd name="T7" fmla="*/ 18 h 29"/>
                              <a:gd name="T8" fmla="*/ 0 w 80"/>
                              <a:gd name="T9" fmla="*/ 0 h 29"/>
                              <a:gd name="T10" fmla="*/ 0 60000 65536"/>
                              <a:gd name="T11" fmla="*/ 0 60000 65536"/>
                              <a:gd name="T12" fmla="*/ 0 60000 65536"/>
                              <a:gd name="T13" fmla="*/ 0 60000 65536"/>
                              <a:gd name="T14" fmla="*/ 0 60000 65536"/>
                              <a:gd name="T15" fmla="*/ 0 w 80"/>
                              <a:gd name="T16" fmla="*/ 0 h 29"/>
                              <a:gd name="T17" fmla="*/ 80 w 80"/>
                              <a:gd name="T18" fmla="*/ 29 h 29"/>
                            </a:gdLst>
                            <a:ahLst/>
                            <a:cxnLst>
                              <a:cxn ang="T10">
                                <a:pos x="T0" y="T1"/>
                              </a:cxn>
                              <a:cxn ang="T11">
                                <a:pos x="T2" y="T3"/>
                              </a:cxn>
                              <a:cxn ang="T12">
                                <a:pos x="T4" y="T5"/>
                              </a:cxn>
                              <a:cxn ang="T13">
                                <a:pos x="T6" y="T7"/>
                              </a:cxn>
                              <a:cxn ang="T14">
                                <a:pos x="T8" y="T9"/>
                              </a:cxn>
                            </a:cxnLst>
                            <a:rect l="T15" t="T16" r="T17" b="T18"/>
                            <a:pathLst>
                              <a:path w="80" h="29">
                                <a:moveTo>
                                  <a:pt x="0" y="0"/>
                                </a:moveTo>
                                <a:lnTo>
                                  <a:pt x="79" y="12"/>
                                </a:lnTo>
                                <a:lnTo>
                                  <a:pt x="79" y="28"/>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0" name="Freeform 249"/>
                          <p:cNvSpPr>
                            <a:spLocks/>
                          </p:cNvSpPr>
                          <p:nvPr/>
                        </p:nvSpPr>
                        <p:spPr bwMode="auto">
                          <a:xfrm>
                            <a:off x="3410" y="3271"/>
                            <a:ext cx="80" cy="29"/>
                          </a:xfrm>
                          <a:custGeom>
                            <a:avLst/>
                            <a:gdLst>
                              <a:gd name="T0" fmla="*/ 0 w 80"/>
                              <a:gd name="T1" fmla="*/ 0 h 29"/>
                              <a:gd name="T2" fmla="*/ 79 w 80"/>
                              <a:gd name="T3" fmla="*/ 11 h 29"/>
                              <a:gd name="T4" fmla="*/ 79 w 80"/>
                              <a:gd name="T5" fmla="*/ 28 h 29"/>
                              <a:gd name="T6" fmla="*/ 0 w 80"/>
                              <a:gd name="T7" fmla="*/ 18 h 29"/>
                              <a:gd name="T8" fmla="*/ 0 w 80"/>
                              <a:gd name="T9" fmla="*/ 0 h 29"/>
                              <a:gd name="T10" fmla="*/ 0 60000 65536"/>
                              <a:gd name="T11" fmla="*/ 0 60000 65536"/>
                              <a:gd name="T12" fmla="*/ 0 60000 65536"/>
                              <a:gd name="T13" fmla="*/ 0 60000 65536"/>
                              <a:gd name="T14" fmla="*/ 0 60000 65536"/>
                              <a:gd name="T15" fmla="*/ 0 w 80"/>
                              <a:gd name="T16" fmla="*/ 0 h 29"/>
                              <a:gd name="T17" fmla="*/ 80 w 80"/>
                              <a:gd name="T18" fmla="*/ 29 h 29"/>
                            </a:gdLst>
                            <a:ahLst/>
                            <a:cxnLst>
                              <a:cxn ang="T10">
                                <a:pos x="T0" y="T1"/>
                              </a:cxn>
                              <a:cxn ang="T11">
                                <a:pos x="T2" y="T3"/>
                              </a:cxn>
                              <a:cxn ang="T12">
                                <a:pos x="T4" y="T5"/>
                              </a:cxn>
                              <a:cxn ang="T13">
                                <a:pos x="T6" y="T7"/>
                              </a:cxn>
                              <a:cxn ang="T14">
                                <a:pos x="T8" y="T9"/>
                              </a:cxn>
                            </a:cxnLst>
                            <a:rect l="T15" t="T16" r="T17" b="T18"/>
                            <a:pathLst>
                              <a:path w="80" h="29">
                                <a:moveTo>
                                  <a:pt x="0" y="0"/>
                                </a:moveTo>
                                <a:lnTo>
                                  <a:pt x="79" y="11"/>
                                </a:lnTo>
                                <a:lnTo>
                                  <a:pt x="79" y="28"/>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1" name="Freeform 250"/>
                          <p:cNvSpPr>
                            <a:spLocks/>
                          </p:cNvSpPr>
                          <p:nvPr/>
                        </p:nvSpPr>
                        <p:spPr bwMode="auto">
                          <a:xfrm>
                            <a:off x="3410" y="3245"/>
                            <a:ext cx="80" cy="31"/>
                          </a:xfrm>
                          <a:custGeom>
                            <a:avLst/>
                            <a:gdLst>
                              <a:gd name="T0" fmla="*/ 0 w 80"/>
                              <a:gd name="T1" fmla="*/ 0 h 31"/>
                              <a:gd name="T2" fmla="*/ 79 w 80"/>
                              <a:gd name="T3" fmla="*/ 14 h 31"/>
                              <a:gd name="T4" fmla="*/ 79 w 80"/>
                              <a:gd name="T5" fmla="*/ 30 h 31"/>
                              <a:gd name="T6" fmla="*/ 0 w 80"/>
                              <a:gd name="T7" fmla="*/ 18 h 31"/>
                              <a:gd name="T8" fmla="*/ 0 w 80"/>
                              <a:gd name="T9" fmla="*/ 0 h 31"/>
                              <a:gd name="T10" fmla="*/ 0 60000 65536"/>
                              <a:gd name="T11" fmla="*/ 0 60000 65536"/>
                              <a:gd name="T12" fmla="*/ 0 60000 65536"/>
                              <a:gd name="T13" fmla="*/ 0 60000 65536"/>
                              <a:gd name="T14" fmla="*/ 0 60000 65536"/>
                              <a:gd name="T15" fmla="*/ 0 w 80"/>
                              <a:gd name="T16" fmla="*/ 0 h 31"/>
                              <a:gd name="T17" fmla="*/ 80 w 80"/>
                              <a:gd name="T18" fmla="*/ 31 h 31"/>
                            </a:gdLst>
                            <a:ahLst/>
                            <a:cxnLst>
                              <a:cxn ang="T10">
                                <a:pos x="T0" y="T1"/>
                              </a:cxn>
                              <a:cxn ang="T11">
                                <a:pos x="T2" y="T3"/>
                              </a:cxn>
                              <a:cxn ang="T12">
                                <a:pos x="T4" y="T5"/>
                              </a:cxn>
                              <a:cxn ang="T13">
                                <a:pos x="T6" y="T7"/>
                              </a:cxn>
                              <a:cxn ang="T14">
                                <a:pos x="T8" y="T9"/>
                              </a:cxn>
                            </a:cxnLst>
                            <a:rect l="T15" t="T16" r="T17" b="T18"/>
                            <a:pathLst>
                              <a:path w="80" h="31">
                                <a:moveTo>
                                  <a:pt x="0" y="0"/>
                                </a:moveTo>
                                <a:lnTo>
                                  <a:pt x="79" y="14"/>
                                </a:lnTo>
                                <a:lnTo>
                                  <a:pt x="79" y="30"/>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2" name="Freeform 251"/>
                          <p:cNvSpPr>
                            <a:spLocks/>
                          </p:cNvSpPr>
                          <p:nvPr/>
                        </p:nvSpPr>
                        <p:spPr bwMode="auto">
                          <a:xfrm>
                            <a:off x="3410" y="3220"/>
                            <a:ext cx="80" cy="33"/>
                          </a:xfrm>
                          <a:custGeom>
                            <a:avLst/>
                            <a:gdLst>
                              <a:gd name="T0" fmla="*/ 0 w 80"/>
                              <a:gd name="T1" fmla="*/ 0 h 33"/>
                              <a:gd name="T2" fmla="*/ 79 w 80"/>
                              <a:gd name="T3" fmla="*/ 13 h 33"/>
                              <a:gd name="T4" fmla="*/ 79 w 80"/>
                              <a:gd name="T5" fmla="*/ 32 h 33"/>
                              <a:gd name="T6" fmla="*/ 0 w 80"/>
                              <a:gd name="T7" fmla="*/ 18 h 33"/>
                              <a:gd name="T8" fmla="*/ 0 w 80"/>
                              <a:gd name="T9" fmla="*/ 0 h 33"/>
                              <a:gd name="T10" fmla="*/ 0 60000 65536"/>
                              <a:gd name="T11" fmla="*/ 0 60000 65536"/>
                              <a:gd name="T12" fmla="*/ 0 60000 65536"/>
                              <a:gd name="T13" fmla="*/ 0 60000 65536"/>
                              <a:gd name="T14" fmla="*/ 0 60000 65536"/>
                              <a:gd name="T15" fmla="*/ 0 w 80"/>
                              <a:gd name="T16" fmla="*/ 0 h 33"/>
                              <a:gd name="T17" fmla="*/ 80 w 80"/>
                              <a:gd name="T18" fmla="*/ 33 h 33"/>
                            </a:gdLst>
                            <a:ahLst/>
                            <a:cxnLst>
                              <a:cxn ang="T10">
                                <a:pos x="T0" y="T1"/>
                              </a:cxn>
                              <a:cxn ang="T11">
                                <a:pos x="T2" y="T3"/>
                              </a:cxn>
                              <a:cxn ang="T12">
                                <a:pos x="T4" y="T5"/>
                              </a:cxn>
                              <a:cxn ang="T13">
                                <a:pos x="T6" y="T7"/>
                              </a:cxn>
                              <a:cxn ang="T14">
                                <a:pos x="T8" y="T9"/>
                              </a:cxn>
                            </a:cxnLst>
                            <a:rect l="T15" t="T16" r="T17" b="T18"/>
                            <a:pathLst>
                              <a:path w="80" h="33">
                                <a:moveTo>
                                  <a:pt x="0" y="0"/>
                                </a:moveTo>
                                <a:lnTo>
                                  <a:pt x="79" y="13"/>
                                </a:lnTo>
                                <a:lnTo>
                                  <a:pt x="79" y="32"/>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3" name="Freeform 252"/>
                          <p:cNvSpPr>
                            <a:spLocks/>
                          </p:cNvSpPr>
                          <p:nvPr/>
                        </p:nvSpPr>
                        <p:spPr bwMode="auto">
                          <a:xfrm>
                            <a:off x="3411" y="3195"/>
                            <a:ext cx="79" cy="31"/>
                          </a:xfrm>
                          <a:custGeom>
                            <a:avLst/>
                            <a:gdLst>
                              <a:gd name="T0" fmla="*/ 0 w 79"/>
                              <a:gd name="T1" fmla="*/ 0 h 31"/>
                              <a:gd name="T2" fmla="*/ 78 w 79"/>
                              <a:gd name="T3" fmla="*/ 14 h 31"/>
                              <a:gd name="T4" fmla="*/ 78 w 79"/>
                              <a:gd name="T5" fmla="*/ 30 h 31"/>
                              <a:gd name="T6" fmla="*/ 0 w 79"/>
                              <a:gd name="T7" fmla="*/ 16 h 31"/>
                              <a:gd name="T8" fmla="*/ 0 w 79"/>
                              <a:gd name="T9" fmla="*/ 0 h 31"/>
                              <a:gd name="T10" fmla="*/ 0 60000 65536"/>
                              <a:gd name="T11" fmla="*/ 0 60000 65536"/>
                              <a:gd name="T12" fmla="*/ 0 60000 65536"/>
                              <a:gd name="T13" fmla="*/ 0 60000 65536"/>
                              <a:gd name="T14" fmla="*/ 0 60000 65536"/>
                              <a:gd name="T15" fmla="*/ 0 w 79"/>
                              <a:gd name="T16" fmla="*/ 0 h 31"/>
                              <a:gd name="T17" fmla="*/ 79 w 79"/>
                              <a:gd name="T18" fmla="*/ 31 h 31"/>
                            </a:gdLst>
                            <a:ahLst/>
                            <a:cxnLst>
                              <a:cxn ang="T10">
                                <a:pos x="T0" y="T1"/>
                              </a:cxn>
                              <a:cxn ang="T11">
                                <a:pos x="T2" y="T3"/>
                              </a:cxn>
                              <a:cxn ang="T12">
                                <a:pos x="T4" y="T5"/>
                              </a:cxn>
                              <a:cxn ang="T13">
                                <a:pos x="T6" y="T7"/>
                              </a:cxn>
                              <a:cxn ang="T14">
                                <a:pos x="T8" y="T9"/>
                              </a:cxn>
                            </a:cxnLst>
                            <a:rect l="T15" t="T16" r="T17" b="T18"/>
                            <a:pathLst>
                              <a:path w="79" h="31">
                                <a:moveTo>
                                  <a:pt x="0" y="0"/>
                                </a:moveTo>
                                <a:lnTo>
                                  <a:pt x="78" y="14"/>
                                </a:lnTo>
                                <a:lnTo>
                                  <a:pt x="78" y="30"/>
                                </a:lnTo>
                                <a:lnTo>
                                  <a:pt x="0" y="16"/>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4" name="Freeform 253"/>
                          <p:cNvSpPr>
                            <a:spLocks/>
                          </p:cNvSpPr>
                          <p:nvPr/>
                        </p:nvSpPr>
                        <p:spPr bwMode="auto">
                          <a:xfrm>
                            <a:off x="3410" y="3169"/>
                            <a:ext cx="80" cy="34"/>
                          </a:xfrm>
                          <a:custGeom>
                            <a:avLst/>
                            <a:gdLst>
                              <a:gd name="T0" fmla="*/ 0 w 80"/>
                              <a:gd name="T1" fmla="*/ 0 h 34"/>
                              <a:gd name="T2" fmla="*/ 79 w 80"/>
                              <a:gd name="T3" fmla="*/ 16 h 34"/>
                              <a:gd name="T4" fmla="*/ 79 w 80"/>
                              <a:gd name="T5" fmla="*/ 33 h 34"/>
                              <a:gd name="T6" fmla="*/ 0 w 80"/>
                              <a:gd name="T7" fmla="*/ 18 h 34"/>
                              <a:gd name="T8" fmla="*/ 0 w 80"/>
                              <a:gd name="T9" fmla="*/ 0 h 34"/>
                              <a:gd name="T10" fmla="*/ 0 60000 65536"/>
                              <a:gd name="T11" fmla="*/ 0 60000 65536"/>
                              <a:gd name="T12" fmla="*/ 0 60000 65536"/>
                              <a:gd name="T13" fmla="*/ 0 60000 65536"/>
                              <a:gd name="T14" fmla="*/ 0 60000 65536"/>
                              <a:gd name="T15" fmla="*/ 0 w 80"/>
                              <a:gd name="T16" fmla="*/ 0 h 34"/>
                              <a:gd name="T17" fmla="*/ 80 w 80"/>
                              <a:gd name="T18" fmla="*/ 34 h 34"/>
                            </a:gdLst>
                            <a:ahLst/>
                            <a:cxnLst>
                              <a:cxn ang="T10">
                                <a:pos x="T0" y="T1"/>
                              </a:cxn>
                              <a:cxn ang="T11">
                                <a:pos x="T2" y="T3"/>
                              </a:cxn>
                              <a:cxn ang="T12">
                                <a:pos x="T4" y="T5"/>
                              </a:cxn>
                              <a:cxn ang="T13">
                                <a:pos x="T6" y="T7"/>
                              </a:cxn>
                              <a:cxn ang="T14">
                                <a:pos x="T8" y="T9"/>
                              </a:cxn>
                            </a:cxnLst>
                            <a:rect l="T15" t="T16" r="T17" b="T18"/>
                            <a:pathLst>
                              <a:path w="80" h="34">
                                <a:moveTo>
                                  <a:pt x="0" y="0"/>
                                </a:moveTo>
                                <a:lnTo>
                                  <a:pt x="79" y="16"/>
                                </a:lnTo>
                                <a:lnTo>
                                  <a:pt x="79" y="33"/>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5" name="Freeform 254"/>
                          <p:cNvSpPr>
                            <a:spLocks/>
                          </p:cNvSpPr>
                          <p:nvPr/>
                        </p:nvSpPr>
                        <p:spPr bwMode="auto">
                          <a:xfrm>
                            <a:off x="3410" y="3141"/>
                            <a:ext cx="80" cy="38"/>
                          </a:xfrm>
                          <a:custGeom>
                            <a:avLst/>
                            <a:gdLst>
                              <a:gd name="T0" fmla="*/ 0 w 80"/>
                              <a:gd name="T1" fmla="*/ 0 h 38"/>
                              <a:gd name="T2" fmla="*/ 79 w 80"/>
                              <a:gd name="T3" fmla="*/ 17 h 38"/>
                              <a:gd name="T4" fmla="*/ 79 w 80"/>
                              <a:gd name="T5" fmla="*/ 37 h 38"/>
                              <a:gd name="T6" fmla="*/ 0 w 80"/>
                              <a:gd name="T7" fmla="*/ 20 h 38"/>
                              <a:gd name="T8" fmla="*/ 0 w 80"/>
                              <a:gd name="T9" fmla="*/ 0 h 38"/>
                              <a:gd name="T10" fmla="*/ 0 60000 65536"/>
                              <a:gd name="T11" fmla="*/ 0 60000 65536"/>
                              <a:gd name="T12" fmla="*/ 0 60000 65536"/>
                              <a:gd name="T13" fmla="*/ 0 60000 65536"/>
                              <a:gd name="T14" fmla="*/ 0 60000 65536"/>
                              <a:gd name="T15" fmla="*/ 0 w 80"/>
                              <a:gd name="T16" fmla="*/ 0 h 38"/>
                              <a:gd name="T17" fmla="*/ 80 w 80"/>
                              <a:gd name="T18" fmla="*/ 38 h 38"/>
                            </a:gdLst>
                            <a:ahLst/>
                            <a:cxnLst>
                              <a:cxn ang="T10">
                                <a:pos x="T0" y="T1"/>
                              </a:cxn>
                              <a:cxn ang="T11">
                                <a:pos x="T2" y="T3"/>
                              </a:cxn>
                              <a:cxn ang="T12">
                                <a:pos x="T4" y="T5"/>
                              </a:cxn>
                              <a:cxn ang="T13">
                                <a:pos x="T6" y="T7"/>
                              </a:cxn>
                              <a:cxn ang="T14">
                                <a:pos x="T8" y="T9"/>
                              </a:cxn>
                            </a:cxnLst>
                            <a:rect l="T15" t="T16" r="T17" b="T18"/>
                            <a:pathLst>
                              <a:path w="80" h="38">
                                <a:moveTo>
                                  <a:pt x="0" y="0"/>
                                </a:moveTo>
                                <a:lnTo>
                                  <a:pt x="79" y="17"/>
                                </a:lnTo>
                                <a:lnTo>
                                  <a:pt x="79" y="37"/>
                                </a:lnTo>
                                <a:lnTo>
                                  <a:pt x="0" y="2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6" name="Freeform 255"/>
                          <p:cNvSpPr>
                            <a:spLocks/>
                          </p:cNvSpPr>
                          <p:nvPr/>
                        </p:nvSpPr>
                        <p:spPr bwMode="auto">
                          <a:xfrm>
                            <a:off x="3410" y="3119"/>
                            <a:ext cx="80" cy="32"/>
                          </a:xfrm>
                          <a:custGeom>
                            <a:avLst/>
                            <a:gdLst>
                              <a:gd name="T0" fmla="*/ 0 w 80"/>
                              <a:gd name="T1" fmla="*/ 0 h 32"/>
                              <a:gd name="T2" fmla="*/ 79 w 80"/>
                              <a:gd name="T3" fmla="*/ 16 h 32"/>
                              <a:gd name="T4" fmla="*/ 79 w 80"/>
                              <a:gd name="T5" fmla="*/ 31 h 32"/>
                              <a:gd name="T6" fmla="*/ 0 w 80"/>
                              <a:gd name="T7" fmla="*/ 15 h 32"/>
                              <a:gd name="T8" fmla="*/ 0 w 80"/>
                              <a:gd name="T9" fmla="*/ 0 h 32"/>
                              <a:gd name="T10" fmla="*/ 0 60000 65536"/>
                              <a:gd name="T11" fmla="*/ 0 60000 65536"/>
                              <a:gd name="T12" fmla="*/ 0 60000 65536"/>
                              <a:gd name="T13" fmla="*/ 0 60000 65536"/>
                              <a:gd name="T14" fmla="*/ 0 60000 65536"/>
                              <a:gd name="T15" fmla="*/ 0 w 80"/>
                              <a:gd name="T16" fmla="*/ 0 h 32"/>
                              <a:gd name="T17" fmla="*/ 80 w 80"/>
                              <a:gd name="T18" fmla="*/ 32 h 32"/>
                            </a:gdLst>
                            <a:ahLst/>
                            <a:cxnLst>
                              <a:cxn ang="T10">
                                <a:pos x="T0" y="T1"/>
                              </a:cxn>
                              <a:cxn ang="T11">
                                <a:pos x="T2" y="T3"/>
                              </a:cxn>
                              <a:cxn ang="T12">
                                <a:pos x="T4" y="T5"/>
                              </a:cxn>
                              <a:cxn ang="T13">
                                <a:pos x="T6" y="T7"/>
                              </a:cxn>
                              <a:cxn ang="T14">
                                <a:pos x="T8" y="T9"/>
                              </a:cxn>
                            </a:cxnLst>
                            <a:rect l="T15" t="T16" r="T17" b="T18"/>
                            <a:pathLst>
                              <a:path w="80" h="32">
                                <a:moveTo>
                                  <a:pt x="0" y="0"/>
                                </a:moveTo>
                                <a:lnTo>
                                  <a:pt x="79" y="16"/>
                                </a:lnTo>
                                <a:lnTo>
                                  <a:pt x="79" y="31"/>
                                </a:lnTo>
                                <a:lnTo>
                                  <a:pt x="0" y="15"/>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7" name="Freeform 256"/>
                          <p:cNvSpPr>
                            <a:spLocks/>
                          </p:cNvSpPr>
                          <p:nvPr/>
                        </p:nvSpPr>
                        <p:spPr bwMode="auto">
                          <a:xfrm>
                            <a:off x="3410" y="3095"/>
                            <a:ext cx="80" cy="32"/>
                          </a:xfrm>
                          <a:custGeom>
                            <a:avLst/>
                            <a:gdLst>
                              <a:gd name="T0" fmla="*/ 0 w 80"/>
                              <a:gd name="T1" fmla="*/ 0 h 32"/>
                              <a:gd name="T2" fmla="*/ 79 w 80"/>
                              <a:gd name="T3" fmla="*/ 14 h 32"/>
                              <a:gd name="T4" fmla="*/ 79 w 80"/>
                              <a:gd name="T5" fmla="*/ 31 h 32"/>
                              <a:gd name="T6" fmla="*/ 0 w 80"/>
                              <a:gd name="T7" fmla="*/ 17 h 32"/>
                              <a:gd name="T8" fmla="*/ 0 w 80"/>
                              <a:gd name="T9" fmla="*/ 0 h 32"/>
                              <a:gd name="T10" fmla="*/ 0 60000 65536"/>
                              <a:gd name="T11" fmla="*/ 0 60000 65536"/>
                              <a:gd name="T12" fmla="*/ 0 60000 65536"/>
                              <a:gd name="T13" fmla="*/ 0 60000 65536"/>
                              <a:gd name="T14" fmla="*/ 0 60000 65536"/>
                              <a:gd name="T15" fmla="*/ 0 w 80"/>
                              <a:gd name="T16" fmla="*/ 0 h 32"/>
                              <a:gd name="T17" fmla="*/ 80 w 80"/>
                              <a:gd name="T18" fmla="*/ 32 h 32"/>
                            </a:gdLst>
                            <a:ahLst/>
                            <a:cxnLst>
                              <a:cxn ang="T10">
                                <a:pos x="T0" y="T1"/>
                              </a:cxn>
                              <a:cxn ang="T11">
                                <a:pos x="T2" y="T3"/>
                              </a:cxn>
                              <a:cxn ang="T12">
                                <a:pos x="T4" y="T5"/>
                              </a:cxn>
                              <a:cxn ang="T13">
                                <a:pos x="T6" y="T7"/>
                              </a:cxn>
                              <a:cxn ang="T14">
                                <a:pos x="T8" y="T9"/>
                              </a:cxn>
                            </a:cxnLst>
                            <a:rect l="T15" t="T16" r="T17" b="T18"/>
                            <a:pathLst>
                              <a:path w="80" h="32">
                                <a:moveTo>
                                  <a:pt x="0" y="0"/>
                                </a:moveTo>
                                <a:lnTo>
                                  <a:pt x="79" y="14"/>
                                </a:lnTo>
                                <a:lnTo>
                                  <a:pt x="79" y="31"/>
                                </a:lnTo>
                                <a:lnTo>
                                  <a:pt x="0" y="17"/>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818" name="Freeform 257"/>
                          <p:cNvSpPr>
                            <a:spLocks/>
                          </p:cNvSpPr>
                          <p:nvPr/>
                        </p:nvSpPr>
                        <p:spPr bwMode="auto">
                          <a:xfrm>
                            <a:off x="3410" y="3073"/>
                            <a:ext cx="80" cy="31"/>
                          </a:xfrm>
                          <a:custGeom>
                            <a:avLst/>
                            <a:gdLst>
                              <a:gd name="T0" fmla="*/ 0 w 80"/>
                              <a:gd name="T1" fmla="*/ 0 h 31"/>
                              <a:gd name="T2" fmla="*/ 79 w 80"/>
                              <a:gd name="T3" fmla="*/ 14 h 31"/>
                              <a:gd name="T4" fmla="*/ 79 w 80"/>
                              <a:gd name="T5" fmla="*/ 30 h 31"/>
                              <a:gd name="T6" fmla="*/ 0 w 80"/>
                              <a:gd name="T7" fmla="*/ 15 h 31"/>
                              <a:gd name="T8" fmla="*/ 0 w 80"/>
                              <a:gd name="T9" fmla="*/ 0 h 31"/>
                              <a:gd name="T10" fmla="*/ 0 60000 65536"/>
                              <a:gd name="T11" fmla="*/ 0 60000 65536"/>
                              <a:gd name="T12" fmla="*/ 0 60000 65536"/>
                              <a:gd name="T13" fmla="*/ 0 60000 65536"/>
                              <a:gd name="T14" fmla="*/ 0 60000 65536"/>
                              <a:gd name="T15" fmla="*/ 0 w 80"/>
                              <a:gd name="T16" fmla="*/ 0 h 31"/>
                              <a:gd name="T17" fmla="*/ 80 w 80"/>
                              <a:gd name="T18" fmla="*/ 31 h 31"/>
                            </a:gdLst>
                            <a:ahLst/>
                            <a:cxnLst>
                              <a:cxn ang="T10">
                                <a:pos x="T0" y="T1"/>
                              </a:cxn>
                              <a:cxn ang="T11">
                                <a:pos x="T2" y="T3"/>
                              </a:cxn>
                              <a:cxn ang="T12">
                                <a:pos x="T4" y="T5"/>
                              </a:cxn>
                              <a:cxn ang="T13">
                                <a:pos x="T6" y="T7"/>
                              </a:cxn>
                              <a:cxn ang="T14">
                                <a:pos x="T8" y="T9"/>
                              </a:cxn>
                            </a:cxnLst>
                            <a:rect l="T15" t="T16" r="T17" b="T18"/>
                            <a:pathLst>
                              <a:path w="80" h="31">
                                <a:moveTo>
                                  <a:pt x="0" y="0"/>
                                </a:moveTo>
                                <a:lnTo>
                                  <a:pt x="79" y="14"/>
                                </a:lnTo>
                                <a:lnTo>
                                  <a:pt x="79" y="30"/>
                                </a:lnTo>
                                <a:lnTo>
                                  <a:pt x="0" y="15"/>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grpSp>
                    <p:grpSp>
                      <p:nvGrpSpPr>
                        <p:cNvPr id="97" name="Group 258"/>
                        <p:cNvGrpSpPr>
                          <a:grpSpLocks/>
                        </p:cNvGrpSpPr>
                        <p:nvPr/>
                      </p:nvGrpSpPr>
                      <p:grpSpPr bwMode="auto">
                        <a:xfrm>
                          <a:off x="3419" y="3085"/>
                          <a:ext cx="63" cy="405"/>
                          <a:chOff x="3419" y="3085"/>
                          <a:chExt cx="63" cy="405"/>
                        </a:xfrm>
                      </p:grpSpPr>
                      <p:sp>
                        <p:nvSpPr>
                          <p:cNvPr id="794" name="Line 259"/>
                          <p:cNvSpPr>
                            <a:spLocks noChangeShapeType="1"/>
                          </p:cNvSpPr>
                          <p:nvPr/>
                        </p:nvSpPr>
                        <p:spPr bwMode="auto">
                          <a:xfrm>
                            <a:off x="3481" y="3095"/>
                            <a:ext cx="1" cy="389"/>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795" name="Line 260"/>
                          <p:cNvSpPr>
                            <a:spLocks noChangeShapeType="1"/>
                          </p:cNvSpPr>
                          <p:nvPr/>
                        </p:nvSpPr>
                        <p:spPr bwMode="auto">
                          <a:xfrm>
                            <a:off x="3472" y="3094"/>
                            <a:ext cx="0" cy="393"/>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796" name="Line 261"/>
                          <p:cNvSpPr>
                            <a:spLocks noChangeShapeType="1"/>
                          </p:cNvSpPr>
                          <p:nvPr/>
                        </p:nvSpPr>
                        <p:spPr bwMode="auto">
                          <a:xfrm>
                            <a:off x="3463" y="3093"/>
                            <a:ext cx="1" cy="394"/>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797" name="Line 262"/>
                          <p:cNvSpPr>
                            <a:spLocks noChangeShapeType="1"/>
                          </p:cNvSpPr>
                          <p:nvPr/>
                        </p:nvSpPr>
                        <p:spPr bwMode="auto">
                          <a:xfrm>
                            <a:off x="3454" y="3091"/>
                            <a:ext cx="1" cy="398"/>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798" name="Line 263"/>
                          <p:cNvSpPr>
                            <a:spLocks noChangeShapeType="1"/>
                          </p:cNvSpPr>
                          <p:nvPr/>
                        </p:nvSpPr>
                        <p:spPr bwMode="auto">
                          <a:xfrm>
                            <a:off x="3445" y="3088"/>
                            <a:ext cx="0" cy="401"/>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799" name="Line 264"/>
                          <p:cNvSpPr>
                            <a:spLocks noChangeShapeType="1"/>
                          </p:cNvSpPr>
                          <p:nvPr/>
                        </p:nvSpPr>
                        <p:spPr bwMode="auto">
                          <a:xfrm>
                            <a:off x="3436" y="3087"/>
                            <a:ext cx="1" cy="397"/>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800" name="Line 265"/>
                          <p:cNvSpPr>
                            <a:spLocks noChangeShapeType="1"/>
                          </p:cNvSpPr>
                          <p:nvPr/>
                        </p:nvSpPr>
                        <p:spPr bwMode="auto">
                          <a:xfrm>
                            <a:off x="3428" y="3087"/>
                            <a:ext cx="1" cy="398"/>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801" name="Line 266"/>
                          <p:cNvSpPr>
                            <a:spLocks noChangeShapeType="1"/>
                          </p:cNvSpPr>
                          <p:nvPr/>
                        </p:nvSpPr>
                        <p:spPr bwMode="auto">
                          <a:xfrm>
                            <a:off x="3419" y="3085"/>
                            <a:ext cx="1" cy="405"/>
                          </a:xfrm>
                          <a:prstGeom prst="line">
                            <a:avLst/>
                          </a:prstGeom>
                          <a:noFill/>
                          <a:ln w="12700">
                            <a:solidFill>
                              <a:srgbClr val="C0C0C0"/>
                            </a:solidFill>
                            <a:round/>
                            <a:headEnd/>
                            <a:tailEnd/>
                          </a:ln>
                        </p:spPr>
                        <p:txBody>
                          <a:bodyPr wrap="none" lIns="37317" tIns="18331" rIns="37317" bIns="18331">
                            <a:spAutoFit/>
                          </a:bodyPr>
                          <a:lstStyle/>
                          <a:p>
                            <a:endParaRPr lang="pt-PT"/>
                          </a:p>
                        </p:txBody>
                      </p:sp>
                    </p:grpSp>
                    <p:grpSp>
                      <p:nvGrpSpPr>
                        <p:cNvPr id="139" name="Group 267"/>
                        <p:cNvGrpSpPr>
                          <a:grpSpLocks/>
                        </p:cNvGrpSpPr>
                        <p:nvPr/>
                      </p:nvGrpSpPr>
                      <p:grpSpPr bwMode="auto">
                        <a:xfrm>
                          <a:off x="3344" y="3104"/>
                          <a:ext cx="74" cy="369"/>
                          <a:chOff x="3344" y="3104"/>
                          <a:chExt cx="74" cy="369"/>
                        </a:xfrm>
                      </p:grpSpPr>
                      <p:sp>
                        <p:nvSpPr>
                          <p:cNvPr id="778" name="Line 268"/>
                          <p:cNvSpPr>
                            <a:spLocks noChangeShapeType="1"/>
                          </p:cNvSpPr>
                          <p:nvPr/>
                        </p:nvSpPr>
                        <p:spPr bwMode="auto">
                          <a:xfrm flipH="1">
                            <a:off x="3345" y="3104"/>
                            <a:ext cx="73" cy="22"/>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79" name="Line 269"/>
                          <p:cNvSpPr>
                            <a:spLocks noChangeShapeType="1"/>
                          </p:cNvSpPr>
                          <p:nvPr/>
                        </p:nvSpPr>
                        <p:spPr bwMode="auto">
                          <a:xfrm flipH="1">
                            <a:off x="3346" y="3129"/>
                            <a:ext cx="71" cy="19"/>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0" name="Freeform 270"/>
                          <p:cNvSpPr>
                            <a:spLocks/>
                          </p:cNvSpPr>
                          <p:nvPr/>
                        </p:nvSpPr>
                        <p:spPr bwMode="auto">
                          <a:xfrm>
                            <a:off x="3351" y="3141"/>
                            <a:ext cx="59" cy="38"/>
                          </a:xfrm>
                          <a:custGeom>
                            <a:avLst/>
                            <a:gdLst>
                              <a:gd name="T0" fmla="*/ 58 w 59"/>
                              <a:gd name="T1" fmla="*/ 0 h 38"/>
                              <a:gd name="T2" fmla="*/ 0 w 59"/>
                              <a:gd name="T3" fmla="*/ 37 h 38"/>
                              <a:gd name="T4" fmla="*/ 0 60000 65536"/>
                              <a:gd name="T5" fmla="*/ 0 60000 65536"/>
                              <a:gd name="T6" fmla="*/ 0 w 59"/>
                              <a:gd name="T7" fmla="*/ 0 h 38"/>
                              <a:gd name="T8" fmla="*/ 59 w 59"/>
                              <a:gd name="T9" fmla="*/ 38 h 38"/>
                            </a:gdLst>
                            <a:ahLst/>
                            <a:cxnLst>
                              <a:cxn ang="T4">
                                <a:pos x="T0" y="T1"/>
                              </a:cxn>
                              <a:cxn ang="T5">
                                <a:pos x="T2" y="T3"/>
                              </a:cxn>
                            </a:cxnLst>
                            <a:rect l="T6" t="T7" r="T8" b="T9"/>
                            <a:pathLst>
                              <a:path w="59" h="38">
                                <a:moveTo>
                                  <a:pt x="58" y="0"/>
                                </a:moveTo>
                                <a:lnTo>
                                  <a:pt x="0" y="37"/>
                                </a:lnTo>
                              </a:path>
                            </a:pathLst>
                          </a:custGeom>
                          <a:noFill/>
                          <a:ln w="12700" cap="rnd">
                            <a:solidFill>
                              <a:srgbClr val="000000"/>
                            </a:solidFill>
                            <a:round/>
                            <a:headEnd/>
                            <a:tailEnd/>
                          </a:ln>
                        </p:spPr>
                        <p:txBody>
                          <a:bodyPr wrap="none" lIns="37317" tIns="18331" rIns="37317" bIns="18331">
                            <a:spAutoFit/>
                          </a:bodyPr>
                          <a:lstStyle/>
                          <a:p>
                            <a:endParaRPr lang="pt-PT"/>
                          </a:p>
                        </p:txBody>
                      </p:sp>
                      <p:sp>
                        <p:nvSpPr>
                          <p:cNvPr id="781" name="Line 271"/>
                          <p:cNvSpPr>
                            <a:spLocks noChangeShapeType="1"/>
                          </p:cNvSpPr>
                          <p:nvPr/>
                        </p:nvSpPr>
                        <p:spPr bwMode="auto">
                          <a:xfrm flipH="1">
                            <a:off x="3345" y="3178"/>
                            <a:ext cx="72" cy="16"/>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2" name="Line 272"/>
                          <p:cNvSpPr>
                            <a:spLocks noChangeShapeType="1"/>
                          </p:cNvSpPr>
                          <p:nvPr/>
                        </p:nvSpPr>
                        <p:spPr bwMode="auto">
                          <a:xfrm flipH="1">
                            <a:off x="3345" y="3204"/>
                            <a:ext cx="72" cy="13"/>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3" name="Line 273"/>
                          <p:cNvSpPr>
                            <a:spLocks noChangeShapeType="1"/>
                          </p:cNvSpPr>
                          <p:nvPr/>
                        </p:nvSpPr>
                        <p:spPr bwMode="auto">
                          <a:xfrm flipH="1">
                            <a:off x="3345" y="3230"/>
                            <a:ext cx="72" cy="9"/>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4" name="Line 274"/>
                          <p:cNvSpPr>
                            <a:spLocks noChangeShapeType="1"/>
                          </p:cNvSpPr>
                          <p:nvPr/>
                        </p:nvSpPr>
                        <p:spPr bwMode="auto">
                          <a:xfrm flipH="1">
                            <a:off x="3345" y="3255"/>
                            <a:ext cx="72" cy="7"/>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5" name="Line 275"/>
                          <p:cNvSpPr>
                            <a:spLocks noChangeShapeType="1"/>
                          </p:cNvSpPr>
                          <p:nvPr/>
                        </p:nvSpPr>
                        <p:spPr bwMode="auto">
                          <a:xfrm flipH="1">
                            <a:off x="3344" y="3281"/>
                            <a:ext cx="74" cy="4"/>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6" name="Line 276"/>
                          <p:cNvSpPr>
                            <a:spLocks noChangeShapeType="1"/>
                          </p:cNvSpPr>
                          <p:nvPr/>
                        </p:nvSpPr>
                        <p:spPr bwMode="auto">
                          <a:xfrm flipH="1">
                            <a:off x="3345" y="3306"/>
                            <a:ext cx="72" cy="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7" name="Line 277"/>
                          <p:cNvSpPr>
                            <a:spLocks noChangeShapeType="1"/>
                          </p:cNvSpPr>
                          <p:nvPr/>
                        </p:nvSpPr>
                        <p:spPr bwMode="auto">
                          <a:xfrm flipH="1">
                            <a:off x="3344" y="3331"/>
                            <a:ext cx="74" cy="0"/>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8" name="Line 278"/>
                          <p:cNvSpPr>
                            <a:spLocks noChangeShapeType="1"/>
                          </p:cNvSpPr>
                          <p:nvPr/>
                        </p:nvSpPr>
                        <p:spPr bwMode="auto">
                          <a:xfrm flipH="1">
                            <a:off x="3344" y="3353"/>
                            <a:ext cx="74" cy="4"/>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89" name="Line 279"/>
                          <p:cNvSpPr>
                            <a:spLocks noChangeShapeType="1"/>
                          </p:cNvSpPr>
                          <p:nvPr/>
                        </p:nvSpPr>
                        <p:spPr bwMode="auto">
                          <a:xfrm flipH="1">
                            <a:off x="3345" y="3376"/>
                            <a:ext cx="73" cy="4"/>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90" name="Line 280"/>
                          <p:cNvSpPr>
                            <a:spLocks noChangeShapeType="1"/>
                          </p:cNvSpPr>
                          <p:nvPr/>
                        </p:nvSpPr>
                        <p:spPr bwMode="auto">
                          <a:xfrm flipH="1">
                            <a:off x="3344" y="3402"/>
                            <a:ext cx="74" cy="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91" name="Line 281"/>
                          <p:cNvSpPr>
                            <a:spLocks noChangeShapeType="1"/>
                          </p:cNvSpPr>
                          <p:nvPr/>
                        </p:nvSpPr>
                        <p:spPr bwMode="auto">
                          <a:xfrm flipH="1">
                            <a:off x="3347" y="3425"/>
                            <a:ext cx="70" cy="3"/>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92" name="Line 282"/>
                          <p:cNvSpPr>
                            <a:spLocks noChangeShapeType="1"/>
                          </p:cNvSpPr>
                          <p:nvPr/>
                        </p:nvSpPr>
                        <p:spPr bwMode="auto">
                          <a:xfrm flipH="1">
                            <a:off x="3346" y="3449"/>
                            <a:ext cx="72" cy="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93" name="Line 283"/>
                          <p:cNvSpPr>
                            <a:spLocks noChangeShapeType="1"/>
                          </p:cNvSpPr>
                          <p:nvPr/>
                        </p:nvSpPr>
                        <p:spPr bwMode="auto">
                          <a:xfrm flipH="1">
                            <a:off x="3346" y="3472"/>
                            <a:ext cx="72" cy="1"/>
                          </a:xfrm>
                          <a:prstGeom prst="line">
                            <a:avLst/>
                          </a:prstGeom>
                          <a:noFill/>
                          <a:ln w="12700">
                            <a:solidFill>
                              <a:srgbClr val="000000"/>
                            </a:solidFill>
                            <a:round/>
                            <a:headEnd/>
                            <a:tailEnd/>
                          </a:ln>
                        </p:spPr>
                        <p:txBody>
                          <a:bodyPr wrap="none" lIns="37317" tIns="18331" rIns="37317" bIns="18331">
                            <a:spAutoFit/>
                          </a:bodyPr>
                          <a:lstStyle/>
                          <a:p>
                            <a:endParaRPr lang="pt-PT"/>
                          </a:p>
                        </p:txBody>
                      </p:sp>
                    </p:grpSp>
                  </p:grpSp>
                </p:grpSp>
                <p:grpSp>
                  <p:nvGrpSpPr>
                    <p:cNvPr id="140" name="Group 284"/>
                    <p:cNvGrpSpPr>
                      <a:grpSpLocks/>
                    </p:cNvGrpSpPr>
                    <p:nvPr/>
                  </p:nvGrpSpPr>
                  <p:grpSpPr bwMode="auto">
                    <a:xfrm>
                      <a:off x="3224" y="3161"/>
                      <a:ext cx="110" cy="343"/>
                      <a:chOff x="3224" y="3161"/>
                      <a:chExt cx="110" cy="343"/>
                    </a:xfrm>
                  </p:grpSpPr>
                  <p:sp>
                    <p:nvSpPr>
                      <p:cNvPr id="733" name="Freeform 285"/>
                      <p:cNvSpPr>
                        <a:spLocks/>
                      </p:cNvSpPr>
                      <p:nvPr/>
                    </p:nvSpPr>
                    <p:spPr bwMode="auto">
                      <a:xfrm>
                        <a:off x="3263" y="3161"/>
                        <a:ext cx="71" cy="342"/>
                      </a:xfrm>
                      <a:custGeom>
                        <a:avLst/>
                        <a:gdLst>
                          <a:gd name="T0" fmla="*/ 0 w 71"/>
                          <a:gd name="T1" fmla="*/ 0 h 342"/>
                          <a:gd name="T2" fmla="*/ 70 w 71"/>
                          <a:gd name="T3" fmla="*/ 10 h 342"/>
                          <a:gd name="T4" fmla="*/ 70 w 71"/>
                          <a:gd name="T5" fmla="*/ 341 h 342"/>
                          <a:gd name="T6" fmla="*/ 0 w 71"/>
                          <a:gd name="T7" fmla="*/ 341 h 342"/>
                          <a:gd name="T8" fmla="*/ 0 w 71"/>
                          <a:gd name="T9" fmla="*/ 0 h 342"/>
                          <a:gd name="T10" fmla="*/ 0 60000 65536"/>
                          <a:gd name="T11" fmla="*/ 0 60000 65536"/>
                          <a:gd name="T12" fmla="*/ 0 60000 65536"/>
                          <a:gd name="T13" fmla="*/ 0 60000 65536"/>
                          <a:gd name="T14" fmla="*/ 0 60000 65536"/>
                          <a:gd name="T15" fmla="*/ 0 w 71"/>
                          <a:gd name="T16" fmla="*/ 0 h 342"/>
                          <a:gd name="T17" fmla="*/ 71 w 71"/>
                          <a:gd name="T18" fmla="*/ 342 h 342"/>
                        </a:gdLst>
                        <a:ahLst/>
                        <a:cxnLst>
                          <a:cxn ang="T10">
                            <a:pos x="T0" y="T1"/>
                          </a:cxn>
                          <a:cxn ang="T11">
                            <a:pos x="T2" y="T3"/>
                          </a:cxn>
                          <a:cxn ang="T12">
                            <a:pos x="T4" y="T5"/>
                          </a:cxn>
                          <a:cxn ang="T13">
                            <a:pos x="T6" y="T7"/>
                          </a:cxn>
                          <a:cxn ang="T14">
                            <a:pos x="T8" y="T9"/>
                          </a:cxn>
                        </a:cxnLst>
                        <a:rect l="T15" t="T16" r="T17" b="T18"/>
                        <a:pathLst>
                          <a:path w="71" h="342">
                            <a:moveTo>
                              <a:pt x="0" y="0"/>
                            </a:moveTo>
                            <a:lnTo>
                              <a:pt x="70" y="10"/>
                            </a:lnTo>
                            <a:lnTo>
                              <a:pt x="70" y="341"/>
                            </a:lnTo>
                            <a:lnTo>
                              <a:pt x="0" y="341"/>
                            </a:lnTo>
                            <a:lnTo>
                              <a:pt x="0" y="0"/>
                            </a:lnTo>
                          </a:path>
                        </a:pathLst>
                      </a:custGeom>
                      <a:solidFill>
                        <a:srgbClr val="C0C0C0"/>
                      </a:solidFill>
                      <a:ln w="12700" cap="rnd">
                        <a:noFill/>
                        <a:round/>
                        <a:headEnd/>
                        <a:tailEnd/>
                      </a:ln>
                    </p:spPr>
                    <p:txBody>
                      <a:bodyPr wrap="none" lIns="37317" tIns="18331" rIns="37317" bIns="18331">
                        <a:spAutoFit/>
                      </a:bodyPr>
                      <a:lstStyle/>
                      <a:p>
                        <a:endParaRPr lang="pt-PT"/>
                      </a:p>
                    </p:txBody>
                  </p:sp>
                  <p:sp>
                    <p:nvSpPr>
                      <p:cNvPr id="734" name="Freeform 286"/>
                      <p:cNvSpPr>
                        <a:spLocks/>
                      </p:cNvSpPr>
                      <p:nvPr/>
                    </p:nvSpPr>
                    <p:spPr bwMode="auto">
                      <a:xfrm>
                        <a:off x="3263" y="3161"/>
                        <a:ext cx="71" cy="342"/>
                      </a:xfrm>
                      <a:custGeom>
                        <a:avLst/>
                        <a:gdLst>
                          <a:gd name="T0" fmla="*/ 0 w 71"/>
                          <a:gd name="T1" fmla="*/ 0 h 342"/>
                          <a:gd name="T2" fmla="*/ 70 w 71"/>
                          <a:gd name="T3" fmla="*/ 10 h 342"/>
                          <a:gd name="T4" fmla="*/ 70 w 71"/>
                          <a:gd name="T5" fmla="*/ 341 h 342"/>
                          <a:gd name="T6" fmla="*/ 0 w 71"/>
                          <a:gd name="T7" fmla="*/ 341 h 342"/>
                          <a:gd name="T8" fmla="*/ 0 w 71"/>
                          <a:gd name="T9" fmla="*/ 0 h 342"/>
                          <a:gd name="T10" fmla="*/ 0 60000 65536"/>
                          <a:gd name="T11" fmla="*/ 0 60000 65536"/>
                          <a:gd name="T12" fmla="*/ 0 60000 65536"/>
                          <a:gd name="T13" fmla="*/ 0 60000 65536"/>
                          <a:gd name="T14" fmla="*/ 0 60000 65536"/>
                          <a:gd name="T15" fmla="*/ 0 w 71"/>
                          <a:gd name="T16" fmla="*/ 0 h 342"/>
                          <a:gd name="T17" fmla="*/ 71 w 71"/>
                          <a:gd name="T18" fmla="*/ 342 h 342"/>
                        </a:gdLst>
                        <a:ahLst/>
                        <a:cxnLst>
                          <a:cxn ang="T10">
                            <a:pos x="T0" y="T1"/>
                          </a:cxn>
                          <a:cxn ang="T11">
                            <a:pos x="T2" y="T3"/>
                          </a:cxn>
                          <a:cxn ang="T12">
                            <a:pos x="T4" y="T5"/>
                          </a:cxn>
                          <a:cxn ang="T13">
                            <a:pos x="T6" y="T7"/>
                          </a:cxn>
                          <a:cxn ang="T14">
                            <a:pos x="T8" y="T9"/>
                          </a:cxn>
                        </a:cxnLst>
                        <a:rect l="T15" t="T16" r="T17" b="T18"/>
                        <a:pathLst>
                          <a:path w="71" h="342">
                            <a:moveTo>
                              <a:pt x="0" y="0"/>
                            </a:moveTo>
                            <a:lnTo>
                              <a:pt x="70" y="10"/>
                            </a:lnTo>
                            <a:lnTo>
                              <a:pt x="70" y="341"/>
                            </a:lnTo>
                            <a:lnTo>
                              <a:pt x="0" y="341"/>
                            </a:lnTo>
                            <a:lnTo>
                              <a:pt x="0" y="0"/>
                            </a:lnTo>
                          </a:path>
                        </a:pathLst>
                      </a:custGeom>
                      <a:noFill/>
                      <a:ln w="12700" cap="rnd">
                        <a:solidFill>
                          <a:srgbClr val="000000"/>
                        </a:solidFill>
                        <a:round/>
                        <a:headEnd/>
                        <a:tailEnd/>
                      </a:ln>
                    </p:spPr>
                    <p:txBody>
                      <a:bodyPr wrap="none" lIns="37317" tIns="18331" rIns="37317" bIns="18331">
                        <a:spAutoFit/>
                      </a:bodyPr>
                      <a:lstStyle/>
                      <a:p>
                        <a:endParaRPr lang="pt-PT"/>
                      </a:p>
                    </p:txBody>
                  </p:sp>
                  <p:grpSp>
                    <p:nvGrpSpPr>
                      <p:cNvPr id="341" name="Group 287"/>
                      <p:cNvGrpSpPr>
                        <a:grpSpLocks/>
                      </p:cNvGrpSpPr>
                      <p:nvPr/>
                    </p:nvGrpSpPr>
                    <p:grpSpPr bwMode="auto">
                      <a:xfrm>
                        <a:off x="3224" y="3161"/>
                        <a:ext cx="107" cy="343"/>
                        <a:chOff x="3224" y="3161"/>
                        <a:chExt cx="107" cy="343"/>
                      </a:xfrm>
                    </p:grpSpPr>
                    <p:grpSp>
                      <p:nvGrpSpPr>
                        <p:cNvPr id="342" name="Group 288"/>
                        <p:cNvGrpSpPr>
                          <a:grpSpLocks/>
                        </p:cNvGrpSpPr>
                        <p:nvPr/>
                      </p:nvGrpSpPr>
                      <p:grpSpPr bwMode="auto">
                        <a:xfrm>
                          <a:off x="3224" y="3161"/>
                          <a:ext cx="40" cy="343"/>
                          <a:chOff x="3224" y="3161"/>
                          <a:chExt cx="40" cy="343"/>
                        </a:xfrm>
                      </p:grpSpPr>
                      <p:sp>
                        <p:nvSpPr>
                          <p:cNvPr id="768" name="Freeform 289"/>
                          <p:cNvSpPr>
                            <a:spLocks/>
                          </p:cNvSpPr>
                          <p:nvPr/>
                        </p:nvSpPr>
                        <p:spPr bwMode="auto">
                          <a:xfrm>
                            <a:off x="3224" y="3161"/>
                            <a:ext cx="40" cy="343"/>
                          </a:xfrm>
                          <a:custGeom>
                            <a:avLst/>
                            <a:gdLst>
                              <a:gd name="T0" fmla="*/ 0 w 40"/>
                              <a:gd name="T1" fmla="*/ 26 h 343"/>
                              <a:gd name="T2" fmla="*/ 39 w 40"/>
                              <a:gd name="T3" fmla="*/ 0 h 343"/>
                              <a:gd name="T4" fmla="*/ 39 w 40"/>
                              <a:gd name="T5" fmla="*/ 342 h 343"/>
                              <a:gd name="T6" fmla="*/ 0 w 40"/>
                              <a:gd name="T7" fmla="*/ 342 h 343"/>
                              <a:gd name="T8" fmla="*/ 0 w 40"/>
                              <a:gd name="T9" fmla="*/ 26 h 343"/>
                              <a:gd name="T10" fmla="*/ 0 60000 65536"/>
                              <a:gd name="T11" fmla="*/ 0 60000 65536"/>
                              <a:gd name="T12" fmla="*/ 0 60000 65536"/>
                              <a:gd name="T13" fmla="*/ 0 60000 65536"/>
                              <a:gd name="T14" fmla="*/ 0 60000 65536"/>
                              <a:gd name="T15" fmla="*/ 0 w 40"/>
                              <a:gd name="T16" fmla="*/ 0 h 343"/>
                              <a:gd name="T17" fmla="*/ 40 w 40"/>
                              <a:gd name="T18" fmla="*/ 343 h 343"/>
                            </a:gdLst>
                            <a:ahLst/>
                            <a:cxnLst>
                              <a:cxn ang="T10">
                                <a:pos x="T0" y="T1"/>
                              </a:cxn>
                              <a:cxn ang="T11">
                                <a:pos x="T2" y="T3"/>
                              </a:cxn>
                              <a:cxn ang="T12">
                                <a:pos x="T4" y="T5"/>
                              </a:cxn>
                              <a:cxn ang="T13">
                                <a:pos x="T6" y="T7"/>
                              </a:cxn>
                              <a:cxn ang="T14">
                                <a:pos x="T8" y="T9"/>
                              </a:cxn>
                            </a:cxnLst>
                            <a:rect l="T15" t="T16" r="T17" b="T18"/>
                            <a:pathLst>
                              <a:path w="40" h="343">
                                <a:moveTo>
                                  <a:pt x="0" y="26"/>
                                </a:moveTo>
                                <a:lnTo>
                                  <a:pt x="39" y="0"/>
                                </a:lnTo>
                                <a:lnTo>
                                  <a:pt x="39" y="342"/>
                                </a:lnTo>
                                <a:lnTo>
                                  <a:pt x="0" y="342"/>
                                </a:lnTo>
                                <a:lnTo>
                                  <a:pt x="0" y="26"/>
                                </a:lnTo>
                              </a:path>
                            </a:pathLst>
                          </a:custGeom>
                          <a:solidFill>
                            <a:srgbClr val="9F9F9F"/>
                          </a:solidFill>
                          <a:ln w="12700" cap="rnd">
                            <a:noFill/>
                            <a:round/>
                            <a:headEnd/>
                            <a:tailEnd/>
                          </a:ln>
                        </p:spPr>
                        <p:txBody>
                          <a:bodyPr wrap="none" lIns="37317" tIns="18331" rIns="37317" bIns="18331">
                            <a:spAutoFit/>
                          </a:bodyPr>
                          <a:lstStyle/>
                          <a:p>
                            <a:endParaRPr lang="pt-PT"/>
                          </a:p>
                        </p:txBody>
                      </p:sp>
                      <p:sp>
                        <p:nvSpPr>
                          <p:cNvPr id="769" name="Line 290"/>
                          <p:cNvSpPr>
                            <a:spLocks noChangeShapeType="1"/>
                          </p:cNvSpPr>
                          <p:nvPr/>
                        </p:nvSpPr>
                        <p:spPr bwMode="auto">
                          <a:xfrm flipH="1">
                            <a:off x="3244" y="3178"/>
                            <a:ext cx="16" cy="310"/>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70" name="Line 291"/>
                          <p:cNvSpPr>
                            <a:spLocks noChangeShapeType="1"/>
                          </p:cNvSpPr>
                          <p:nvPr/>
                        </p:nvSpPr>
                        <p:spPr bwMode="auto">
                          <a:xfrm>
                            <a:off x="3239" y="3188"/>
                            <a:ext cx="1" cy="302"/>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771" name="Rectangle 292"/>
                          <p:cNvSpPr>
                            <a:spLocks noChangeArrowheads="1"/>
                          </p:cNvSpPr>
                          <p:nvPr/>
                        </p:nvSpPr>
                        <p:spPr bwMode="auto">
                          <a:xfrm>
                            <a:off x="3249" y="3480"/>
                            <a:ext cx="7" cy="20"/>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772" name="Rectangle 293"/>
                          <p:cNvSpPr>
                            <a:spLocks noChangeArrowheads="1"/>
                          </p:cNvSpPr>
                          <p:nvPr/>
                        </p:nvSpPr>
                        <p:spPr bwMode="auto">
                          <a:xfrm>
                            <a:off x="3235" y="3480"/>
                            <a:ext cx="8" cy="20"/>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grpSp>
                    <p:grpSp>
                      <p:nvGrpSpPr>
                        <p:cNvPr id="346" name="Group 294"/>
                        <p:cNvGrpSpPr>
                          <a:grpSpLocks/>
                        </p:cNvGrpSpPr>
                        <p:nvPr/>
                      </p:nvGrpSpPr>
                      <p:grpSpPr bwMode="auto">
                        <a:xfrm>
                          <a:off x="3267" y="3177"/>
                          <a:ext cx="64" cy="323"/>
                          <a:chOff x="3267" y="3177"/>
                          <a:chExt cx="64" cy="323"/>
                        </a:xfrm>
                      </p:grpSpPr>
                      <p:grpSp>
                        <p:nvGrpSpPr>
                          <p:cNvPr id="370" name="Group 295"/>
                          <p:cNvGrpSpPr>
                            <a:grpSpLocks/>
                          </p:cNvGrpSpPr>
                          <p:nvPr/>
                        </p:nvGrpSpPr>
                        <p:grpSpPr bwMode="auto">
                          <a:xfrm>
                            <a:off x="3275" y="3477"/>
                            <a:ext cx="48" cy="23"/>
                            <a:chOff x="3275" y="3477"/>
                            <a:chExt cx="48" cy="23"/>
                          </a:xfrm>
                        </p:grpSpPr>
                        <p:sp>
                          <p:nvSpPr>
                            <p:cNvPr id="764" name="Rectangle 296"/>
                            <p:cNvSpPr>
                              <a:spLocks noChangeArrowheads="1"/>
                            </p:cNvSpPr>
                            <p:nvPr/>
                          </p:nvSpPr>
                          <p:spPr bwMode="auto">
                            <a:xfrm>
                              <a:off x="3305" y="3477"/>
                              <a:ext cx="8" cy="23"/>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765" name="Rectangle 297"/>
                            <p:cNvSpPr>
                              <a:spLocks noChangeArrowheads="1"/>
                            </p:cNvSpPr>
                            <p:nvPr/>
                          </p:nvSpPr>
                          <p:spPr bwMode="auto">
                            <a:xfrm>
                              <a:off x="3316" y="3477"/>
                              <a:ext cx="7" cy="2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766" name="Rectangle 298"/>
                            <p:cNvSpPr>
                              <a:spLocks noChangeArrowheads="1"/>
                            </p:cNvSpPr>
                            <p:nvPr/>
                          </p:nvSpPr>
                          <p:spPr bwMode="auto">
                            <a:xfrm>
                              <a:off x="3275" y="3477"/>
                              <a:ext cx="8" cy="2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767" name="Rectangle 299"/>
                            <p:cNvSpPr>
                              <a:spLocks noChangeArrowheads="1"/>
                            </p:cNvSpPr>
                            <p:nvPr/>
                          </p:nvSpPr>
                          <p:spPr bwMode="auto">
                            <a:xfrm>
                              <a:off x="3287" y="3477"/>
                              <a:ext cx="7" cy="2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grpSp>
                      <p:grpSp>
                        <p:nvGrpSpPr>
                          <p:cNvPr id="371" name="Group 300"/>
                          <p:cNvGrpSpPr>
                            <a:grpSpLocks/>
                          </p:cNvGrpSpPr>
                          <p:nvPr/>
                        </p:nvGrpSpPr>
                        <p:grpSpPr bwMode="auto">
                          <a:xfrm>
                            <a:off x="3267" y="3188"/>
                            <a:ext cx="64" cy="275"/>
                            <a:chOff x="3267" y="3188"/>
                            <a:chExt cx="64" cy="275"/>
                          </a:xfrm>
                        </p:grpSpPr>
                        <p:sp>
                          <p:nvSpPr>
                            <p:cNvPr id="747" name="Freeform 301"/>
                            <p:cNvSpPr>
                              <a:spLocks/>
                            </p:cNvSpPr>
                            <p:nvPr/>
                          </p:nvSpPr>
                          <p:spPr bwMode="auto">
                            <a:xfrm>
                              <a:off x="3268" y="3188"/>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48" name="Freeform 302"/>
                            <p:cNvSpPr>
                              <a:spLocks/>
                            </p:cNvSpPr>
                            <p:nvPr/>
                          </p:nvSpPr>
                          <p:spPr bwMode="auto">
                            <a:xfrm>
                              <a:off x="3268" y="3204"/>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49" name="Freeform 303"/>
                            <p:cNvSpPr>
                              <a:spLocks/>
                            </p:cNvSpPr>
                            <p:nvPr/>
                          </p:nvSpPr>
                          <p:spPr bwMode="auto">
                            <a:xfrm>
                              <a:off x="3268" y="3220"/>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0" name="Freeform 304"/>
                            <p:cNvSpPr>
                              <a:spLocks/>
                            </p:cNvSpPr>
                            <p:nvPr/>
                          </p:nvSpPr>
                          <p:spPr bwMode="auto">
                            <a:xfrm>
                              <a:off x="3268" y="3236"/>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1" name="Freeform 305"/>
                            <p:cNvSpPr>
                              <a:spLocks/>
                            </p:cNvSpPr>
                            <p:nvPr/>
                          </p:nvSpPr>
                          <p:spPr bwMode="auto">
                            <a:xfrm>
                              <a:off x="3268" y="3252"/>
                              <a:ext cx="63" cy="19"/>
                            </a:xfrm>
                            <a:custGeom>
                              <a:avLst/>
                              <a:gdLst>
                                <a:gd name="T0" fmla="*/ 0 w 63"/>
                                <a:gd name="T1" fmla="*/ 0 h 19"/>
                                <a:gd name="T2" fmla="*/ 62 w 63"/>
                                <a:gd name="T3" fmla="*/ 9 h 19"/>
                                <a:gd name="T4" fmla="*/ 62 w 63"/>
                                <a:gd name="T5" fmla="*/ 18 h 19"/>
                                <a:gd name="T6" fmla="*/ 0 w 63"/>
                                <a:gd name="T7" fmla="*/ 9 h 19"/>
                                <a:gd name="T8" fmla="*/ 0 w 63"/>
                                <a:gd name="T9" fmla="*/ 0 h 19"/>
                                <a:gd name="T10" fmla="*/ 0 60000 65536"/>
                                <a:gd name="T11" fmla="*/ 0 60000 65536"/>
                                <a:gd name="T12" fmla="*/ 0 60000 65536"/>
                                <a:gd name="T13" fmla="*/ 0 60000 65536"/>
                                <a:gd name="T14" fmla="*/ 0 60000 65536"/>
                                <a:gd name="T15" fmla="*/ 0 w 63"/>
                                <a:gd name="T16" fmla="*/ 0 h 19"/>
                                <a:gd name="T17" fmla="*/ 63 w 63"/>
                                <a:gd name="T18" fmla="*/ 19 h 19"/>
                              </a:gdLst>
                              <a:ahLst/>
                              <a:cxnLst>
                                <a:cxn ang="T10">
                                  <a:pos x="T0" y="T1"/>
                                </a:cxn>
                                <a:cxn ang="T11">
                                  <a:pos x="T2" y="T3"/>
                                </a:cxn>
                                <a:cxn ang="T12">
                                  <a:pos x="T4" y="T5"/>
                                </a:cxn>
                                <a:cxn ang="T13">
                                  <a:pos x="T6" y="T7"/>
                                </a:cxn>
                                <a:cxn ang="T14">
                                  <a:pos x="T8" y="T9"/>
                                </a:cxn>
                              </a:cxnLst>
                              <a:rect l="T15" t="T16" r="T17" b="T18"/>
                              <a:pathLst>
                                <a:path w="63" h="19">
                                  <a:moveTo>
                                    <a:pt x="0" y="0"/>
                                  </a:moveTo>
                                  <a:lnTo>
                                    <a:pt x="62" y="9"/>
                                  </a:lnTo>
                                  <a:lnTo>
                                    <a:pt x="62" y="18"/>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2" name="Freeform 306"/>
                            <p:cNvSpPr>
                              <a:spLocks/>
                            </p:cNvSpPr>
                            <p:nvPr/>
                          </p:nvSpPr>
                          <p:spPr bwMode="auto">
                            <a:xfrm>
                              <a:off x="3268" y="3267"/>
                              <a:ext cx="63" cy="19"/>
                            </a:xfrm>
                            <a:custGeom>
                              <a:avLst/>
                              <a:gdLst>
                                <a:gd name="T0" fmla="*/ 0 w 63"/>
                                <a:gd name="T1" fmla="*/ 0 h 19"/>
                                <a:gd name="T2" fmla="*/ 62 w 63"/>
                                <a:gd name="T3" fmla="*/ 9 h 19"/>
                                <a:gd name="T4" fmla="*/ 62 w 63"/>
                                <a:gd name="T5" fmla="*/ 18 h 19"/>
                                <a:gd name="T6" fmla="*/ 0 w 63"/>
                                <a:gd name="T7" fmla="*/ 9 h 19"/>
                                <a:gd name="T8" fmla="*/ 0 w 63"/>
                                <a:gd name="T9" fmla="*/ 0 h 19"/>
                                <a:gd name="T10" fmla="*/ 0 60000 65536"/>
                                <a:gd name="T11" fmla="*/ 0 60000 65536"/>
                                <a:gd name="T12" fmla="*/ 0 60000 65536"/>
                                <a:gd name="T13" fmla="*/ 0 60000 65536"/>
                                <a:gd name="T14" fmla="*/ 0 60000 65536"/>
                                <a:gd name="T15" fmla="*/ 0 w 63"/>
                                <a:gd name="T16" fmla="*/ 0 h 19"/>
                                <a:gd name="T17" fmla="*/ 63 w 63"/>
                                <a:gd name="T18" fmla="*/ 19 h 19"/>
                              </a:gdLst>
                              <a:ahLst/>
                              <a:cxnLst>
                                <a:cxn ang="T10">
                                  <a:pos x="T0" y="T1"/>
                                </a:cxn>
                                <a:cxn ang="T11">
                                  <a:pos x="T2" y="T3"/>
                                </a:cxn>
                                <a:cxn ang="T12">
                                  <a:pos x="T4" y="T5"/>
                                </a:cxn>
                                <a:cxn ang="T13">
                                  <a:pos x="T6" y="T7"/>
                                </a:cxn>
                                <a:cxn ang="T14">
                                  <a:pos x="T8" y="T9"/>
                                </a:cxn>
                              </a:cxnLst>
                              <a:rect l="T15" t="T16" r="T17" b="T18"/>
                              <a:pathLst>
                                <a:path w="63" h="19">
                                  <a:moveTo>
                                    <a:pt x="0" y="0"/>
                                  </a:moveTo>
                                  <a:lnTo>
                                    <a:pt x="62" y="9"/>
                                  </a:lnTo>
                                  <a:lnTo>
                                    <a:pt x="62" y="18"/>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3" name="Freeform 307"/>
                            <p:cNvSpPr>
                              <a:spLocks/>
                            </p:cNvSpPr>
                            <p:nvPr/>
                          </p:nvSpPr>
                          <p:spPr bwMode="auto">
                            <a:xfrm>
                              <a:off x="3268" y="3282"/>
                              <a:ext cx="63" cy="19"/>
                            </a:xfrm>
                            <a:custGeom>
                              <a:avLst/>
                              <a:gdLst>
                                <a:gd name="T0" fmla="*/ 0 w 63"/>
                                <a:gd name="T1" fmla="*/ 0 h 19"/>
                                <a:gd name="T2" fmla="*/ 62 w 63"/>
                                <a:gd name="T3" fmla="*/ 9 h 19"/>
                                <a:gd name="T4" fmla="*/ 62 w 63"/>
                                <a:gd name="T5" fmla="*/ 18 h 19"/>
                                <a:gd name="T6" fmla="*/ 0 w 63"/>
                                <a:gd name="T7" fmla="*/ 9 h 19"/>
                                <a:gd name="T8" fmla="*/ 0 w 63"/>
                                <a:gd name="T9" fmla="*/ 0 h 19"/>
                                <a:gd name="T10" fmla="*/ 0 60000 65536"/>
                                <a:gd name="T11" fmla="*/ 0 60000 65536"/>
                                <a:gd name="T12" fmla="*/ 0 60000 65536"/>
                                <a:gd name="T13" fmla="*/ 0 60000 65536"/>
                                <a:gd name="T14" fmla="*/ 0 60000 65536"/>
                                <a:gd name="T15" fmla="*/ 0 w 63"/>
                                <a:gd name="T16" fmla="*/ 0 h 19"/>
                                <a:gd name="T17" fmla="*/ 63 w 63"/>
                                <a:gd name="T18" fmla="*/ 19 h 19"/>
                              </a:gdLst>
                              <a:ahLst/>
                              <a:cxnLst>
                                <a:cxn ang="T10">
                                  <a:pos x="T0" y="T1"/>
                                </a:cxn>
                                <a:cxn ang="T11">
                                  <a:pos x="T2" y="T3"/>
                                </a:cxn>
                                <a:cxn ang="T12">
                                  <a:pos x="T4" y="T5"/>
                                </a:cxn>
                                <a:cxn ang="T13">
                                  <a:pos x="T6" y="T7"/>
                                </a:cxn>
                                <a:cxn ang="T14">
                                  <a:pos x="T8" y="T9"/>
                                </a:cxn>
                              </a:cxnLst>
                              <a:rect l="T15" t="T16" r="T17" b="T18"/>
                              <a:pathLst>
                                <a:path w="63" h="19">
                                  <a:moveTo>
                                    <a:pt x="0" y="0"/>
                                  </a:moveTo>
                                  <a:lnTo>
                                    <a:pt x="62" y="9"/>
                                  </a:lnTo>
                                  <a:lnTo>
                                    <a:pt x="62" y="18"/>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4" name="Freeform 308"/>
                            <p:cNvSpPr>
                              <a:spLocks/>
                            </p:cNvSpPr>
                            <p:nvPr/>
                          </p:nvSpPr>
                          <p:spPr bwMode="auto">
                            <a:xfrm>
                              <a:off x="3268" y="3298"/>
                              <a:ext cx="63" cy="17"/>
                            </a:xfrm>
                            <a:custGeom>
                              <a:avLst/>
                              <a:gdLst>
                                <a:gd name="T0" fmla="*/ 0 w 63"/>
                                <a:gd name="T1" fmla="*/ 0 h 17"/>
                                <a:gd name="T2" fmla="*/ 62 w 63"/>
                                <a:gd name="T3" fmla="*/ 7 h 17"/>
                                <a:gd name="T4" fmla="*/ 62 w 63"/>
                                <a:gd name="T5" fmla="*/ 16 h 17"/>
                                <a:gd name="T6" fmla="*/ 0 w 63"/>
                                <a:gd name="T7" fmla="*/ 9 h 17"/>
                                <a:gd name="T8" fmla="*/ 0 w 63"/>
                                <a:gd name="T9" fmla="*/ 0 h 17"/>
                                <a:gd name="T10" fmla="*/ 0 60000 65536"/>
                                <a:gd name="T11" fmla="*/ 0 60000 65536"/>
                                <a:gd name="T12" fmla="*/ 0 60000 65536"/>
                                <a:gd name="T13" fmla="*/ 0 60000 65536"/>
                                <a:gd name="T14" fmla="*/ 0 60000 65536"/>
                                <a:gd name="T15" fmla="*/ 0 w 63"/>
                                <a:gd name="T16" fmla="*/ 0 h 17"/>
                                <a:gd name="T17" fmla="*/ 63 w 63"/>
                                <a:gd name="T18" fmla="*/ 17 h 17"/>
                              </a:gdLst>
                              <a:ahLst/>
                              <a:cxnLst>
                                <a:cxn ang="T10">
                                  <a:pos x="T0" y="T1"/>
                                </a:cxn>
                                <a:cxn ang="T11">
                                  <a:pos x="T2" y="T3"/>
                                </a:cxn>
                                <a:cxn ang="T12">
                                  <a:pos x="T4" y="T5"/>
                                </a:cxn>
                                <a:cxn ang="T13">
                                  <a:pos x="T6" y="T7"/>
                                </a:cxn>
                                <a:cxn ang="T14">
                                  <a:pos x="T8" y="T9"/>
                                </a:cxn>
                              </a:cxnLst>
                              <a:rect l="T15" t="T16" r="T17" b="T18"/>
                              <a:pathLst>
                                <a:path w="63" h="17">
                                  <a:moveTo>
                                    <a:pt x="0" y="0"/>
                                  </a:moveTo>
                                  <a:lnTo>
                                    <a:pt x="62" y="7"/>
                                  </a:lnTo>
                                  <a:lnTo>
                                    <a:pt x="62" y="16"/>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5" name="Freeform 309"/>
                            <p:cNvSpPr>
                              <a:spLocks/>
                            </p:cNvSpPr>
                            <p:nvPr/>
                          </p:nvSpPr>
                          <p:spPr bwMode="auto">
                            <a:xfrm>
                              <a:off x="3268" y="3313"/>
                              <a:ext cx="63" cy="18"/>
                            </a:xfrm>
                            <a:custGeom>
                              <a:avLst/>
                              <a:gdLst>
                                <a:gd name="T0" fmla="*/ 0 w 63"/>
                                <a:gd name="T1" fmla="*/ 0 h 18"/>
                                <a:gd name="T2" fmla="*/ 62 w 63"/>
                                <a:gd name="T3" fmla="*/ 8 h 18"/>
                                <a:gd name="T4" fmla="*/ 62 w 63"/>
                                <a:gd name="T5" fmla="*/ 17 h 18"/>
                                <a:gd name="T6" fmla="*/ 0 w 63"/>
                                <a:gd name="T7" fmla="*/ 9 h 18"/>
                                <a:gd name="T8" fmla="*/ 0 w 63"/>
                                <a:gd name="T9" fmla="*/ 0 h 18"/>
                                <a:gd name="T10" fmla="*/ 0 60000 65536"/>
                                <a:gd name="T11" fmla="*/ 0 60000 65536"/>
                                <a:gd name="T12" fmla="*/ 0 60000 65536"/>
                                <a:gd name="T13" fmla="*/ 0 60000 65536"/>
                                <a:gd name="T14" fmla="*/ 0 60000 65536"/>
                                <a:gd name="T15" fmla="*/ 0 w 63"/>
                                <a:gd name="T16" fmla="*/ 0 h 18"/>
                                <a:gd name="T17" fmla="*/ 63 w 63"/>
                                <a:gd name="T18" fmla="*/ 18 h 18"/>
                              </a:gdLst>
                              <a:ahLst/>
                              <a:cxnLst>
                                <a:cxn ang="T10">
                                  <a:pos x="T0" y="T1"/>
                                </a:cxn>
                                <a:cxn ang="T11">
                                  <a:pos x="T2" y="T3"/>
                                </a:cxn>
                                <a:cxn ang="T12">
                                  <a:pos x="T4" y="T5"/>
                                </a:cxn>
                                <a:cxn ang="T13">
                                  <a:pos x="T6" y="T7"/>
                                </a:cxn>
                                <a:cxn ang="T14">
                                  <a:pos x="T8" y="T9"/>
                                </a:cxn>
                              </a:cxnLst>
                              <a:rect l="T15" t="T16" r="T17" b="T18"/>
                              <a:pathLst>
                                <a:path w="63" h="18">
                                  <a:moveTo>
                                    <a:pt x="0" y="0"/>
                                  </a:moveTo>
                                  <a:lnTo>
                                    <a:pt x="62" y="8"/>
                                  </a:lnTo>
                                  <a:lnTo>
                                    <a:pt x="62" y="17"/>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6" name="Freeform 310"/>
                            <p:cNvSpPr>
                              <a:spLocks/>
                            </p:cNvSpPr>
                            <p:nvPr/>
                          </p:nvSpPr>
                          <p:spPr bwMode="auto">
                            <a:xfrm>
                              <a:off x="3268" y="3329"/>
                              <a:ext cx="63" cy="17"/>
                            </a:xfrm>
                            <a:custGeom>
                              <a:avLst/>
                              <a:gdLst>
                                <a:gd name="T0" fmla="*/ 0 w 63"/>
                                <a:gd name="T1" fmla="*/ 0 h 17"/>
                                <a:gd name="T2" fmla="*/ 62 w 63"/>
                                <a:gd name="T3" fmla="*/ 7 h 17"/>
                                <a:gd name="T4" fmla="*/ 62 w 63"/>
                                <a:gd name="T5" fmla="*/ 16 h 17"/>
                                <a:gd name="T6" fmla="*/ 0 w 63"/>
                                <a:gd name="T7" fmla="*/ 10 h 17"/>
                                <a:gd name="T8" fmla="*/ 0 w 63"/>
                                <a:gd name="T9" fmla="*/ 0 h 17"/>
                                <a:gd name="T10" fmla="*/ 0 60000 65536"/>
                                <a:gd name="T11" fmla="*/ 0 60000 65536"/>
                                <a:gd name="T12" fmla="*/ 0 60000 65536"/>
                                <a:gd name="T13" fmla="*/ 0 60000 65536"/>
                                <a:gd name="T14" fmla="*/ 0 60000 65536"/>
                                <a:gd name="T15" fmla="*/ 0 w 63"/>
                                <a:gd name="T16" fmla="*/ 0 h 17"/>
                                <a:gd name="T17" fmla="*/ 63 w 63"/>
                                <a:gd name="T18" fmla="*/ 17 h 17"/>
                              </a:gdLst>
                              <a:ahLst/>
                              <a:cxnLst>
                                <a:cxn ang="T10">
                                  <a:pos x="T0" y="T1"/>
                                </a:cxn>
                                <a:cxn ang="T11">
                                  <a:pos x="T2" y="T3"/>
                                </a:cxn>
                                <a:cxn ang="T12">
                                  <a:pos x="T4" y="T5"/>
                                </a:cxn>
                                <a:cxn ang="T13">
                                  <a:pos x="T6" y="T7"/>
                                </a:cxn>
                                <a:cxn ang="T14">
                                  <a:pos x="T8" y="T9"/>
                                </a:cxn>
                              </a:cxnLst>
                              <a:rect l="T15" t="T16" r="T17" b="T18"/>
                              <a:pathLst>
                                <a:path w="63" h="17">
                                  <a:moveTo>
                                    <a:pt x="0" y="0"/>
                                  </a:moveTo>
                                  <a:lnTo>
                                    <a:pt x="62" y="7"/>
                                  </a:lnTo>
                                  <a:lnTo>
                                    <a:pt x="62" y="16"/>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7" name="Freeform 311"/>
                            <p:cNvSpPr>
                              <a:spLocks/>
                            </p:cNvSpPr>
                            <p:nvPr/>
                          </p:nvSpPr>
                          <p:spPr bwMode="auto">
                            <a:xfrm>
                              <a:off x="3268" y="3346"/>
                              <a:ext cx="63" cy="17"/>
                            </a:xfrm>
                            <a:custGeom>
                              <a:avLst/>
                              <a:gdLst>
                                <a:gd name="T0" fmla="*/ 0 w 63"/>
                                <a:gd name="T1" fmla="*/ 0 h 17"/>
                                <a:gd name="T2" fmla="*/ 62 w 63"/>
                                <a:gd name="T3" fmla="*/ 7 h 17"/>
                                <a:gd name="T4" fmla="*/ 62 w 63"/>
                                <a:gd name="T5" fmla="*/ 16 h 17"/>
                                <a:gd name="T6" fmla="*/ 0 w 63"/>
                                <a:gd name="T7" fmla="*/ 10 h 17"/>
                                <a:gd name="T8" fmla="*/ 0 w 63"/>
                                <a:gd name="T9" fmla="*/ 0 h 17"/>
                                <a:gd name="T10" fmla="*/ 0 60000 65536"/>
                                <a:gd name="T11" fmla="*/ 0 60000 65536"/>
                                <a:gd name="T12" fmla="*/ 0 60000 65536"/>
                                <a:gd name="T13" fmla="*/ 0 60000 65536"/>
                                <a:gd name="T14" fmla="*/ 0 60000 65536"/>
                                <a:gd name="T15" fmla="*/ 0 w 63"/>
                                <a:gd name="T16" fmla="*/ 0 h 17"/>
                                <a:gd name="T17" fmla="*/ 63 w 63"/>
                                <a:gd name="T18" fmla="*/ 17 h 17"/>
                              </a:gdLst>
                              <a:ahLst/>
                              <a:cxnLst>
                                <a:cxn ang="T10">
                                  <a:pos x="T0" y="T1"/>
                                </a:cxn>
                                <a:cxn ang="T11">
                                  <a:pos x="T2" y="T3"/>
                                </a:cxn>
                                <a:cxn ang="T12">
                                  <a:pos x="T4" y="T5"/>
                                </a:cxn>
                                <a:cxn ang="T13">
                                  <a:pos x="T6" y="T7"/>
                                </a:cxn>
                                <a:cxn ang="T14">
                                  <a:pos x="T8" y="T9"/>
                                </a:cxn>
                              </a:cxnLst>
                              <a:rect l="T15" t="T16" r="T17" b="T18"/>
                              <a:pathLst>
                                <a:path w="63" h="17">
                                  <a:moveTo>
                                    <a:pt x="0" y="0"/>
                                  </a:moveTo>
                                  <a:lnTo>
                                    <a:pt x="62" y="7"/>
                                  </a:lnTo>
                                  <a:lnTo>
                                    <a:pt x="62" y="16"/>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8" name="Freeform 312"/>
                            <p:cNvSpPr>
                              <a:spLocks/>
                            </p:cNvSpPr>
                            <p:nvPr/>
                          </p:nvSpPr>
                          <p:spPr bwMode="auto">
                            <a:xfrm>
                              <a:off x="3268" y="3363"/>
                              <a:ext cx="63" cy="16"/>
                            </a:xfrm>
                            <a:custGeom>
                              <a:avLst/>
                              <a:gdLst>
                                <a:gd name="T0" fmla="*/ 0 w 63"/>
                                <a:gd name="T1" fmla="*/ 0 h 16"/>
                                <a:gd name="T2" fmla="*/ 62 w 63"/>
                                <a:gd name="T3" fmla="*/ 7 h 16"/>
                                <a:gd name="T4" fmla="*/ 62 w 63"/>
                                <a:gd name="T5" fmla="*/ 15 h 16"/>
                                <a:gd name="T6" fmla="*/ 0 w 63"/>
                                <a:gd name="T7" fmla="*/ 9 h 16"/>
                                <a:gd name="T8" fmla="*/ 0 w 63"/>
                                <a:gd name="T9" fmla="*/ 0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0"/>
                                  </a:moveTo>
                                  <a:lnTo>
                                    <a:pt x="62" y="7"/>
                                  </a:lnTo>
                                  <a:lnTo>
                                    <a:pt x="62" y="15"/>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59" name="Freeform 313"/>
                            <p:cNvSpPr>
                              <a:spLocks/>
                            </p:cNvSpPr>
                            <p:nvPr/>
                          </p:nvSpPr>
                          <p:spPr bwMode="auto">
                            <a:xfrm>
                              <a:off x="3268" y="3380"/>
                              <a:ext cx="63" cy="16"/>
                            </a:xfrm>
                            <a:custGeom>
                              <a:avLst/>
                              <a:gdLst>
                                <a:gd name="T0" fmla="*/ 0 w 63"/>
                                <a:gd name="T1" fmla="*/ 0 h 16"/>
                                <a:gd name="T2" fmla="*/ 62 w 63"/>
                                <a:gd name="T3" fmla="*/ 6 h 16"/>
                                <a:gd name="T4" fmla="*/ 62 w 63"/>
                                <a:gd name="T5" fmla="*/ 15 h 16"/>
                                <a:gd name="T6" fmla="*/ 0 w 63"/>
                                <a:gd name="T7" fmla="*/ 10 h 16"/>
                                <a:gd name="T8" fmla="*/ 0 w 63"/>
                                <a:gd name="T9" fmla="*/ 0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0"/>
                                  </a:moveTo>
                                  <a:lnTo>
                                    <a:pt x="62" y="6"/>
                                  </a:lnTo>
                                  <a:lnTo>
                                    <a:pt x="62" y="15"/>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60" name="Freeform 314"/>
                            <p:cNvSpPr>
                              <a:spLocks/>
                            </p:cNvSpPr>
                            <p:nvPr/>
                          </p:nvSpPr>
                          <p:spPr bwMode="auto">
                            <a:xfrm>
                              <a:off x="3268" y="3397"/>
                              <a:ext cx="63" cy="16"/>
                            </a:xfrm>
                            <a:custGeom>
                              <a:avLst/>
                              <a:gdLst>
                                <a:gd name="T0" fmla="*/ 0 w 63"/>
                                <a:gd name="T1" fmla="*/ 0 h 16"/>
                                <a:gd name="T2" fmla="*/ 62 w 63"/>
                                <a:gd name="T3" fmla="*/ 6 h 16"/>
                                <a:gd name="T4" fmla="*/ 62 w 63"/>
                                <a:gd name="T5" fmla="*/ 15 h 16"/>
                                <a:gd name="T6" fmla="*/ 0 w 63"/>
                                <a:gd name="T7" fmla="*/ 10 h 16"/>
                                <a:gd name="T8" fmla="*/ 0 w 63"/>
                                <a:gd name="T9" fmla="*/ 0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0"/>
                                  </a:moveTo>
                                  <a:lnTo>
                                    <a:pt x="62" y="6"/>
                                  </a:lnTo>
                                  <a:lnTo>
                                    <a:pt x="62" y="15"/>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61" name="Freeform 315"/>
                            <p:cNvSpPr>
                              <a:spLocks/>
                            </p:cNvSpPr>
                            <p:nvPr/>
                          </p:nvSpPr>
                          <p:spPr bwMode="auto">
                            <a:xfrm>
                              <a:off x="3267" y="3415"/>
                              <a:ext cx="64" cy="15"/>
                            </a:xfrm>
                            <a:custGeom>
                              <a:avLst/>
                              <a:gdLst>
                                <a:gd name="T0" fmla="*/ 0 w 64"/>
                                <a:gd name="T1" fmla="*/ 0 h 15"/>
                                <a:gd name="T2" fmla="*/ 63 w 64"/>
                                <a:gd name="T3" fmla="*/ 5 h 15"/>
                                <a:gd name="T4" fmla="*/ 63 w 64"/>
                                <a:gd name="T5" fmla="*/ 14 h 15"/>
                                <a:gd name="T6" fmla="*/ 0 w 64"/>
                                <a:gd name="T7" fmla="*/ 10 h 15"/>
                                <a:gd name="T8" fmla="*/ 0 w 64"/>
                                <a:gd name="T9" fmla="*/ 0 h 15"/>
                                <a:gd name="T10" fmla="*/ 0 60000 65536"/>
                                <a:gd name="T11" fmla="*/ 0 60000 65536"/>
                                <a:gd name="T12" fmla="*/ 0 60000 65536"/>
                                <a:gd name="T13" fmla="*/ 0 60000 65536"/>
                                <a:gd name="T14" fmla="*/ 0 60000 65536"/>
                                <a:gd name="T15" fmla="*/ 0 w 64"/>
                                <a:gd name="T16" fmla="*/ 0 h 15"/>
                                <a:gd name="T17" fmla="*/ 64 w 64"/>
                                <a:gd name="T18" fmla="*/ 15 h 15"/>
                              </a:gdLst>
                              <a:ahLst/>
                              <a:cxnLst>
                                <a:cxn ang="T10">
                                  <a:pos x="T0" y="T1"/>
                                </a:cxn>
                                <a:cxn ang="T11">
                                  <a:pos x="T2" y="T3"/>
                                </a:cxn>
                                <a:cxn ang="T12">
                                  <a:pos x="T4" y="T5"/>
                                </a:cxn>
                                <a:cxn ang="T13">
                                  <a:pos x="T6" y="T7"/>
                                </a:cxn>
                                <a:cxn ang="T14">
                                  <a:pos x="T8" y="T9"/>
                                </a:cxn>
                              </a:cxnLst>
                              <a:rect l="T15" t="T16" r="T17" b="T18"/>
                              <a:pathLst>
                                <a:path w="64" h="15">
                                  <a:moveTo>
                                    <a:pt x="0" y="0"/>
                                  </a:moveTo>
                                  <a:lnTo>
                                    <a:pt x="63" y="5"/>
                                  </a:lnTo>
                                  <a:lnTo>
                                    <a:pt x="63" y="14"/>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62" name="Freeform 316"/>
                            <p:cNvSpPr>
                              <a:spLocks/>
                            </p:cNvSpPr>
                            <p:nvPr/>
                          </p:nvSpPr>
                          <p:spPr bwMode="auto">
                            <a:xfrm>
                              <a:off x="3267" y="3434"/>
                              <a:ext cx="64" cy="13"/>
                            </a:xfrm>
                            <a:custGeom>
                              <a:avLst/>
                              <a:gdLst>
                                <a:gd name="T0" fmla="*/ 0 w 64"/>
                                <a:gd name="T1" fmla="*/ 0 h 13"/>
                                <a:gd name="T2" fmla="*/ 63 w 64"/>
                                <a:gd name="T3" fmla="*/ 4 h 13"/>
                                <a:gd name="T4" fmla="*/ 63 w 64"/>
                                <a:gd name="T5" fmla="*/ 12 h 13"/>
                                <a:gd name="T6" fmla="*/ 0 w 64"/>
                                <a:gd name="T7" fmla="*/ 9 h 13"/>
                                <a:gd name="T8" fmla="*/ 0 w 64"/>
                                <a:gd name="T9" fmla="*/ 0 h 13"/>
                                <a:gd name="T10" fmla="*/ 0 60000 65536"/>
                                <a:gd name="T11" fmla="*/ 0 60000 65536"/>
                                <a:gd name="T12" fmla="*/ 0 60000 65536"/>
                                <a:gd name="T13" fmla="*/ 0 60000 65536"/>
                                <a:gd name="T14" fmla="*/ 0 60000 65536"/>
                                <a:gd name="T15" fmla="*/ 0 w 64"/>
                                <a:gd name="T16" fmla="*/ 0 h 13"/>
                                <a:gd name="T17" fmla="*/ 64 w 64"/>
                                <a:gd name="T18" fmla="*/ 13 h 13"/>
                              </a:gdLst>
                              <a:ahLst/>
                              <a:cxnLst>
                                <a:cxn ang="T10">
                                  <a:pos x="T0" y="T1"/>
                                </a:cxn>
                                <a:cxn ang="T11">
                                  <a:pos x="T2" y="T3"/>
                                </a:cxn>
                                <a:cxn ang="T12">
                                  <a:pos x="T4" y="T5"/>
                                </a:cxn>
                                <a:cxn ang="T13">
                                  <a:pos x="T6" y="T7"/>
                                </a:cxn>
                                <a:cxn ang="T14">
                                  <a:pos x="T8" y="T9"/>
                                </a:cxn>
                              </a:cxnLst>
                              <a:rect l="T15" t="T16" r="T17" b="T18"/>
                              <a:pathLst>
                                <a:path w="64" h="13">
                                  <a:moveTo>
                                    <a:pt x="0" y="0"/>
                                  </a:moveTo>
                                  <a:lnTo>
                                    <a:pt x="63" y="4"/>
                                  </a:lnTo>
                                  <a:lnTo>
                                    <a:pt x="63" y="12"/>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63" name="Freeform 317"/>
                            <p:cNvSpPr>
                              <a:spLocks/>
                            </p:cNvSpPr>
                            <p:nvPr/>
                          </p:nvSpPr>
                          <p:spPr bwMode="auto">
                            <a:xfrm>
                              <a:off x="3267" y="3451"/>
                              <a:ext cx="64" cy="12"/>
                            </a:xfrm>
                            <a:custGeom>
                              <a:avLst/>
                              <a:gdLst>
                                <a:gd name="T0" fmla="*/ 0 w 64"/>
                                <a:gd name="T1" fmla="*/ 0 h 12"/>
                                <a:gd name="T2" fmla="*/ 63 w 64"/>
                                <a:gd name="T3" fmla="*/ 2 h 12"/>
                                <a:gd name="T4" fmla="*/ 63 w 64"/>
                                <a:gd name="T5" fmla="*/ 11 h 12"/>
                                <a:gd name="T6" fmla="*/ 0 w 64"/>
                                <a:gd name="T7" fmla="*/ 9 h 12"/>
                                <a:gd name="T8" fmla="*/ 0 w 64"/>
                                <a:gd name="T9" fmla="*/ 0 h 12"/>
                                <a:gd name="T10" fmla="*/ 0 60000 65536"/>
                                <a:gd name="T11" fmla="*/ 0 60000 65536"/>
                                <a:gd name="T12" fmla="*/ 0 60000 65536"/>
                                <a:gd name="T13" fmla="*/ 0 60000 65536"/>
                                <a:gd name="T14" fmla="*/ 0 60000 65536"/>
                                <a:gd name="T15" fmla="*/ 0 w 64"/>
                                <a:gd name="T16" fmla="*/ 0 h 12"/>
                                <a:gd name="T17" fmla="*/ 64 w 64"/>
                                <a:gd name="T18" fmla="*/ 12 h 12"/>
                              </a:gdLst>
                              <a:ahLst/>
                              <a:cxnLst>
                                <a:cxn ang="T10">
                                  <a:pos x="T0" y="T1"/>
                                </a:cxn>
                                <a:cxn ang="T11">
                                  <a:pos x="T2" y="T3"/>
                                </a:cxn>
                                <a:cxn ang="T12">
                                  <a:pos x="T4" y="T5"/>
                                </a:cxn>
                                <a:cxn ang="T13">
                                  <a:pos x="T6" y="T7"/>
                                </a:cxn>
                                <a:cxn ang="T14">
                                  <a:pos x="T8" y="T9"/>
                                </a:cxn>
                              </a:cxnLst>
                              <a:rect l="T15" t="T16" r="T17" b="T18"/>
                              <a:pathLst>
                                <a:path w="64" h="12">
                                  <a:moveTo>
                                    <a:pt x="0" y="0"/>
                                  </a:moveTo>
                                  <a:lnTo>
                                    <a:pt x="63" y="2"/>
                                  </a:lnTo>
                                  <a:lnTo>
                                    <a:pt x="63" y="11"/>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grpSp>
                      <p:grpSp>
                        <p:nvGrpSpPr>
                          <p:cNvPr id="372" name="Group 318"/>
                          <p:cNvGrpSpPr>
                            <a:grpSpLocks/>
                          </p:cNvGrpSpPr>
                          <p:nvPr/>
                        </p:nvGrpSpPr>
                        <p:grpSpPr bwMode="auto">
                          <a:xfrm>
                            <a:off x="3281" y="3177"/>
                            <a:ext cx="35" cy="307"/>
                            <a:chOff x="3281" y="3177"/>
                            <a:chExt cx="35" cy="307"/>
                          </a:xfrm>
                        </p:grpSpPr>
                        <p:grpSp>
                          <p:nvGrpSpPr>
                            <p:cNvPr id="374" name="Group 319"/>
                            <p:cNvGrpSpPr>
                              <a:grpSpLocks/>
                            </p:cNvGrpSpPr>
                            <p:nvPr/>
                          </p:nvGrpSpPr>
                          <p:grpSpPr bwMode="auto">
                            <a:xfrm>
                              <a:off x="3281" y="3177"/>
                              <a:ext cx="8" cy="307"/>
                              <a:chOff x="3281" y="3177"/>
                              <a:chExt cx="8" cy="307"/>
                            </a:xfrm>
                          </p:grpSpPr>
                          <p:sp>
                            <p:nvSpPr>
                              <p:cNvPr id="745" name="Line 320"/>
                              <p:cNvSpPr>
                                <a:spLocks noChangeShapeType="1"/>
                              </p:cNvSpPr>
                              <p:nvPr/>
                            </p:nvSpPr>
                            <p:spPr bwMode="auto">
                              <a:xfrm flipV="1">
                                <a:off x="3281" y="3177"/>
                                <a:ext cx="0" cy="307"/>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746" name="Line 321"/>
                              <p:cNvSpPr>
                                <a:spLocks noChangeShapeType="1"/>
                              </p:cNvSpPr>
                              <p:nvPr/>
                            </p:nvSpPr>
                            <p:spPr bwMode="auto">
                              <a:xfrm flipV="1">
                                <a:off x="3289" y="3178"/>
                                <a:ext cx="0" cy="306"/>
                              </a:xfrm>
                              <a:prstGeom prst="line">
                                <a:avLst/>
                              </a:prstGeom>
                              <a:noFill/>
                              <a:ln w="12700">
                                <a:solidFill>
                                  <a:srgbClr val="C0C0C0"/>
                                </a:solidFill>
                                <a:round/>
                                <a:headEnd/>
                                <a:tailEnd/>
                              </a:ln>
                            </p:spPr>
                            <p:txBody>
                              <a:bodyPr wrap="none" lIns="37317" tIns="18331" rIns="37317" bIns="18331">
                                <a:spAutoFit/>
                              </a:bodyPr>
                              <a:lstStyle/>
                              <a:p>
                                <a:endParaRPr lang="pt-PT"/>
                              </a:p>
                            </p:txBody>
                          </p:sp>
                        </p:grpSp>
                        <p:grpSp>
                          <p:nvGrpSpPr>
                            <p:cNvPr id="375" name="Group 322"/>
                            <p:cNvGrpSpPr>
                              <a:grpSpLocks/>
                            </p:cNvGrpSpPr>
                            <p:nvPr/>
                          </p:nvGrpSpPr>
                          <p:grpSpPr bwMode="auto">
                            <a:xfrm>
                              <a:off x="3309" y="3182"/>
                              <a:ext cx="7" cy="302"/>
                              <a:chOff x="3309" y="3182"/>
                              <a:chExt cx="7" cy="302"/>
                            </a:xfrm>
                          </p:grpSpPr>
                          <p:sp>
                            <p:nvSpPr>
                              <p:cNvPr id="743" name="Line 323"/>
                              <p:cNvSpPr>
                                <a:spLocks noChangeShapeType="1"/>
                              </p:cNvSpPr>
                              <p:nvPr/>
                            </p:nvSpPr>
                            <p:spPr bwMode="auto">
                              <a:xfrm flipV="1">
                                <a:off x="3309" y="3182"/>
                                <a:ext cx="0" cy="302"/>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744" name="Line 324"/>
                              <p:cNvSpPr>
                                <a:spLocks noChangeShapeType="1"/>
                              </p:cNvSpPr>
                              <p:nvPr/>
                            </p:nvSpPr>
                            <p:spPr bwMode="auto">
                              <a:xfrm flipV="1">
                                <a:off x="3316" y="3183"/>
                                <a:ext cx="0" cy="301"/>
                              </a:xfrm>
                              <a:prstGeom prst="line">
                                <a:avLst/>
                              </a:prstGeom>
                              <a:noFill/>
                              <a:ln w="12700">
                                <a:solidFill>
                                  <a:srgbClr val="C0C0C0"/>
                                </a:solidFill>
                                <a:round/>
                                <a:headEnd/>
                                <a:tailEnd/>
                              </a:ln>
                            </p:spPr>
                            <p:txBody>
                              <a:bodyPr wrap="none" lIns="37317" tIns="18331" rIns="37317" bIns="18331">
                                <a:spAutoFit/>
                              </a:bodyPr>
                              <a:lstStyle/>
                              <a:p>
                                <a:endParaRPr lang="pt-PT"/>
                              </a:p>
                            </p:txBody>
                          </p:sp>
                        </p:grpSp>
                      </p:grpSp>
                    </p:grpSp>
                  </p:grpSp>
                </p:grpSp>
              </p:grpSp>
              <p:grpSp>
                <p:nvGrpSpPr>
                  <p:cNvPr id="394" name="Group 325"/>
                  <p:cNvGrpSpPr>
                    <a:grpSpLocks/>
                  </p:cNvGrpSpPr>
                  <p:nvPr/>
                </p:nvGrpSpPr>
                <p:grpSpPr bwMode="auto">
                  <a:xfrm>
                    <a:off x="3205" y="3414"/>
                    <a:ext cx="320" cy="94"/>
                    <a:chOff x="3205" y="3414"/>
                    <a:chExt cx="320" cy="94"/>
                  </a:xfrm>
                </p:grpSpPr>
                <p:sp>
                  <p:nvSpPr>
                    <p:cNvPr id="725" name="Freeform 326"/>
                    <p:cNvSpPr>
                      <a:spLocks/>
                    </p:cNvSpPr>
                    <p:nvPr/>
                  </p:nvSpPr>
                  <p:spPr bwMode="auto">
                    <a:xfrm>
                      <a:off x="3407" y="3477"/>
                      <a:ext cx="51" cy="31"/>
                    </a:xfrm>
                    <a:custGeom>
                      <a:avLst/>
                      <a:gdLst>
                        <a:gd name="T0" fmla="*/ 0 w 51"/>
                        <a:gd name="T1" fmla="*/ 14 h 31"/>
                        <a:gd name="T2" fmla="*/ 3 w 51"/>
                        <a:gd name="T3" fmla="*/ 10 h 31"/>
                        <a:gd name="T4" fmla="*/ 6 w 51"/>
                        <a:gd name="T5" fmla="*/ 7 h 31"/>
                        <a:gd name="T6" fmla="*/ 7 w 51"/>
                        <a:gd name="T7" fmla="*/ 4 h 31"/>
                        <a:gd name="T8" fmla="*/ 10 w 51"/>
                        <a:gd name="T9" fmla="*/ 2 h 31"/>
                        <a:gd name="T10" fmla="*/ 13 w 51"/>
                        <a:gd name="T11" fmla="*/ 2 h 31"/>
                        <a:gd name="T12" fmla="*/ 17 w 51"/>
                        <a:gd name="T13" fmla="*/ 1 h 31"/>
                        <a:gd name="T14" fmla="*/ 21 w 51"/>
                        <a:gd name="T15" fmla="*/ 0 h 31"/>
                        <a:gd name="T16" fmla="*/ 23 w 51"/>
                        <a:gd name="T17" fmla="*/ 1 h 31"/>
                        <a:gd name="T18" fmla="*/ 26 w 51"/>
                        <a:gd name="T19" fmla="*/ 1 h 31"/>
                        <a:gd name="T20" fmla="*/ 29 w 51"/>
                        <a:gd name="T21" fmla="*/ 0 h 31"/>
                        <a:gd name="T22" fmla="*/ 32 w 51"/>
                        <a:gd name="T23" fmla="*/ 2 h 31"/>
                        <a:gd name="T24" fmla="*/ 34 w 51"/>
                        <a:gd name="T25" fmla="*/ 2 h 31"/>
                        <a:gd name="T26" fmla="*/ 38 w 51"/>
                        <a:gd name="T27" fmla="*/ 1 h 31"/>
                        <a:gd name="T28" fmla="*/ 42 w 51"/>
                        <a:gd name="T29" fmla="*/ 0 h 31"/>
                        <a:gd name="T30" fmla="*/ 43 w 51"/>
                        <a:gd name="T31" fmla="*/ 3 h 31"/>
                        <a:gd name="T32" fmla="*/ 42 w 51"/>
                        <a:gd name="T33" fmla="*/ 6 h 31"/>
                        <a:gd name="T34" fmla="*/ 46 w 51"/>
                        <a:gd name="T35" fmla="*/ 8 h 31"/>
                        <a:gd name="T36" fmla="*/ 49 w 51"/>
                        <a:gd name="T37" fmla="*/ 8 h 31"/>
                        <a:gd name="T38" fmla="*/ 50 w 51"/>
                        <a:gd name="T39" fmla="*/ 10 h 31"/>
                        <a:gd name="T40" fmla="*/ 47 w 51"/>
                        <a:gd name="T41" fmla="*/ 12 h 31"/>
                        <a:gd name="T42" fmla="*/ 46 w 51"/>
                        <a:gd name="T43" fmla="*/ 15 h 31"/>
                        <a:gd name="T44" fmla="*/ 47 w 51"/>
                        <a:gd name="T45" fmla="*/ 17 h 31"/>
                        <a:gd name="T46" fmla="*/ 44 w 51"/>
                        <a:gd name="T47" fmla="*/ 19 h 31"/>
                        <a:gd name="T48" fmla="*/ 43 w 51"/>
                        <a:gd name="T49" fmla="*/ 21 h 31"/>
                        <a:gd name="T50" fmla="*/ 46 w 51"/>
                        <a:gd name="T51" fmla="*/ 22 h 31"/>
                        <a:gd name="T52" fmla="*/ 49 w 51"/>
                        <a:gd name="T53" fmla="*/ 24 h 31"/>
                        <a:gd name="T54" fmla="*/ 46 w 51"/>
                        <a:gd name="T55" fmla="*/ 26 h 31"/>
                        <a:gd name="T56" fmla="*/ 43 w 51"/>
                        <a:gd name="T57" fmla="*/ 28 h 31"/>
                        <a:gd name="T58" fmla="*/ 31 w 51"/>
                        <a:gd name="T59" fmla="*/ 30 h 31"/>
                        <a:gd name="T60" fmla="*/ 25 w 51"/>
                        <a:gd name="T61" fmla="*/ 30 h 31"/>
                        <a:gd name="T62" fmla="*/ 20 w 51"/>
                        <a:gd name="T63" fmla="*/ 28 h 31"/>
                        <a:gd name="T64" fmla="*/ 14 w 51"/>
                        <a:gd name="T65" fmla="*/ 29 h 31"/>
                        <a:gd name="T66" fmla="*/ 5 w 51"/>
                        <a:gd name="T67" fmla="*/ 29 h 31"/>
                        <a:gd name="T68" fmla="*/ 2 w 51"/>
                        <a:gd name="T69" fmla="*/ 27 h 31"/>
                        <a:gd name="T70" fmla="*/ 2 w 51"/>
                        <a:gd name="T71" fmla="*/ 24 h 31"/>
                        <a:gd name="T72" fmla="*/ 5 w 51"/>
                        <a:gd name="T73" fmla="*/ 21 h 31"/>
                        <a:gd name="T74" fmla="*/ 3 w 51"/>
                        <a:gd name="T75" fmla="*/ 18 h 31"/>
                        <a:gd name="T76" fmla="*/ 0 w 51"/>
                        <a:gd name="T77" fmla="*/ 16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
                        <a:gd name="T118" fmla="*/ 0 h 31"/>
                        <a:gd name="T119" fmla="*/ 51 w 5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 h="31">
                          <a:moveTo>
                            <a:pt x="0" y="16"/>
                          </a:moveTo>
                          <a:lnTo>
                            <a:pt x="0" y="14"/>
                          </a:lnTo>
                          <a:lnTo>
                            <a:pt x="1" y="12"/>
                          </a:lnTo>
                          <a:lnTo>
                            <a:pt x="3" y="10"/>
                          </a:lnTo>
                          <a:lnTo>
                            <a:pt x="4" y="8"/>
                          </a:lnTo>
                          <a:lnTo>
                            <a:pt x="6" y="7"/>
                          </a:lnTo>
                          <a:lnTo>
                            <a:pt x="7" y="5"/>
                          </a:lnTo>
                          <a:lnTo>
                            <a:pt x="7" y="4"/>
                          </a:lnTo>
                          <a:lnTo>
                            <a:pt x="8" y="2"/>
                          </a:lnTo>
                          <a:lnTo>
                            <a:pt x="10" y="2"/>
                          </a:lnTo>
                          <a:lnTo>
                            <a:pt x="12" y="2"/>
                          </a:lnTo>
                          <a:lnTo>
                            <a:pt x="13" y="2"/>
                          </a:lnTo>
                          <a:lnTo>
                            <a:pt x="15" y="2"/>
                          </a:lnTo>
                          <a:lnTo>
                            <a:pt x="17" y="1"/>
                          </a:lnTo>
                          <a:lnTo>
                            <a:pt x="19" y="0"/>
                          </a:lnTo>
                          <a:lnTo>
                            <a:pt x="21" y="0"/>
                          </a:lnTo>
                          <a:lnTo>
                            <a:pt x="22" y="0"/>
                          </a:lnTo>
                          <a:lnTo>
                            <a:pt x="23" y="1"/>
                          </a:lnTo>
                          <a:lnTo>
                            <a:pt x="25" y="2"/>
                          </a:lnTo>
                          <a:lnTo>
                            <a:pt x="26" y="1"/>
                          </a:lnTo>
                          <a:lnTo>
                            <a:pt x="28" y="0"/>
                          </a:lnTo>
                          <a:lnTo>
                            <a:pt x="29" y="0"/>
                          </a:lnTo>
                          <a:lnTo>
                            <a:pt x="31" y="1"/>
                          </a:lnTo>
                          <a:lnTo>
                            <a:pt x="32" y="2"/>
                          </a:lnTo>
                          <a:lnTo>
                            <a:pt x="33" y="2"/>
                          </a:lnTo>
                          <a:lnTo>
                            <a:pt x="34" y="2"/>
                          </a:lnTo>
                          <a:lnTo>
                            <a:pt x="36" y="2"/>
                          </a:lnTo>
                          <a:lnTo>
                            <a:pt x="38" y="1"/>
                          </a:lnTo>
                          <a:lnTo>
                            <a:pt x="40" y="0"/>
                          </a:lnTo>
                          <a:lnTo>
                            <a:pt x="42" y="0"/>
                          </a:lnTo>
                          <a:lnTo>
                            <a:pt x="42" y="1"/>
                          </a:lnTo>
                          <a:lnTo>
                            <a:pt x="43" y="3"/>
                          </a:lnTo>
                          <a:lnTo>
                            <a:pt x="43" y="4"/>
                          </a:lnTo>
                          <a:lnTo>
                            <a:pt x="42" y="6"/>
                          </a:lnTo>
                          <a:lnTo>
                            <a:pt x="44" y="7"/>
                          </a:lnTo>
                          <a:lnTo>
                            <a:pt x="46" y="8"/>
                          </a:lnTo>
                          <a:lnTo>
                            <a:pt x="47" y="8"/>
                          </a:lnTo>
                          <a:lnTo>
                            <a:pt x="49" y="8"/>
                          </a:lnTo>
                          <a:lnTo>
                            <a:pt x="50" y="9"/>
                          </a:lnTo>
                          <a:lnTo>
                            <a:pt x="50" y="10"/>
                          </a:lnTo>
                          <a:lnTo>
                            <a:pt x="49" y="11"/>
                          </a:lnTo>
                          <a:lnTo>
                            <a:pt x="47" y="12"/>
                          </a:lnTo>
                          <a:lnTo>
                            <a:pt x="45" y="13"/>
                          </a:lnTo>
                          <a:lnTo>
                            <a:pt x="46" y="15"/>
                          </a:lnTo>
                          <a:lnTo>
                            <a:pt x="47" y="16"/>
                          </a:lnTo>
                          <a:lnTo>
                            <a:pt x="47" y="17"/>
                          </a:lnTo>
                          <a:lnTo>
                            <a:pt x="45" y="18"/>
                          </a:lnTo>
                          <a:lnTo>
                            <a:pt x="44" y="19"/>
                          </a:lnTo>
                          <a:lnTo>
                            <a:pt x="43" y="20"/>
                          </a:lnTo>
                          <a:lnTo>
                            <a:pt x="43" y="21"/>
                          </a:lnTo>
                          <a:lnTo>
                            <a:pt x="44" y="22"/>
                          </a:lnTo>
                          <a:lnTo>
                            <a:pt x="46" y="22"/>
                          </a:lnTo>
                          <a:lnTo>
                            <a:pt x="48" y="23"/>
                          </a:lnTo>
                          <a:lnTo>
                            <a:pt x="49" y="24"/>
                          </a:lnTo>
                          <a:lnTo>
                            <a:pt x="48" y="25"/>
                          </a:lnTo>
                          <a:lnTo>
                            <a:pt x="46" y="26"/>
                          </a:lnTo>
                          <a:lnTo>
                            <a:pt x="44" y="27"/>
                          </a:lnTo>
                          <a:lnTo>
                            <a:pt x="43" y="28"/>
                          </a:lnTo>
                          <a:lnTo>
                            <a:pt x="39" y="29"/>
                          </a:lnTo>
                          <a:lnTo>
                            <a:pt x="31" y="30"/>
                          </a:lnTo>
                          <a:lnTo>
                            <a:pt x="26" y="30"/>
                          </a:lnTo>
                          <a:lnTo>
                            <a:pt x="25" y="30"/>
                          </a:lnTo>
                          <a:lnTo>
                            <a:pt x="23" y="28"/>
                          </a:lnTo>
                          <a:lnTo>
                            <a:pt x="20" y="28"/>
                          </a:lnTo>
                          <a:lnTo>
                            <a:pt x="17" y="27"/>
                          </a:lnTo>
                          <a:lnTo>
                            <a:pt x="14" y="29"/>
                          </a:lnTo>
                          <a:lnTo>
                            <a:pt x="11" y="29"/>
                          </a:lnTo>
                          <a:lnTo>
                            <a:pt x="5" y="29"/>
                          </a:lnTo>
                          <a:lnTo>
                            <a:pt x="3" y="28"/>
                          </a:lnTo>
                          <a:lnTo>
                            <a:pt x="2" y="27"/>
                          </a:lnTo>
                          <a:lnTo>
                            <a:pt x="1" y="25"/>
                          </a:lnTo>
                          <a:lnTo>
                            <a:pt x="2" y="24"/>
                          </a:lnTo>
                          <a:lnTo>
                            <a:pt x="4" y="23"/>
                          </a:lnTo>
                          <a:lnTo>
                            <a:pt x="5" y="21"/>
                          </a:lnTo>
                          <a:lnTo>
                            <a:pt x="5" y="20"/>
                          </a:lnTo>
                          <a:lnTo>
                            <a:pt x="3" y="18"/>
                          </a:lnTo>
                          <a:lnTo>
                            <a:pt x="1" y="17"/>
                          </a:lnTo>
                          <a:lnTo>
                            <a:pt x="0" y="16"/>
                          </a:lnTo>
                        </a:path>
                      </a:pathLst>
                    </a:custGeom>
                    <a:solidFill>
                      <a:srgbClr val="008000"/>
                    </a:solidFill>
                    <a:ln w="12700" cap="rnd">
                      <a:solidFill>
                        <a:srgbClr val="008000"/>
                      </a:solidFill>
                      <a:round/>
                      <a:headEnd/>
                      <a:tailEnd/>
                    </a:ln>
                  </p:spPr>
                  <p:txBody>
                    <a:bodyPr wrap="none" lIns="37317" tIns="18331" rIns="37317" bIns="18331">
                      <a:spAutoFit/>
                    </a:bodyPr>
                    <a:lstStyle/>
                    <a:p>
                      <a:endParaRPr lang="pt-PT"/>
                    </a:p>
                  </p:txBody>
                </p:sp>
                <p:sp>
                  <p:nvSpPr>
                    <p:cNvPr id="726" name="Freeform 327"/>
                    <p:cNvSpPr>
                      <a:spLocks/>
                    </p:cNvSpPr>
                    <p:nvPr/>
                  </p:nvSpPr>
                  <p:spPr bwMode="auto">
                    <a:xfrm>
                      <a:off x="3495" y="3476"/>
                      <a:ext cx="30" cy="31"/>
                    </a:xfrm>
                    <a:custGeom>
                      <a:avLst/>
                      <a:gdLst>
                        <a:gd name="T0" fmla="*/ 0 w 30"/>
                        <a:gd name="T1" fmla="*/ 14 h 31"/>
                        <a:gd name="T2" fmla="*/ 2 w 30"/>
                        <a:gd name="T3" fmla="*/ 10 h 31"/>
                        <a:gd name="T4" fmla="*/ 3 w 30"/>
                        <a:gd name="T5" fmla="*/ 7 h 31"/>
                        <a:gd name="T6" fmla="*/ 4 w 30"/>
                        <a:gd name="T7" fmla="*/ 3 h 31"/>
                        <a:gd name="T8" fmla="*/ 5 w 30"/>
                        <a:gd name="T9" fmla="*/ 1 h 31"/>
                        <a:gd name="T10" fmla="*/ 7 w 30"/>
                        <a:gd name="T11" fmla="*/ 2 h 31"/>
                        <a:gd name="T12" fmla="*/ 9 w 30"/>
                        <a:gd name="T13" fmla="*/ 1 h 31"/>
                        <a:gd name="T14" fmla="*/ 12 w 30"/>
                        <a:gd name="T15" fmla="*/ 0 h 31"/>
                        <a:gd name="T16" fmla="*/ 14 w 30"/>
                        <a:gd name="T17" fmla="*/ 1 h 31"/>
                        <a:gd name="T18" fmla="*/ 17 w 30"/>
                        <a:gd name="T19" fmla="*/ 0 h 31"/>
                        <a:gd name="T20" fmla="*/ 19 w 30"/>
                        <a:gd name="T21" fmla="*/ 1 h 31"/>
                        <a:gd name="T22" fmla="*/ 20 w 30"/>
                        <a:gd name="T23" fmla="*/ 2 h 31"/>
                        <a:gd name="T24" fmla="*/ 22 w 30"/>
                        <a:gd name="T25" fmla="*/ 1 h 31"/>
                        <a:gd name="T26" fmla="*/ 23 w 30"/>
                        <a:gd name="T27" fmla="*/ 0 h 31"/>
                        <a:gd name="T28" fmla="*/ 25 w 30"/>
                        <a:gd name="T29" fmla="*/ 3 h 31"/>
                        <a:gd name="T30" fmla="*/ 24 w 30"/>
                        <a:gd name="T31" fmla="*/ 6 h 31"/>
                        <a:gd name="T32" fmla="*/ 26 w 30"/>
                        <a:gd name="T33" fmla="*/ 7 h 31"/>
                        <a:gd name="T34" fmla="*/ 28 w 30"/>
                        <a:gd name="T35" fmla="*/ 8 h 31"/>
                        <a:gd name="T36" fmla="*/ 29 w 30"/>
                        <a:gd name="T37" fmla="*/ 10 h 31"/>
                        <a:gd name="T38" fmla="*/ 28 w 30"/>
                        <a:gd name="T39" fmla="*/ 12 h 31"/>
                        <a:gd name="T40" fmla="*/ 27 w 30"/>
                        <a:gd name="T41" fmla="*/ 15 h 31"/>
                        <a:gd name="T42" fmla="*/ 26 w 30"/>
                        <a:gd name="T43" fmla="*/ 18 h 31"/>
                        <a:gd name="T44" fmla="*/ 25 w 30"/>
                        <a:gd name="T45" fmla="*/ 20 h 31"/>
                        <a:gd name="T46" fmla="*/ 25 w 30"/>
                        <a:gd name="T47" fmla="*/ 22 h 31"/>
                        <a:gd name="T48" fmla="*/ 28 w 30"/>
                        <a:gd name="T49" fmla="*/ 23 h 31"/>
                        <a:gd name="T50" fmla="*/ 28 w 30"/>
                        <a:gd name="T51" fmla="*/ 25 h 31"/>
                        <a:gd name="T52" fmla="*/ 26 w 30"/>
                        <a:gd name="T53" fmla="*/ 27 h 31"/>
                        <a:gd name="T54" fmla="*/ 22 w 30"/>
                        <a:gd name="T55" fmla="*/ 28 h 31"/>
                        <a:gd name="T56" fmla="*/ 15 w 30"/>
                        <a:gd name="T57" fmla="*/ 30 h 31"/>
                        <a:gd name="T58" fmla="*/ 13 w 30"/>
                        <a:gd name="T59" fmla="*/ 28 h 31"/>
                        <a:gd name="T60" fmla="*/ 10 w 30"/>
                        <a:gd name="T61" fmla="*/ 27 h 31"/>
                        <a:gd name="T62" fmla="*/ 7 w 30"/>
                        <a:gd name="T63" fmla="*/ 29 h 31"/>
                        <a:gd name="T64" fmla="*/ 2 w 30"/>
                        <a:gd name="T65" fmla="*/ 28 h 31"/>
                        <a:gd name="T66" fmla="*/ 1 w 30"/>
                        <a:gd name="T67" fmla="*/ 25 h 31"/>
                        <a:gd name="T68" fmla="*/ 3 w 30"/>
                        <a:gd name="T69" fmla="*/ 23 h 31"/>
                        <a:gd name="T70" fmla="*/ 3 w 30"/>
                        <a:gd name="T71" fmla="*/ 20 h 31"/>
                        <a:gd name="T72" fmla="*/ 0 w 30"/>
                        <a:gd name="T73" fmla="*/ 17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
                        <a:gd name="T112" fmla="*/ 0 h 31"/>
                        <a:gd name="T113" fmla="*/ 30 w 30"/>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 h="31">
                          <a:moveTo>
                            <a:pt x="0" y="16"/>
                          </a:moveTo>
                          <a:lnTo>
                            <a:pt x="0" y="14"/>
                          </a:lnTo>
                          <a:lnTo>
                            <a:pt x="1" y="12"/>
                          </a:lnTo>
                          <a:lnTo>
                            <a:pt x="2" y="10"/>
                          </a:lnTo>
                          <a:lnTo>
                            <a:pt x="3" y="8"/>
                          </a:lnTo>
                          <a:lnTo>
                            <a:pt x="3" y="7"/>
                          </a:lnTo>
                          <a:lnTo>
                            <a:pt x="4" y="5"/>
                          </a:lnTo>
                          <a:lnTo>
                            <a:pt x="4" y="3"/>
                          </a:lnTo>
                          <a:lnTo>
                            <a:pt x="5" y="2"/>
                          </a:lnTo>
                          <a:lnTo>
                            <a:pt x="5" y="1"/>
                          </a:lnTo>
                          <a:lnTo>
                            <a:pt x="7" y="1"/>
                          </a:lnTo>
                          <a:lnTo>
                            <a:pt x="7" y="2"/>
                          </a:lnTo>
                          <a:lnTo>
                            <a:pt x="8" y="1"/>
                          </a:lnTo>
                          <a:lnTo>
                            <a:pt x="9" y="1"/>
                          </a:lnTo>
                          <a:lnTo>
                            <a:pt x="11" y="0"/>
                          </a:lnTo>
                          <a:lnTo>
                            <a:pt x="12" y="0"/>
                          </a:lnTo>
                          <a:lnTo>
                            <a:pt x="13" y="1"/>
                          </a:lnTo>
                          <a:lnTo>
                            <a:pt x="14" y="1"/>
                          </a:lnTo>
                          <a:lnTo>
                            <a:pt x="16" y="1"/>
                          </a:lnTo>
                          <a:lnTo>
                            <a:pt x="17" y="0"/>
                          </a:lnTo>
                          <a:lnTo>
                            <a:pt x="18" y="1"/>
                          </a:lnTo>
                          <a:lnTo>
                            <a:pt x="19" y="1"/>
                          </a:lnTo>
                          <a:lnTo>
                            <a:pt x="19" y="2"/>
                          </a:lnTo>
                          <a:lnTo>
                            <a:pt x="20" y="2"/>
                          </a:lnTo>
                          <a:lnTo>
                            <a:pt x="22" y="2"/>
                          </a:lnTo>
                          <a:lnTo>
                            <a:pt x="22" y="1"/>
                          </a:lnTo>
                          <a:lnTo>
                            <a:pt x="22" y="0"/>
                          </a:lnTo>
                          <a:lnTo>
                            <a:pt x="23" y="0"/>
                          </a:lnTo>
                          <a:lnTo>
                            <a:pt x="24" y="1"/>
                          </a:lnTo>
                          <a:lnTo>
                            <a:pt x="25" y="3"/>
                          </a:lnTo>
                          <a:lnTo>
                            <a:pt x="25" y="4"/>
                          </a:lnTo>
                          <a:lnTo>
                            <a:pt x="24" y="6"/>
                          </a:lnTo>
                          <a:lnTo>
                            <a:pt x="25" y="6"/>
                          </a:lnTo>
                          <a:lnTo>
                            <a:pt x="26" y="7"/>
                          </a:lnTo>
                          <a:lnTo>
                            <a:pt x="27" y="8"/>
                          </a:lnTo>
                          <a:lnTo>
                            <a:pt x="28" y="8"/>
                          </a:lnTo>
                          <a:lnTo>
                            <a:pt x="29" y="9"/>
                          </a:lnTo>
                          <a:lnTo>
                            <a:pt x="29" y="10"/>
                          </a:lnTo>
                          <a:lnTo>
                            <a:pt x="28" y="11"/>
                          </a:lnTo>
                          <a:lnTo>
                            <a:pt x="28" y="12"/>
                          </a:lnTo>
                          <a:lnTo>
                            <a:pt x="26" y="13"/>
                          </a:lnTo>
                          <a:lnTo>
                            <a:pt x="27" y="15"/>
                          </a:lnTo>
                          <a:lnTo>
                            <a:pt x="27" y="17"/>
                          </a:lnTo>
                          <a:lnTo>
                            <a:pt x="26" y="18"/>
                          </a:lnTo>
                          <a:lnTo>
                            <a:pt x="25" y="19"/>
                          </a:lnTo>
                          <a:lnTo>
                            <a:pt x="25" y="20"/>
                          </a:lnTo>
                          <a:lnTo>
                            <a:pt x="25" y="21"/>
                          </a:lnTo>
                          <a:lnTo>
                            <a:pt x="25" y="22"/>
                          </a:lnTo>
                          <a:lnTo>
                            <a:pt x="27" y="22"/>
                          </a:lnTo>
                          <a:lnTo>
                            <a:pt x="28" y="23"/>
                          </a:lnTo>
                          <a:lnTo>
                            <a:pt x="28" y="24"/>
                          </a:lnTo>
                          <a:lnTo>
                            <a:pt x="28" y="25"/>
                          </a:lnTo>
                          <a:lnTo>
                            <a:pt x="27" y="26"/>
                          </a:lnTo>
                          <a:lnTo>
                            <a:pt x="26" y="27"/>
                          </a:lnTo>
                          <a:lnTo>
                            <a:pt x="25" y="28"/>
                          </a:lnTo>
                          <a:lnTo>
                            <a:pt x="22" y="28"/>
                          </a:lnTo>
                          <a:lnTo>
                            <a:pt x="19" y="29"/>
                          </a:lnTo>
                          <a:lnTo>
                            <a:pt x="15" y="30"/>
                          </a:lnTo>
                          <a:lnTo>
                            <a:pt x="14" y="30"/>
                          </a:lnTo>
                          <a:lnTo>
                            <a:pt x="13" y="28"/>
                          </a:lnTo>
                          <a:lnTo>
                            <a:pt x="12" y="27"/>
                          </a:lnTo>
                          <a:lnTo>
                            <a:pt x="10" y="27"/>
                          </a:lnTo>
                          <a:lnTo>
                            <a:pt x="8" y="28"/>
                          </a:lnTo>
                          <a:lnTo>
                            <a:pt x="7" y="29"/>
                          </a:lnTo>
                          <a:lnTo>
                            <a:pt x="3" y="29"/>
                          </a:lnTo>
                          <a:lnTo>
                            <a:pt x="2" y="28"/>
                          </a:lnTo>
                          <a:lnTo>
                            <a:pt x="1" y="27"/>
                          </a:lnTo>
                          <a:lnTo>
                            <a:pt x="1" y="25"/>
                          </a:lnTo>
                          <a:lnTo>
                            <a:pt x="1" y="24"/>
                          </a:lnTo>
                          <a:lnTo>
                            <a:pt x="3" y="23"/>
                          </a:lnTo>
                          <a:lnTo>
                            <a:pt x="3" y="21"/>
                          </a:lnTo>
                          <a:lnTo>
                            <a:pt x="3" y="20"/>
                          </a:lnTo>
                          <a:lnTo>
                            <a:pt x="2" y="18"/>
                          </a:lnTo>
                          <a:lnTo>
                            <a:pt x="0" y="17"/>
                          </a:lnTo>
                          <a:lnTo>
                            <a:pt x="0" y="16"/>
                          </a:lnTo>
                        </a:path>
                      </a:pathLst>
                    </a:custGeom>
                    <a:solidFill>
                      <a:srgbClr val="008000"/>
                    </a:solidFill>
                    <a:ln w="12700" cap="rnd">
                      <a:solidFill>
                        <a:srgbClr val="008000"/>
                      </a:solidFill>
                      <a:round/>
                      <a:headEnd/>
                      <a:tailEnd/>
                    </a:ln>
                  </p:spPr>
                  <p:txBody>
                    <a:bodyPr wrap="none" lIns="37317" tIns="18331" rIns="37317" bIns="18331">
                      <a:spAutoFit/>
                    </a:bodyPr>
                    <a:lstStyle/>
                    <a:p>
                      <a:endParaRPr lang="pt-PT"/>
                    </a:p>
                  </p:txBody>
                </p:sp>
                <p:sp>
                  <p:nvSpPr>
                    <p:cNvPr id="727" name="Freeform 328"/>
                    <p:cNvSpPr>
                      <a:spLocks/>
                    </p:cNvSpPr>
                    <p:nvPr/>
                  </p:nvSpPr>
                  <p:spPr bwMode="auto">
                    <a:xfrm>
                      <a:off x="3330" y="3414"/>
                      <a:ext cx="27" cy="86"/>
                    </a:xfrm>
                    <a:custGeom>
                      <a:avLst/>
                      <a:gdLst>
                        <a:gd name="T0" fmla="*/ 0 w 27"/>
                        <a:gd name="T1" fmla="*/ 40 h 86"/>
                        <a:gd name="T2" fmla="*/ 1 w 27"/>
                        <a:gd name="T3" fmla="*/ 30 h 86"/>
                        <a:gd name="T4" fmla="*/ 3 w 27"/>
                        <a:gd name="T5" fmla="*/ 19 h 86"/>
                        <a:gd name="T6" fmla="*/ 4 w 27"/>
                        <a:gd name="T7" fmla="*/ 9 h 86"/>
                        <a:gd name="T8" fmla="*/ 5 w 27"/>
                        <a:gd name="T9" fmla="*/ 5 h 86"/>
                        <a:gd name="T10" fmla="*/ 7 w 27"/>
                        <a:gd name="T11" fmla="*/ 6 h 86"/>
                        <a:gd name="T12" fmla="*/ 8 w 27"/>
                        <a:gd name="T13" fmla="*/ 4 h 86"/>
                        <a:gd name="T14" fmla="*/ 10 w 27"/>
                        <a:gd name="T15" fmla="*/ 0 h 86"/>
                        <a:gd name="T16" fmla="*/ 11 w 27"/>
                        <a:gd name="T17" fmla="*/ 1 h 86"/>
                        <a:gd name="T18" fmla="*/ 13 w 27"/>
                        <a:gd name="T19" fmla="*/ 5 h 86"/>
                        <a:gd name="T20" fmla="*/ 15 w 27"/>
                        <a:gd name="T21" fmla="*/ 1 h 86"/>
                        <a:gd name="T22" fmla="*/ 17 w 27"/>
                        <a:gd name="T23" fmla="*/ 2 h 86"/>
                        <a:gd name="T24" fmla="*/ 18 w 27"/>
                        <a:gd name="T25" fmla="*/ 7 h 86"/>
                        <a:gd name="T26" fmla="*/ 19 w 27"/>
                        <a:gd name="T27" fmla="*/ 6 h 86"/>
                        <a:gd name="T28" fmla="*/ 20 w 27"/>
                        <a:gd name="T29" fmla="*/ 1 h 86"/>
                        <a:gd name="T30" fmla="*/ 22 w 27"/>
                        <a:gd name="T31" fmla="*/ 4 h 86"/>
                        <a:gd name="T32" fmla="*/ 22 w 27"/>
                        <a:gd name="T33" fmla="*/ 11 h 86"/>
                        <a:gd name="T34" fmla="*/ 23 w 27"/>
                        <a:gd name="T35" fmla="*/ 18 h 86"/>
                        <a:gd name="T36" fmla="*/ 25 w 27"/>
                        <a:gd name="T37" fmla="*/ 22 h 86"/>
                        <a:gd name="T38" fmla="*/ 26 w 27"/>
                        <a:gd name="T39" fmla="*/ 26 h 86"/>
                        <a:gd name="T40" fmla="*/ 26 w 27"/>
                        <a:gd name="T41" fmla="*/ 32 h 86"/>
                        <a:gd name="T42" fmla="*/ 24 w 27"/>
                        <a:gd name="T43" fmla="*/ 37 h 86"/>
                        <a:gd name="T44" fmla="*/ 24 w 27"/>
                        <a:gd name="T45" fmla="*/ 43 h 86"/>
                        <a:gd name="T46" fmla="*/ 24 w 27"/>
                        <a:gd name="T47" fmla="*/ 51 h 86"/>
                        <a:gd name="T48" fmla="*/ 23 w 27"/>
                        <a:gd name="T49" fmla="*/ 57 h 86"/>
                        <a:gd name="T50" fmla="*/ 23 w 27"/>
                        <a:gd name="T51" fmla="*/ 61 h 86"/>
                        <a:gd name="T52" fmla="*/ 25 w 27"/>
                        <a:gd name="T53" fmla="*/ 63 h 86"/>
                        <a:gd name="T54" fmla="*/ 25 w 27"/>
                        <a:gd name="T55" fmla="*/ 72 h 86"/>
                        <a:gd name="T56" fmla="*/ 23 w 27"/>
                        <a:gd name="T57" fmla="*/ 77 h 86"/>
                        <a:gd name="T58" fmla="*/ 20 w 27"/>
                        <a:gd name="T59" fmla="*/ 81 h 86"/>
                        <a:gd name="T60" fmla="*/ 14 w 27"/>
                        <a:gd name="T61" fmla="*/ 85 h 86"/>
                        <a:gd name="T62" fmla="*/ 12 w 27"/>
                        <a:gd name="T63" fmla="*/ 80 h 86"/>
                        <a:gd name="T64" fmla="*/ 9 w 27"/>
                        <a:gd name="T65" fmla="*/ 77 h 86"/>
                        <a:gd name="T66" fmla="*/ 7 w 27"/>
                        <a:gd name="T67" fmla="*/ 83 h 86"/>
                        <a:gd name="T68" fmla="*/ 2 w 27"/>
                        <a:gd name="T69" fmla="*/ 80 h 86"/>
                        <a:gd name="T70" fmla="*/ 1 w 27"/>
                        <a:gd name="T71" fmla="*/ 73 h 86"/>
                        <a:gd name="T72" fmla="*/ 2 w 27"/>
                        <a:gd name="T73" fmla="*/ 64 h 86"/>
                        <a:gd name="T74" fmla="*/ 3 w 27"/>
                        <a:gd name="T75" fmla="*/ 55 h 86"/>
                        <a:gd name="T76" fmla="*/ 0 w 27"/>
                        <a:gd name="T77" fmla="*/ 49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86"/>
                        <a:gd name="T119" fmla="*/ 27 w 27"/>
                        <a:gd name="T120" fmla="*/ 86 h 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86">
                          <a:moveTo>
                            <a:pt x="0" y="44"/>
                          </a:moveTo>
                          <a:lnTo>
                            <a:pt x="0" y="40"/>
                          </a:lnTo>
                          <a:lnTo>
                            <a:pt x="1" y="34"/>
                          </a:lnTo>
                          <a:lnTo>
                            <a:pt x="1" y="30"/>
                          </a:lnTo>
                          <a:lnTo>
                            <a:pt x="2" y="25"/>
                          </a:lnTo>
                          <a:lnTo>
                            <a:pt x="3" y="19"/>
                          </a:lnTo>
                          <a:lnTo>
                            <a:pt x="3" y="14"/>
                          </a:lnTo>
                          <a:lnTo>
                            <a:pt x="4" y="9"/>
                          </a:lnTo>
                          <a:lnTo>
                            <a:pt x="4" y="7"/>
                          </a:lnTo>
                          <a:lnTo>
                            <a:pt x="5" y="5"/>
                          </a:lnTo>
                          <a:lnTo>
                            <a:pt x="6" y="5"/>
                          </a:lnTo>
                          <a:lnTo>
                            <a:pt x="7" y="6"/>
                          </a:lnTo>
                          <a:lnTo>
                            <a:pt x="7" y="7"/>
                          </a:lnTo>
                          <a:lnTo>
                            <a:pt x="8" y="4"/>
                          </a:lnTo>
                          <a:lnTo>
                            <a:pt x="8" y="2"/>
                          </a:lnTo>
                          <a:lnTo>
                            <a:pt x="10" y="0"/>
                          </a:lnTo>
                          <a:lnTo>
                            <a:pt x="11" y="0"/>
                          </a:lnTo>
                          <a:lnTo>
                            <a:pt x="11" y="1"/>
                          </a:lnTo>
                          <a:lnTo>
                            <a:pt x="12" y="3"/>
                          </a:lnTo>
                          <a:lnTo>
                            <a:pt x="13" y="5"/>
                          </a:lnTo>
                          <a:lnTo>
                            <a:pt x="14" y="4"/>
                          </a:lnTo>
                          <a:lnTo>
                            <a:pt x="15" y="1"/>
                          </a:lnTo>
                          <a:lnTo>
                            <a:pt x="16" y="1"/>
                          </a:lnTo>
                          <a:lnTo>
                            <a:pt x="17" y="2"/>
                          </a:lnTo>
                          <a:lnTo>
                            <a:pt x="17" y="5"/>
                          </a:lnTo>
                          <a:lnTo>
                            <a:pt x="18" y="7"/>
                          </a:lnTo>
                          <a:lnTo>
                            <a:pt x="19" y="7"/>
                          </a:lnTo>
                          <a:lnTo>
                            <a:pt x="19" y="6"/>
                          </a:lnTo>
                          <a:lnTo>
                            <a:pt x="20" y="4"/>
                          </a:lnTo>
                          <a:lnTo>
                            <a:pt x="20" y="1"/>
                          </a:lnTo>
                          <a:lnTo>
                            <a:pt x="21" y="1"/>
                          </a:lnTo>
                          <a:lnTo>
                            <a:pt x="22" y="4"/>
                          </a:lnTo>
                          <a:lnTo>
                            <a:pt x="22" y="8"/>
                          </a:lnTo>
                          <a:lnTo>
                            <a:pt x="22" y="11"/>
                          </a:lnTo>
                          <a:lnTo>
                            <a:pt x="22" y="16"/>
                          </a:lnTo>
                          <a:lnTo>
                            <a:pt x="23" y="18"/>
                          </a:lnTo>
                          <a:lnTo>
                            <a:pt x="24" y="20"/>
                          </a:lnTo>
                          <a:lnTo>
                            <a:pt x="25" y="22"/>
                          </a:lnTo>
                          <a:lnTo>
                            <a:pt x="26" y="24"/>
                          </a:lnTo>
                          <a:lnTo>
                            <a:pt x="26" y="26"/>
                          </a:lnTo>
                          <a:lnTo>
                            <a:pt x="26" y="30"/>
                          </a:lnTo>
                          <a:lnTo>
                            <a:pt x="26" y="32"/>
                          </a:lnTo>
                          <a:lnTo>
                            <a:pt x="25" y="33"/>
                          </a:lnTo>
                          <a:lnTo>
                            <a:pt x="24" y="37"/>
                          </a:lnTo>
                          <a:lnTo>
                            <a:pt x="24" y="42"/>
                          </a:lnTo>
                          <a:lnTo>
                            <a:pt x="24" y="43"/>
                          </a:lnTo>
                          <a:lnTo>
                            <a:pt x="24" y="49"/>
                          </a:lnTo>
                          <a:lnTo>
                            <a:pt x="24" y="51"/>
                          </a:lnTo>
                          <a:lnTo>
                            <a:pt x="23" y="52"/>
                          </a:lnTo>
                          <a:lnTo>
                            <a:pt x="23" y="57"/>
                          </a:lnTo>
                          <a:lnTo>
                            <a:pt x="23" y="59"/>
                          </a:lnTo>
                          <a:lnTo>
                            <a:pt x="23" y="61"/>
                          </a:lnTo>
                          <a:lnTo>
                            <a:pt x="24" y="61"/>
                          </a:lnTo>
                          <a:lnTo>
                            <a:pt x="25" y="63"/>
                          </a:lnTo>
                          <a:lnTo>
                            <a:pt x="26" y="68"/>
                          </a:lnTo>
                          <a:lnTo>
                            <a:pt x="25" y="72"/>
                          </a:lnTo>
                          <a:lnTo>
                            <a:pt x="24" y="75"/>
                          </a:lnTo>
                          <a:lnTo>
                            <a:pt x="23" y="77"/>
                          </a:lnTo>
                          <a:lnTo>
                            <a:pt x="22" y="78"/>
                          </a:lnTo>
                          <a:lnTo>
                            <a:pt x="20" y="81"/>
                          </a:lnTo>
                          <a:lnTo>
                            <a:pt x="17" y="84"/>
                          </a:lnTo>
                          <a:lnTo>
                            <a:pt x="14" y="85"/>
                          </a:lnTo>
                          <a:lnTo>
                            <a:pt x="13" y="85"/>
                          </a:lnTo>
                          <a:lnTo>
                            <a:pt x="12" y="80"/>
                          </a:lnTo>
                          <a:lnTo>
                            <a:pt x="11" y="78"/>
                          </a:lnTo>
                          <a:lnTo>
                            <a:pt x="9" y="77"/>
                          </a:lnTo>
                          <a:lnTo>
                            <a:pt x="7" y="81"/>
                          </a:lnTo>
                          <a:lnTo>
                            <a:pt x="7" y="83"/>
                          </a:lnTo>
                          <a:lnTo>
                            <a:pt x="3" y="82"/>
                          </a:lnTo>
                          <a:lnTo>
                            <a:pt x="2" y="80"/>
                          </a:lnTo>
                          <a:lnTo>
                            <a:pt x="1" y="77"/>
                          </a:lnTo>
                          <a:lnTo>
                            <a:pt x="1" y="73"/>
                          </a:lnTo>
                          <a:lnTo>
                            <a:pt x="1" y="69"/>
                          </a:lnTo>
                          <a:lnTo>
                            <a:pt x="2" y="64"/>
                          </a:lnTo>
                          <a:lnTo>
                            <a:pt x="3" y="58"/>
                          </a:lnTo>
                          <a:lnTo>
                            <a:pt x="3" y="55"/>
                          </a:lnTo>
                          <a:lnTo>
                            <a:pt x="1" y="51"/>
                          </a:lnTo>
                          <a:lnTo>
                            <a:pt x="0" y="49"/>
                          </a:lnTo>
                          <a:lnTo>
                            <a:pt x="0" y="44"/>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sp>
                  <p:nvSpPr>
                    <p:cNvPr id="728" name="Freeform 329"/>
                    <p:cNvSpPr>
                      <a:spLocks/>
                    </p:cNvSpPr>
                    <p:nvPr/>
                  </p:nvSpPr>
                  <p:spPr bwMode="auto">
                    <a:xfrm>
                      <a:off x="3379" y="3482"/>
                      <a:ext cx="23" cy="25"/>
                    </a:xfrm>
                    <a:custGeom>
                      <a:avLst/>
                      <a:gdLst>
                        <a:gd name="T0" fmla="*/ 1 w 23"/>
                        <a:gd name="T1" fmla="*/ 10 h 25"/>
                        <a:gd name="T2" fmla="*/ 2 w 23"/>
                        <a:gd name="T3" fmla="*/ 7 h 25"/>
                        <a:gd name="T4" fmla="*/ 3 w 23"/>
                        <a:gd name="T5" fmla="*/ 4 h 25"/>
                        <a:gd name="T6" fmla="*/ 4 w 23"/>
                        <a:gd name="T7" fmla="*/ 2 h 25"/>
                        <a:gd name="T8" fmla="*/ 5 w 23"/>
                        <a:gd name="T9" fmla="*/ 1 h 25"/>
                        <a:gd name="T10" fmla="*/ 6 w 23"/>
                        <a:gd name="T11" fmla="*/ 1 h 25"/>
                        <a:gd name="T12" fmla="*/ 8 w 23"/>
                        <a:gd name="T13" fmla="*/ 0 h 25"/>
                        <a:gd name="T14" fmla="*/ 10 w 23"/>
                        <a:gd name="T15" fmla="*/ 1 h 25"/>
                        <a:gd name="T16" fmla="*/ 12 w 23"/>
                        <a:gd name="T17" fmla="*/ 1 h 25"/>
                        <a:gd name="T18" fmla="*/ 14 w 23"/>
                        <a:gd name="T19" fmla="*/ 1 h 25"/>
                        <a:gd name="T20" fmla="*/ 15 w 23"/>
                        <a:gd name="T21" fmla="*/ 2 h 25"/>
                        <a:gd name="T22" fmla="*/ 17 w 23"/>
                        <a:gd name="T23" fmla="*/ 2 h 25"/>
                        <a:gd name="T24" fmla="*/ 17 w 23"/>
                        <a:gd name="T25" fmla="*/ 0 h 25"/>
                        <a:gd name="T26" fmla="*/ 18 w 23"/>
                        <a:gd name="T27" fmla="*/ 1 h 25"/>
                        <a:gd name="T28" fmla="*/ 19 w 23"/>
                        <a:gd name="T29" fmla="*/ 3 h 25"/>
                        <a:gd name="T30" fmla="*/ 19 w 23"/>
                        <a:gd name="T31" fmla="*/ 5 h 25"/>
                        <a:gd name="T32" fmla="*/ 21 w 23"/>
                        <a:gd name="T33" fmla="*/ 6 h 25"/>
                        <a:gd name="T34" fmla="*/ 22 w 23"/>
                        <a:gd name="T35" fmla="*/ 8 h 25"/>
                        <a:gd name="T36" fmla="*/ 21 w 23"/>
                        <a:gd name="T37" fmla="*/ 9 h 25"/>
                        <a:gd name="T38" fmla="*/ 20 w 23"/>
                        <a:gd name="T39" fmla="*/ 11 h 25"/>
                        <a:gd name="T40" fmla="*/ 21 w 23"/>
                        <a:gd name="T41" fmla="*/ 12 h 25"/>
                        <a:gd name="T42" fmla="*/ 20 w 23"/>
                        <a:gd name="T43" fmla="*/ 14 h 25"/>
                        <a:gd name="T44" fmla="*/ 19 w 23"/>
                        <a:gd name="T45" fmla="*/ 16 h 25"/>
                        <a:gd name="T46" fmla="*/ 20 w 23"/>
                        <a:gd name="T47" fmla="*/ 17 h 25"/>
                        <a:gd name="T48" fmla="*/ 21 w 23"/>
                        <a:gd name="T49" fmla="*/ 19 h 25"/>
                        <a:gd name="T50" fmla="*/ 20 w 23"/>
                        <a:gd name="T51" fmla="*/ 21 h 25"/>
                        <a:gd name="T52" fmla="*/ 19 w 23"/>
                        <a:gd name="T53" fmla="*/ 22 h 25"/>
                        <a:gd name="T54" fmla="*/ 14 w 23"/>
                        <a:gd name="T55" fmla="*/ 24 h 25"/>
                        <a:gd name="T56" fmla="*/ 11 w 23"/>
                        <a:gd name="T57" fmla="*/ 24 h 25"/>
                        <a:gd name="T58" fmla="*/ 9 w 23"/>
                        <a:gd name="T59" fmla="*/ 22 h 25"/>
                        <a:gd name="T60" fmla="*/ 6 w 23"/>
                        <a:gd name="T61" fmla="*/ 23 h 25"/>
                        <a:gd name="T62" fmla="*/ 1 w 23"/>
                        <a:gd name="T63" fmla="*/ 22 h 25"/>
                        <a:gd name="T64" fmla="*/ 1 w 23"/>
                        <a:gd name="T65" fmla="*/ 19 h 25"/>
                        <a:gd name="T66" fmla="*/ 2 w 23"/>
                        <a:gd name="T67" fmla="*/ 16 h 25"/>
                        <a:gd name="T68" fmla="*/ 1 w 23"/>
                        <a:gd name="T69" fmla="*/ 14 h 25"/>
                        <a:gd name="T70" fmla="*/ 0 w 23"/>
                        <a:gd name="T71" fmla="*/ 12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
                        <a:gd name="T109" fmla="*/ 0 h 25"/>
                        <a:gd name="T110" fmla="*/ 23 w 23"/>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 h="25">
                          <a:moveTo>
                            <a:pt x="0" y="12"/>
                          </a:moveTo>
                          <a:lnTo>
                            <a:pt x="1" y="10"/>
                          </a:lnTo>
                          <a:lnTo>
                            <a:pt x="1" y="9"/>
                          </a:lnTo>
                          <a:lnTo>
                            <a:pt x="2" y="7"/>
                          </a:lnTo>
                          <a:lnTo>
                            <a:pt x="3" y="6"/>
                          </a:lnTo>
                          <a:lnTo>
                            <a:pt x="3" y="4"/>
                          </a:lnTo>
                          <a:lnTo>
                            <a:pt x="3" y="3"/>
                          </a:lnTo>
                          <a:lnTo>
                            <a:pt x="4" y="2"/>
                          </a:lnTo>
                          <a:lnTo>
                            <a:pt x="4" y="1"/>
                          </a:lnTo>
                          <a:lnTo>
                            <a:pt x="5" y="1"/>
                          </a:lnTo>
                          <a:lnTo>
                            <a:pt x="6" y="2"/>
                          </a:lnTo>
                          <a:lnTo>
                            <a:pt x="6" y="1"/>
                          </a:lnTo>
                          <a:lnTo>
                            <a:pt x="7" y="1"/>
                          </a:lnTo>
                          <a:lnTo>
                            <a:pt x="8" y="0"/>
                          </a:lnTo>
                          <a:lnTo>
                            <a:pt x="9" y="0"/>
                          </a:lnTo>
                          <a:lnTo>
                            <a:pt x="10" y="1"/>
                          </a:lnTo>
                          <a:lnTo>
                            <a:pt x="11" y="1"/>
                          </a:lnTo>
                          <a:lnTo>
                            <a:pt x="12" y="1"/>
                          </a:lnTo>
                          <a:lnTo>
                            <a:pt x="13" y="0"/>
                          </a:lnTo>
                          <a:lnTo>
                            <a:pt x="14" y="1"/>
                          </a:lnTo>
                          <a:lnTo>
                            <a:pt x="15" y="1"/>
                          </a:lnTo>
                          <a:lnTo>
                            <a:pt x="15" y="2"/>
                          </a:lnTo>
                          <a:lnTo>
                            <a:pt x="16" y="2"/>
                          </a:lnTo>
                          <a:lnTo>
                            <a:pt x="17" y="2"/>
                          </a:lnTo>
                          <a:lnTo>
                            <a:pt x="17" y="1"/>
                          </a:lnTo>
                          <a:lnTo>
                            <a:pt x="17" y="0"/>
                          </a:lnTo>
                          <a:lnTo>
                            <a:pt x="18" y="0"/>
                          </a:lnTo>
                          <a:lnTo>
                            <a:pt x="18" y="1"/>
                          </a:lnTo>
                          <a:lnTo>
                            <a:pt x="19" y="2"/>
                          </a:lnTo>
                          <a:lnTo>
                            <a:pt x="19" y="3"/>
                          </a:lnTo>
                          <a:lnTo>
                            <a:pt x="18" y="5"/>
                          </a:lnTo>
                          <a:lnTo>
                            <a:pt x="19" y="5"/>
                          </a:lnTo>
                          <a:lnTo>
                            <a:pt x="20" y="6"/>
                          </a:lnTo>
                          <a:lnTo>
                            <a:pt x="21" y="6"/>
                          </a:lnTo>
                          <a:lnTo>
                            <a:pt x="21" y="7"/>
                          </a:lnTo>
                          <a:lnTo>
                            <a:pt x="22" y="8"/>
                          </a:lnTo>
                          <a:lnTo>
                            <a:pt x="22" y="9"/>
                          </a:lnTo>
                          <a:lnTo>
                            <a:pt x="21" y="9"/>
                          </a:lnTo>
                          <a:lnTo>
                            <a:pt x="21" y="10"/>
                          </a:lnTo>
                          <a:lnTo>
                            <a:pt x="20" y="11"/>
                          </a:lnTo>
                          <a:lnTo>
                            <a:pt x="20" y="12"/>
                          </a:lnTo>
                          <a:lnTo>
                            <a:pt x="21" y="12"/>
                          </a:lnTo>
                          <a:lnTo>
                            <a:pt x="21" y="13"/>
                          </a:lnTo>
                          <a:lnTo>
                            <a:pt x="20" y="14"/>
                          </a:lnTo>
                          <a:lnTo>
                            <a:pt x="19" y="14"/>
                          </a:lnTo>
                          <a:lnTo>
                            <a:pt x="19" y="16"/>
                          </a:lnTo>
                          <a:lnTo>
                            <a:pt x="19" y="17"/>
                          </a:lnTo>
                          <a:lnTo>
                            <a:pt x="20" y="17"/>
                          </a:lnTo>
                          <a:lnTo>
                            <a:pt x="21" y="18"/>
                          </a:lnTo>
                          <a:lnTo>
                            <a:pt x="21" y="19"/>
                          </a:lnTo>
                          <a:lnTo>
                            <a:pt x="21" y="20"/>
                          </a:lnTo>
                          <a:lnTo>
                            <a:pt x="20" y="21"/>
                          </a:lnTo>
                          <a:lnTo>
                            <a:pt x="20" y="22"/>
                          </a:lnTo>
                          <a:lnTo>
                            <a:pt x="19" y="22"/>
                          </a:lnTo>
                          <a:lnTo>
                            <a:pt x="17" y="23"/>
                          </a:lnTo>
                          <a:lnTo>
                            <a:pt x="14" y="24"/>
                          </a:lnTo>
                          <a:lnTo>
                            <a:pt x="12" y="24"/>
                          </a:lnTo>
                          <a:lnTo>
                            <a:pt x="11" y="24"/>
                          </a:lnTo>
                          <a:lnTo>
                            <a:pt x="10" y="23"/>
                          </a:lnTo>
                          <a:lnTo>
                            <a:pt x="9" y="22"/>
                          </a:lnTo>
                          <a:lnTo>
                            <a:pt x="7" y="22"/>
                          </a:lnTo>
                          <a:lnTo>
                            <a:pt x="6" y="23"/>
                          </a:lnTo>
                          <a:lnTo>
                            <a:pt x="2" y="23"/>
                          </a:lnTo>
                          <a:lnTo>
                            <a:pt x="1" y="22"/>
                          </a:lnTo>
                          <a:lnTo>
                            <a:pt x="1" y="21"/>
                          </a:lnTo>
                          <a:lnTo>
                            <a:pt x="1" y="19"/>
                          </a:lnTo>
                          <a:lnTo>
                            <a:pt x="2" y="18"/>
                          </a:lnTo>
                          <a:lnTo>
                            <a:pt x="2" y="16"/>
                          </a:lnTo>
                          <a:lnTo>
                            <a:pt x="2" y="15"/>
                          </a:lnTo>
                          <a:lnTo>
                            <a:pt x="1" y="14"/>
                          </a:lnTo>
                          <a:lnTo>
                            <a:pt x="0" y="13"/>
                          </a:lnTo>
                          <a:lnTo>
                            <a:pt x="0" y="12"/>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sp>
                  <p:nvSpPr>
                    <p:cNvPr id="729" name="Freeform 330"/>
                    <p:cNvSpPr>
                      <a:spLocks/>
                    </p:cNvSpPr>
                    <p:nvPr/>
                  </p:nvSpPr>
                  <p:spPr bwMode="auto">
                    <a:xfrm>
                      <a:off x="3352" y="3482"/>
                      <a:ext cx="25" cy="25"/>
                    </a:xfrm>
                    <a:custGeom>
                      <a:avLst/>
                      <a:gdLst>
                        <a:gd name="T0" fmla="*/ 1 w 25"/>
                        <a:gd name="T1" fmla="*/ 10 h 25"/>
                        <a:gd name="T2" fmla="*/ 2 w 25"/>
                        <a:gd name="T3" fmla="*/ 7 h 25"/>
                        <a:gd name="T4" fmla="*/ 3 w 25"/>
                        <a:gd name="T5" fmla="*/ 4 h 25"/>
                        <a:gd name="T6" fmla="*/ 4 w 25"/>
                        <a:gd name="T7" fmla="*/ 2 h 25"/>
                        <a:gd name="T8" fmla="*/ 5 w 25"/>
                        <a:gd name="T9" fmla="*/ 1 h 25"/>
                        <a:gd name="T10" fmla="*/ 7 w 25"/>
                        <a:gd name="T11" fmla="*/ 2 h 25"/>
                        <a:gd name="T12" fmla="*/ 9 w 25"/>
                        <a:gd name="T13" fmla="*/ 0 h 25"/>
                        <a:gd name="T14" fmla="*/ 11 w 25"/>
                        <a:gd name="T15" fmla="*/ 0 h 25"/>
                        <a:gd name="T16" fmla="*/ 13 w 25"/>
                        <a:gd name="T17" fmla="*/ 0 h 25"/>
                        <a:gd name="T18" fmla="*/ 15 w 25"/>
                        <a:gd name="T19" fmla="*/ 1 h 25"/>
                        <a:gd name="T20" fmla="*/ 17 w 25"/>
                        <a:gd name="T21" fmla="*/ 2 h 25"/>
                        <a:gd name="T22" fmla="*/ 19 w 25"/>
                        <a:gd name="T23" fmla="*/ 0 h 25"/>
                        <a:gd name="T24" fmla="*/ 21 w 25"/>
                        <a:gd name="T25" fmla="*/ 1 h 25"/>
                        <a:gd name="T26" fmla="*/ 21 w 25"/>
                        <a:gd name="T27" fmla="*/ 3 h 25"/>
                        <a:gd name="T28" fmla="*/ 22 w 25"/>
                        <a:gd name="T29" fmla="*/ 6 h 25"/>
                        <a:gd name="T30" fmla="*/ 24 w 25"/>
                        <a:gd name="T31" fmla="*/ 7 h 25"/>
                        <a:gd name="T32" fmla="*/ 24 w 25"/>
                        <a:gd name="T33" fmla="*/ 9 h 25"/>
                        <a:gd name="T34" fmla="*/ 22 w 25"/>
                        <a:gd name="T35" fmla="*/ 11 h 25"/>
                        <a:gd name="T36" fmla="*/ 23 w 25"/>
                        <a:gd name="T37" fmla="*/ 12 h 25"/>
                        <a:gd name="T38" fmla="*/ 22 w 25"/>
                        <a:gd name="T39" fmla="*/ 14 h 25"/>
                        <a:gd name="T40" fmla="*/ 21 w 25"/>
                        <a:gd name="T41" fmla="*/ 16 h 25"/>
                        <a:gd name="T42" fmla="*/ 22 w 25"/>
                        <a:gd name="T43" fmla="*/ 17 h 25"/>
                        <a:gd name="T44" fmla="*/ 24 w 25"/>
                        <a:gd name="T45" fmla="*/ 19 h 25"/>
                        <a:gd name="T46" fmla="*/ 22 w 25"/>
                        <a:gd name="T47" fmla="*/ 21 h 25"/>
                        <a:gd name="T48" fmla="*/ 21 w 25"/>
                        <a:gd name="T49" fmla="*/ 22 h 25"/>
                        <a:gd name="T50" fmla="*/ 15 w 25"/>
                        <a:gd name="T51" fmla="*/ 24 h 25"/>
                        <a:gd name="T52" fmla="*/ 11 w 25"/>
                        <a:gd name="T53" fmla="*/ 23 h 25"/>
                        <a:gd name="T54" fmla="*/ 8 w 25"/>
                        <a:gd name="T55" fmla="*/ 22 h 25"/>
                        <a:gd name="T56" fmla="*/ 6 w 25"/>
                        <a:gd name="T57" fmla="*/ 23 h 25"/>
                        <a:gd name="T58" fmla="*/ 1 w 25"/>
                        <a:gd name="T59" fmla="*/ 22 h 25"/>
                        <a:gd name="T60" fmla="*/ 1 w 25"/>
                        <a:gd name="T61" fmla="*/ 19 h 25"/>
                        <a:gd name="T62" fmla="*/ 2 w 25"/>
                        <a:gd name="T63" fmla="*/ 16 h 25"/>
                        <a:gd name="T64" fmla="*/ 1 w 25"/>
                        <a:gd name="T65" fmla="*/ 14 h 25"/>
                        <a:gd name="T66" fmla="*/ 0 w 25"/>
                        <a:gd name="T67" fmla="*/ 12 h 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25"/>
                        <a:gd name="T104" fmla="*/ 25 w 25"/>
                        <a:gd name="T105" fmla="*/ 25 h 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25">
                          <a:moveTo>
                            <a:pt x="0" y="12"/>
                          </a:moveTo>
                          <a:lnTo>
                            <a:pt x="1" y="10"/>
                          </a:lnTo>
                          <a:lnTo>
                            <a:pt x="1" y="9"/>
                          </a:lnTo>
                          <a:lnTo>
                            <a:pt x="2" y="7"/>
                          </a:lnTo>
                          <a:lnTo>
                            <a:pt x="3" y="6"/>
                          </a:lnTo>
                          <a:lnTo>
                            <a:pt x="3" y="4"/>
                          </a:lnTo>
                          <a:lnTo>
                            <a:pt x="3" y="3"/>
                          </a:lnTo>
                          <a:lnTo>
                            <a:pt x="4" y="2"/>
                          </a:lnTo>
                          <a:lnTo>
                            <a:pt x="4" y="1"/>
                          </a:lnTo>
                          <a:lnTo>
                            <a:pt x="5" y="1"/>
                          </a:lnTo>
                          <a:lnTo>
                            <a:pt x="6" y="2"/>
                          </a:lnTo>
                          <a:lnTo>
                            <a:pt x="7" y="2"/>
                          </a:lnTo>
                          <a:lnTo>
                            <a:pt x="8" y="1"/>
                          </a:lnTo>
                          <a:lnTo>
                            <a:pt x="9" y="0"/>
                          </a:lnTo>
                          <a:lnTo>
                            <a:pt x="10" y="0"/>
                          </a:lnTo>
                          <a:lnTo>
                            <a:pt x="11" y="0"/>
                          </a:lnTo>
                          <a:lnTo>
                            <a:pt x="12" y="1"/>
                          </a:lnTo>
                          <a:lnTo>
                            <a:pt x="13" y="0"/>
                          </a:lnTo>
                          <a:lnTo>
                            <a:pt x="14" y="0"/>
                          </a:lnTo>
                          <a:lnTo>
                            <a:pt x="15" y="1"/>
                          </a:lnTo>
                          <a:lnTo>
                            <a:pt x="16" y="2"/>
                          </a:lnTo>
                          <a:lnTo>
                            <a:pt x="17" y="2"/>
                          </a:lnTo>
                          <a:lnTo>
                            <a:pt x="18" y="1"/>
                          </a:lnTo>
                          <a:lnTo>
                            <a:pt x="19" y="0"/>
                          </a:lnTo>
                          <a:lnTo>
                            <a:pt x="20" y="0"/>
                          </a:lnTo>
                          <a:lnTo>
                            <a:pt x="21" y="1"/>
                          </a:lnTo>
                          <a:lnTo>
                            <a:pt x="21" y="2"/>
                          </a:lnTo>
                          <a:lnTo>
                            <a:pt x="21" y="3"/>
                          </a:lnTo>
                          <a:lnTo>
                            <a:pt x="21" y="5"/>
                          </a:lnTo>
                          <a:lnTo>
                            <a:pt x="22" y="6"/>
                          </a:lnTo>
                          <a:lnTo>
                            <a:pt x="23" y="6"/>
                          </a:lnTo>
                          <a:lnTo>
                            <a:pt x="24" y="7"/>
                          </a:lnTo>
                          <a:lnTo>
                            <a:pt x="24" y="8"/>
                          </a:lnTo>
                          <a:lnTo>
                            <a:pt x="24" y="9"/>
                          </a:lnTo>
                          <a:lnTo>
                            <a:pt x="23" y="10"/>
                          </a:lnTo>
                          <a:lnTo>
                            <a:pt x="22" y="11"/>
                          </a:lnTo>
                          <a:lnTo>
                            <a:pt x="22" y="12"/>
                          </a:lnTo>
                          <a:lnTo>
                            <a:pt x="23" y="12"/>
                          </a:lnTo>
                          <a:lnTo>
                            <a:pt x="23" y="13"/>
                          </a:lnTo>
                          <a:lnTo>
                            <a:pt x="22" y="14"/>
                          </a:lnTo>
                          <a:lnTo>
                            <a:pt x="21" y="14"/>
                          </a:lnTo>
                          <a:lnTo>
                            <a:pt x="21" y="16"/>
                          </a:lnTo>
                          <a:lnTo>
                            <a:pt x="21" y="17"/>
                          </a:lnTo>
                          <a:lnTo>
                            <a:pt x="22" y="17"/>
                          </a:lnTo>
                          <a:lnTo>
                            <a:pt x="23" y="18"/>
                          </a:lnTo>
                          <a:lnTo>
                            <a:pt x="24" y="19"/>
                          </a:lnTo>
                          <a:lnTo>
                            <a:pt x="23" y="20"/>
                          </a:lnTo>
                          <a:lnTo>
                            <a:pt x="22" y="21"/>
                          </a:lnTo>
                          <a:lnTo>
                            <a:pt x="22" y="22"/>
                          </a:lnTo>
                          <a:lnTo>
                            <a:pt x="21" y="22"/>
                          </a:lnTo>
                          <a:lnTo>
                            <a:pt x="18" y="23"/>
                          </a:lnTo>
                          <a:lnTo>
                            <a:pt x="15" y="24"/>
                          </a:lnTo>
                          <a:lnTo>
                            <a:pt x="12" y="24"/>
                          </a:lnTo>
                          <a:lnTo>
                            <a:pt x="11" y="23"/>
                          </a:lnTo>
                          <a:lnTo>
                            <a:pt x="10" y="22"/>
                          </a:lnTo>
                          <a:lnTo>
                            <a:pt x="8" y="22"/>
                          </a:lnTo>
                          <a:lnTo>
                            <a:pt x="7" y="23"/>
                          </a:lnTo>
                          <a:lnTo>
                            <a:pt x="6" y="23"/>
                          </a:lnTo>
                          <a:lnTo>
                            <a:pt x="2" y="23"/>
                          </a:lnTo>
                          <a:lnTo>
                            <a:pt x="1" y="22"/>
                          </a:lnTo>
                          <a:lnTo>
                            <a:pt x="1" y="21"/>
                          </a:lnTo>
                          <a:lnTo>
                            <a:pt x="1" y="19"/>
                          </a:lnTo>
                          <a:lnTo>
                            <a:pt x="2" y="18"/>
                          </a:lnTo>
                          <a:lnTo>
                            <a:pt x="2" y="16"/>
                          </a:lnTo>
                          <a:lnTo>
                            <a:pt x="2" y="15"/>
                          </a:lnTo>
                          <a:lnTo>
                            <a:pt x="1" y="14"/>
                          </a:lnTo>
                          <a:lnTo>
                            <a:pt x="0" y="13"/>
                          </a:lnTo>
                          <a:lnTo>
                            <a:pt x="0" y="12"/>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sp>
                  <p:nvSpPr>
                    <p:cNvPr id="730" name="Freeform 331"/>
                    <p:cNvSpPr>
                      <a:spLocks/>
                    </p:cNvSpPr>
                    <p:nvPr/>
                  </p:nvSpPr>
                  <p:spPr bwMode="auto">
                    <a:xfrm>
                      <a:off x="3205" y="3474"/>
                      <a:ext cx="31" cy="30"/>
                    </a:xfrm>
                    <a:custGeom>
                      <a:avLst/>
                      <a:gdLst>
                        <a:gd name="T0" fmla="*/ 0 w 31"/>
                        <a:gd name="T1" fmla="*/ 13 h 30"/>
                        <a:gd name="T2" fmla="*/ 2 w 31"/>
                        <a:gd name="T3" fmla="*/ 10 h 30"/>
                        <a:gd name="T4" fmla="*/ 3 w 31"/>
                        <a:gd name="T5" fmla="*/ 7 h 30"/>
                        <a:gd name="T6" fmla="*/ 4 w 31"/>
                        <a:gd name="T7" fmla="*/ 3 h 30"/>
                        <a:gd name="T8" fmla="*/ 6 w 31"/>
                        <a:gd name="T9" fmla="*/ 1 h 30"/>
                        <a:gd name="T10" fmla="*/ 8 w 31"/>
                        <a:gd name="T11" fmla="*/ 2 h 30"/>
                        <a:gd name="T12" fmla="*/ 10 w 31"/>
                        <a:gd name="T13" fmla="*/ 1 h 30"/>
                        <a:gd name="T14" fmla="*/ 12 w 31"/>
                        <a:gd name="T15" fmla="*/ 0 h 30"/>
                        <a:gd name="T16" fmla="*/ 14 w 31"/>
                        <a:gd name="T17" fmla="*/ 1 h 30"/>
                        <a:gd name="T18" fmla="*/ 16 w 31"/>
                        <a:gd name="T19" fmla="*/ 1 h 30"/>
                        <a:gd name="T20" fmla="*/ 18 w 31"/>
                        <a:gd name="T21" fmla="*/ 0 h 30"/>
                        <a:gd name="T22" fmla="*/ 20 w 31"/>
                        <a:gd name="T23" fmla="*/ 1 h 30"/>
                        <a:gd name="T24" fmla="*/ 21 w 31"/>
                        <a:gd name="T25" fmla="*/ 2 h 30"/>
                        <a:gd name="T26" fmla="*/ 23 w 31"/>
                        <a:gd name="T27" fmla="*/ 1 h 30"/>
                        <a:gd name="T28" fmla="*/ 24 w 31"/>
                        <a:gd name="T29" fmla="*/ 0 h 30"/>
                        <a:gd name="T30" fmla="*/ 26 w 31"/>
                        <a:gd name="T31" fmla="*/ 3 h 30"/>
                        <a:gd name="T32" fmla="*/ 25 w 31"/>
                        <a:gd name="T33" fmla="*/ 6 h 30"/>
                        <a:gd name="T34" fmla="*/ 28 w 31"/>
                        <a:gd name="T35" fmla="*/ 7 h 30"/>
                        <a:gd name="T36" fmla="*/ 30 w 31"/>
                        <a:gd name="T37" fmla="*/ 9 h 30"/>
                        <a:gd name="T38" fmla="*/ 29 w 31"/>
                        <a:gd name="T39" fmla="*/ 11 h 30"/>
                        <a:gd name="T40" fmla="*/ 28 w 31"/>
                        <a:gd name="T41" fmla="*/ 14 h 30"/>
                        <a:gd name="T42" fmla="*/ 28 w 31"/>
                        <a:gd name="T43" fmla="*/ 17 h 30"/>
                        <a:gd name="T44" fmla="*/ 27 w 31"/>
                        <a:gd name="T45" fmla="*/ 18 h 30"/>
                        <a:gd name="T46" fmla="*/ 26 w 31"/>
                        <a:gd name="T47" fmla="*/ 21 h 30"/>
                        <a:gd name="T48" fmla="*/ 28 w 31"/>
                        <a:gd name="T49" fmla="*/ 22 h 30"/>
                        <a:gd name="T50" fmla="*/ 29 w 31"/>
                        <a:gd name="T51" fmla="*/ 23 h 30"/>
                        <a:gd name="T52" fmla="*/ 28 w 31"/>
                        <a:gd name="T53" fmla="*/ 25 h 30"/>
                        <a:gd name="T54" fmla="*/ 26 w 31"/>
                        <a:gd name="T55" fmla="*/ 27 h 30"/>
                        <a:gd name="T56" fmla="*/ 20 w 31"/>
                        <a:gd name="T57" fmla="*/ 29 h 30"/>
                        <a:gd name="T58" fmla="*/ 15 w 31"/>
                        <a:gd name="T59" fmla="*/ 29 h 30"/>
                        <a:gd name="T60" fmla="*/ 12 w 31"/>
                        <a:gd name="T61" fmla="*/ 27 h 30"/>
                        <a:gd name="T62" fmla="*/ 8 w 31"/>
                        <a:gd name="T63" fmla="*/ 28 h 30"/>
                        <a:gd name="T64" fmla="*/ 3 w 31"/>
                        <a:gd name="T65" fmla="*/ 28 h 30"/>
                        <a:gd name="T66" fmla="*/ 1 w 31"/>
                        <a:gd name="T67" fmla="*/ 26 h 30"/>
                        <a:gd name="T68" fmla="*/ 1 w 31"/>
                        <a:gd name="T69" fmla="*/ 23 h 30"/>
                        <a:gd name="T70" fmla="*/ 3 w 31"/>
                        <a:gd name="T71" fmla="*/ 20 h 30"/>
                        <a:gd name="T72" fmla="*/ 2 w 31"/>
                        <a:gd name="T73" fmla="*/ 18 h 30"/>
                        <a:gd name="T74" fmla="*/ 0 w 31"/>
                        <a:gd name="T75" fmla="*/ 15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
                        <a:gd name="T115" fmla="*/ 0 h 30"/>
                        <a:gd name="T116" fmla="*/ 31 w 31"/>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 h="30">
                          <a:moveTo>
                            <a:pt x="0" y="15"/>
                          </a:moveTo>
                          <a:lnTo>
                            <a:pt x="0" y="13"/>
                          </a:lnTo>
                          <a:lnTo>
                            <a:pt x="1" y="11"/>
                          </a:lnTo>
                          <a:lnTo>
                            <a:pt x="2" y="10"/>
                          </a:lnTo>
                          <a:lnTo>
                            <a:pt x="2" y="8"/>
                          </a:lnTo>
                          <a:lnTo>
                            <a:pt x="3" y="7"/>
                          </a:lnTo>
                          <a:lnTo>
                            <a:pt x="4" y="5"/>
                          </a:lnTo>
                          <a:lnTo>
                            <a:pt x="4" y="3"/>
                          </a:lnTo>
                          <a:lnTo>
                            <a:pt x="5" y="2"/>
                          </a:lnTo>
                          <a:lnTo>
                            <a:pt x="6" y="1"/>
                          </a:lnTo>
                          <a:lnTo>
                            <a:pt x="7" y="1"/>
                          </a:lnTo>
                          <a:lnTo>
                            <a:pt x="8" y="2"/>
                          </a:lnTo>
                          <a:lnTo>
                            <a:pt x="9" y="1"/>
                          </a:lnTo>
                          <a:lnTo>
                            <a:pt x="10" y="1"/>
                          </a:lnTo>
                          <a:lnTo>
                            <a:pt x="11" y="0"/>
                          </a:lnTo>
                          <a:lnTo>
                            <a:pt x="12" y="0"/>
                          </a:lnTo>
                          <a:lnTo>
                            <a:pt x="13" y="0"/>
                          </a:lnTo>
                          <a:lnTo>
                            <a:pt x="14" y="1"/>
                          </a:lnTo>
                          <a:lnTo>
                            <a:pt x="15" y="1"/>
                          </a:lnTo>
                          <a:lnTo>
                            <a:pt x="16" y="1"/>
                          </a:lnTo>
                          <a:lnTo>
                            <a:pt x="17" y="0"/>
                          </a:lnTo>
                          <a:lnTo>
                            <a:pt x="18" y="0"/>
                          </a:lnTo>
                          <a:lnTo>
                            <a:pt x="19" y="1"/>
                          </a:lnTo>
                          <a:lnTo>
                            <a:pt x="20" y="1"/>
                          </a:lnTo>
                          <a:lnTo>
                            <a:pt x="20" y="2"/>
                          </a:lnTo>
                          <a:lnTo>
                            <a:pt x="21" y="2"/>
                          </a:lnTo>
                          <a:lnTo>
                            <a:pt x="22" y="2"/>
                          </a:lnTo>
                          <a:lnTo>
                            <a:pt x="23" y="1"/>
                          </a:lnTo>
                          <a:lnTo>
                            <a:pt x="23" y="0"/>
                          </a:lnTo>
                          <a:lnTo>
                            <a:pt x="24" y="0"/>
                          </a:lnTo>
                          <a:lnTo>
                            <a:pt x="25" y="1"/>
                          </a:lnTo>
                          <a:lnTo>
                            <a:pt x="26" y="3"/>
                          </a:lnTo>
                          <a:lnTo>
                            <a:pt x="26" y="4"/>
                          </a:lnTo>
                          <a:lnTo>
                            <a:pt x="25" y="6"/>
                          </a:lnTo>
                          <a:lnTo>
                            <a:pt x="26" y="6"/>
                          </a:lnTo>
                          <a:lnTo>
                            <a:pt x="28" y="7"/>
                          </a:lnTo>
                          <a:lnTo>
                            <a:pt x="29" y="7"/>
                          </a:lnTo>
                          <a:lnTo>
                            <a:pt x="30" y="9"/>
                          </a:lnTo>
                          <a:lnTo>
                            <a:pt x="30" y="10"/>
                          </a:lnTo>
                          <a:lnTo>
                            <a:pt x="29" y="11"/>
                          </a:lnTo>
                          <a:lnTo>
                            <a:pt x="28" y="12"/>
                          </a:lnTo>
                          <a:lnTo>
                            <a:pt x="28" y="14"/>
                          </a:lnTo>
                          <a:lnTo>
                            <a:pt x="28" y="15"/>
                          </a:lnTo>
                          <a:lnTo>
                            <a:pt x="28" y="17"/>
                          </a:lnTo>
                          <a:lnTo>
                            <a:pt x="28" y="18"/>
                          </a:lnTo>
                          <a:lnTo>
                            <a:pt x="27" y="18"/>
                          </a:lnTo>
                          <a:lnTo>
                            <a:pt x="26" y="20"/>
                          </a:lnTo>
                          <a:lnTo>
                            <a:pt x="26" y="21"/>
                          </a:lnTo>
                          <a:lnTo>
                            <a:pt x="27" y="21"/>
                          </a:lnTo>
                          <a:lnTo>
                            <a:pt x="28" y="22"/>
                          </a:lnTo>
                          <a:lnTo>
                            <a:pt x="29" y="22"/>
                          </a:lnTo>
                          <a:lnTo>
                            <a:pt x="29" y="23"/>
                          </a:lnTo>
                          <a:lnTo>
                            <a:pt x="29" y="24"/>
                          </a:lnTo>
                          <a:lnTo>
                            <a:pt x="28" y="25"/>
                          </a:lnTo>
                          <a:lnTo>
                            <a:pt x="27" y="26"/>
                          </a:lnTo>
                          <a:lnTo>
                            <a:pt x="26" y="27"/>
                          </a:lnTo>
                          <a:lnTo>
                            <a:pt x="23" y="28"/>
                          </a:lnTo>
                          <a:lnTo>
                            <a:pt x="20" y="29"/>
                          </a:lnTo>
                          <a:lnTo>
                            <a:pt x="16" y="29"/>
                          </a:lnTo>
                          <a:lnTo>
                            <a:pt x="15" y="29"/>
                          </a:lnTo>
                          <a:lnTo>
                            <a:pt x="13" y="28"/>
                          </a:lnTo>
                          <a:lnTo>
                            <a:pt x="12" y="27"/>
                          </a:lnTo>
                          <a:lnTo>
                            <a:pt x="10" y="26"/>
                          </a:lnTo>
                          <a:lnTo>
                            <a:pt x="8" y="28"/>
                          </a:lnTo>
                          <a:lnTo>
                            <a:pt x="7" y="28"/>
                          </a:lnTo>
                          <a:lnTo>
                            <a:pt x="3" y="28"/>
                          </a:lnTo>
                          <a:lnTo>
                            <a:pt x="2" y="28"/>
                          </a:lnTo>
                          <a:lnTo>
                            <a:pt x="1" y="26"/>
                          </a:lnTo>
                          <a:lnTo>
                            <a:pt x="1" y="25"/>
                          </a:lnTo>
                          <a:lnTo>
                            <a:pt x="1" y="23"/>
                          </a:lnTo>
                          <a:lnTo>
                            <a:pt x="2" y="22"/>
                          </a:lnTo>
                          <a:lnTo>
                            <a:pt x="3" y="20"/>
                          </a:lnTo>
                          <a:lnTo>
                            <a:pt x="3" y="19"/>
                          </a:lnTo>
                          <a:lnTo>
                            <a:pt x="2" y="18"/>
                          </a:lnTo>
                          <a:lnTo>
                            <a:pt x="0" y="17"/>
                          </a:lnTo>
                          <a:lnTo>
                            <a:pt x="0" y="15"/>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grpSp>
            </p:grpSp>
          </p:grpSp>
          <p:grpSp>
            <p:nvGrpSpPr>
              <p:cNvPr id="395" name="Group 332"/>
              <p:cNvGrpSpPr>
                <a:grpSpLocks/>
              </p:cNvGrpSpPr>
              <p:nvPr/>
            </p:nvGrpSpPr>
            <p:grpSpPr bwMode="auto">
              <a:xfrm>
                <a:off x="8153338" y="2952781"/>
                <a:ext cx="387347" cy="473079"/>
                <a:chOff x="5435" y="2198"/>
                <a:chExt cx="264" cy="298"/>
              </a:xfrm>
            </p:grpSpPr>
            <p:sp>
              <p:nvSpPr>
                <p:cNvPr id="527" name="Freeform 333"/>
                <p:cNvSpPr>
                  <a:spLocks/>
                </p:cNvSpPr>
                <p:nvPr/>
              </p:nvSpPr>
              <p:spPr bwMode="auto">
                <a:xfrm>
                  <a:off x="5636" y="2201"/>
                  <a:ext cx="31" cy="118"/>
                </a:xfrm>
                <a:custGeom>
                  <a:avLst/>
                  <a:gdLst>
                    <a:gd name="T0" fmla="*/ 2 w 31"/>
                    <a:gd name="T1" fmla="*/ 44 h 118"/>
                    <a:gd name="T2" fmla="*/ 2 w 31"/>
                    <a:gd name="T3" fmla="*/ 3 h 118"/>
                    <a:gd name="T4" fmla="*/ 0 w 31"/>
                    <a:gd name="T5" fmla="*/ 0 h 118"/>
                    <a:gd name="T6" fmla="*/ 30 w 31"/>
                    <a:gd name="T7" fmla="*/ 0 h 118"/>
                    <a:gd name="T8" fmla="*/ 27 w 31"/>
                    <a:gd name="T9" fmla="*/ 3 h 118"/>
                    <a:gd name="T10" fmla="*/ 27 w 31"/>
                    <a:gd name="T11" fmla="*/ 117 h 118"/>
                    <a:gd name="T12" fmla="*/ 2 w 31"/>
                    <a:gd name="T13" fmla="*/ 44 h 118"/>
                    <a:gd name="T14" fmla="*/ 0 60000 65536"/>
                    <a:gd name="T15" fmla="*/ 0 60000 65536"/>
                    <a:gd name="T16" fmla="*/ 0 60000 65536"/>
                    <a:gd name="T17" fmla="*/ 0 60000 65536"/>
                    <a:gd name="T18" fmla="*/ 0 60000 65536"/>
                    <a:gd name="T19" fmla="*/ 0 60000 65536"/>
                    <a:gd name="T20" fmla="*/ 0 60000 65536"/>
                    <a:gd name="T21" fmla="*/ 0 w 31"/>
                    <a:gd name="T22" fmla="*/ 0 h 118"/>
                    <a:gd name="T23" fmla="*/ 31 w 31"/>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18">
                      <a:moveTo>
                        <a:pt x="2" y="44"/>
                      </a:moveTo>
                      <a:lnTo>
                        <a:pt x="2" y="3"/>
                      </a:lnTo>
                      <a:lnTo>
                        <a:pt x="0" y="0"/>
                      </a:lnTo>
                      <a:lnTo>
                        <a:pt x="30" y="0"/>
                      </a:lnTo>
                      <a:lnTo>
                        <a:pt x="27" y="3"/>
                      </a:lnTo>
                      <a:lnTo>
                        <a:pt x="27" y="117"/>
                      </a:lnTo>
                      <a:lnTo>
                        <a:pt x="2" y="4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28" name="Freeform 334"/>
                <p:cNvSpPr>
                  <a:spLocks/>
                </p:cNvSpPr>
                <p:nvPr/>
              </p:nvSpPr>
              <p:spPr bwMode="auto">
                <a:xfrm>
                  <a:off x="5445" y="2271"/>
                  <a:ext cx="107" cy="178"/>
                </a:xfrm>
                <a:custGeom>
                  <a:avLst/>
                  <a:gdLst>
                    <a:gd name="T0" fmla="*/ 0 w 107"/>
                    <a:gd name="T1" fmla="*/ 70 h 178"/>
                    <a:gd name="T2" fmla="*/ 0 w 107"/>
                    <a:gd name="T3" fmla="*/ 177 h 178"/>
                    <a:gd name="T4" fmla="*/ 106 w 107"/>
                    <a:gd name="T5" fmla="*/ 177 h 178"/>
                    <a:gd name="T6" fmla="*/ 106 w 107"/>
                    <a:gd name="T7" fmla="*/ 64 h 178"/>
                    <a:gd name="T8" fmla="*/ 53 w 107"/>
                    <a:gd name="T9" fmla="*/ 0 h 178"/>
                    <a:gd name="T10" fmla="*/ 0 w 107"/>
                    <a:gd name="T11" fmla="*/ 70 h 178"/>
                    <a:gd name="T12" fmla="*/ 0 60000 65536"/>
                    <a:gd name="T13" fmla="*/ 0 60000 65536"/>
                    <a:gd name="T14" fmla="*/ 0 60000 65536"/>
                    <a:gd name="T15" fmla="*/ 0 60000 65536"/>
                    <a:gd name="T16" fmla="*/ 0 60000 65536"/>
                    <a:gd name="T17" fmla="*/ 0 60000 65536"/>
                    <a:gd name="T18" fmla="*/ 0 w 107"/>
                    <a:gd name="T19" fmla="*/ 0 h 178"/>
                    <a:gd name="T20" fmla="*/ 107 w 107"/>
                    <a:gd name="T21" fmla="*/ 178 h 178"/>
                  </a:gdLst>
                  <a:ahLst/>
                  <a:cxnLst>
                    <a:cxn ang="T12">
                      <a:pos x="T0" y="T1"/>
                    </a:cxn>
                    <a:cxn ang="T13">
                      <a:pos x="T2" y="T3"/>
                    </a:cxn>
                    <a:cxn ang="T14">
                      <a:pos x="T4" y="T5"/>
                    </a:cxn>
                    <a:cxn ang="T15">
                      <a:pos x="T6" y="T7"/>
                    </a:cxn>
                    <a:cxn ang="T16">
                      <a:pos x="T8" y="T9"/>
                    </a:cxn>
                    <a:cxn ang="T17">
                      <a:pos x="T10" y="T11"/>
                    </a:cxn>
                  </a:cxnLst>
                  <a:rect l="T18" t="T19" r="T20" b="T21"/>
                  <a:pathLst>
                    <a:path w="107" h="178">
                      <a:moveTo>
                        <a:pt x="0" y="70"/>
                      </a:moveTo>
                      <a:lnTo>
                        <a:pt x="0" y="177"/>
                      </a:lnTo>
                      <a:lnTo>
                        <a:pt x="106" y="177"/>
                      </a:lnTo>
                      <a:lnTo>
                        <a:pt x="106" y="64"/>
                      </a:lnTo>
                      <a:lnTo>
                        <a:pt x="53" y="0"/>
                      </a:lnTo>
                      <a:lnTo>
                        <a:pt x="0" y="70"/>
                      </a:lnTo>
                    </a:path>
                  </a:pathLst>
                </a:custGeom>
                <a:solidFill>
                  <a:srgbClr val="FFE5CC"/>
                </a:solidFill>
                <a:ln w="12700" cap="rnd">
                  <a:noFill/>
                  <a:round/>
                  <a:headEnd/>
                  <a:tailEnd/>
                </a:ln>
              </p:spPr>
              <p:txBody>
                <a:bodyPr wrap="none" lIns="37317" tIns="18331" rIns="37317" bIns="18331">
                  <a:spAutoFit/>
                </a:bodyPr>
                <a:lstStyle/>
                <a:p>
                  <a:endParaRPr lang="pt-PT"/>
                </a:p>
              </p:txBody>
            </p:sp>
            <p:sp>
              <p:nvSpPr>
                <p:cNvPr id="529" name="Rectangle 335"/>
                <p:cNvSpPr>
                  <a:spLocks noChangeArrowheads="1"/>
                </p:cNvSpPr>
                <p:nvPr/>
              </p:nvSpPr>
              <p:spPr bwMode="auto">
                <a:xfrm>
                  <a:off x="5551" y="2335"/>
                  <a:ext cx="107" cy="120"/>
                </a:xfrm>
                <a:prstGeom prst="rect">
                  <a:avLst/>
                </a:prstGeom>
                <a:solidFill>
                  <a:srgbClr val="FFE5CC"/>
                </a:solidFill>
                <a:ln w="12700">
                  <a:noFill/>
                  <a:miter lim="800000"/>
                  <a:headEnd/>
                  <a:tailEnd/>
                </a:ln>
              </p:spPr>
              <p:txBody>
                <a:bodyPr wrap="none" lIns="37317" tIns="18331" rIns="37317" bIns="18331">
                  <a:spAutoFit/>
                </a:bodyPr>
                <a:lstStyle/>
                <a:p>
                  <a:endParaRPr lang="en-GB" u="none"/>
                </a:p>
              </p:txBody>
            </p:sp>
            <p:sp>
              <p:nvSpPr>
                <p:cNvPr id="530" name="Rectangle 336"/>
                <p:cNvSpPr>
                  <a:spLocks noChangeArrowheads="1"/>
                </p:cNvSpPr>
                <p:nvPr/>
              </p:nvSpPr>
              <p:spPr bwMode="auto">
                <a:xfrm>
                  <a:off x="5611" y="2332"/>
                  <a:ext cx="22" cy="40"/>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31" name="Rectangle 337"/>
                <p:cNvSpPr>
                  <a:spLocks noChangeArrowheads="1"/>
                </p:cNvSpPr>
                <p:nvPr/>
              </p:nvSpPr>
              <p:spPr bwMode="auto">
                <a:xfrm>
                  <a:off x="5611" y="2332"/>
                  <a:ext cx="22" cy="40"/>
                </a:xfrm>
                <a:prstGeom prst="rect">
                  <a:avLst/>
                </a:prstGeom>
                <a:noFill/>
                <a:ln w="12700">
                  <a:noFill/>
                  <a:miter lim="800000"/>
                  <a:headEnd/>
                  <a:tailEnd/>
                </a:ln>
              </p:spPr>
              <p:txBody>
                <a:bodyPr wrap="none" lIns="37317" tIns="18331" rIns="37317" bIns="18331">
                  <a:spAutoFit/>
                </a:bodyPr>
                <a:lstStyle/>
                <a:p>
                  <a:endParaRPr lang="en-GB" u="none"/>
                </a:p>
              </p:txBody>
            </p:sp>
            <p:sp>
              <p:nvSpPr>
                <p:cNvPr id="532" name="Rectangle 338"/>
                <p:cNvSpPr>
                  <a:spLocks noChangeArrowheads="1"/>
                </p:cNvSpPr>
                <p:nvPr/>
              </p:nvSpPr>
              <p:spPr bwMode="auto">
                <a:xfrm>
                  <a:off x="5570" y="2332"/>
                  <a:ext cx="22" cy="40"/>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33" name="Rectangle 339"/>
                <p:cNvSpPr>
                  <a:spLocks noChangeArrowheads="1"/>
                </p:cNvSpPr>
                <p:nvPr/>
              </p:nvSpPr>
              <p:spPr bwMode="auto">
                <a:xfrm>
                  <a:off x="5570" y="2332"/>
                  <a:ext cx="22" cy="40"/>
                </a:xfrm>
                <a:prstGeom prst="rect">
                  <a:avLst/>
                </a:prstGeom>
                <a:noFill/>
                <a:ln w="12700">
                  <a:noFill/>
                  <a:miter lim="800000"/>
                  <a:headEnd/>
                  <a:tailEnd/>
                </a:ln>
              </p:spPr>
              <p:txBody>
                <a:bodyPr wrap="none" lIns="37317" tIns="18331" rIns="37317" bIns="18331">
                  <a:spAutoFit/>
                </a:bodyPr>
                <a:lstStyle/>
                <a:p>
                  <a:endParaRPr lang="en-GB" u="none"/>
                </a:p>
              </p:txBody>
            </p:sp>
            <p:sp>
              <p:nvSpPr>
                <p:cNvPr id="534" name="Rectangle 340"/>
                <p:cNvSpPr>
                  <a:spLocks noChangeArrowheads="1"/>
                </p:cNvSpPr>
                <p:nvPr/>
              </p:nvSpPr>
              <p:spPr bwMode="auto">
                <a:xfrm>
                  <a:off x="5611" y="2387"/>
                  <a:ext cx="37" cy="50"/>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35" name="Rectangle 341"/>
                <p:cNvSpPr>
                  <a:spLocks noChangeArrowheads="1"/>
                </p:cNvSpPr>
                <p:nvPr/>
              </p:nvSpPr>
              <p:spPr bwMode="auto">
                <a:xfrm>
                  <a:off x="5611" y="2387"/>
                  <a:ext cx="37" cy="50"/>
                </a:xfrm>
                <a:prstGeom prst="rect">
                  <a:avLst/>
                </a:prstGeom>
                <a:noFill/>
                <a:ln w="12700">
                  <a:noFill/>
                  <a:miter lim="800000"/>
                  <a:headEnd/>
                  <a:tailEnd/>
                </a:ln>
              </p:spPr>
              <p:txBody>
                <a:bodyPr wrap="none" lIns="37317" tIns="18331" rIns="37317" bIns="18331">
                  <a:spAutoFit/>
                </a:bodyPr>
                <a:lstStyle/>
                <a:p>
                  <a:endParaRPr lang="en-GB" u="none"/>
                </a:p>
              </p:txBody>
            </p:sp>
            <p:sp>
              <p:nvSpPr>
                <p:cNvPr id="536" name="Freeform 342"/>
                <p:cNvSpPr>
                  <a:spLocks/>
                </p:cNvSpPr>
                <p:nvPr/>
              </p:nvSpPr>
              <p:spPr bwMode="auto">
                <a:xfrm>
                  <a:off x="5482" y="2288"/>
                  <a:ext cx="35" cy="19"/>
                </a:xfrm>
                <a:custGeom>
                  <a:avLst/>
                  <a:gdLst>
                    <a:gd name="T0" fmla="*/ 0 w 35"/>
                    <a:gd name="T1" fmla="*/ 18 h 19"/>
                    <a:gd name="T2" fmla="*/ 34 w 35"/>
                    <a:gd name="T3" fmla="*/ 18 h 19"/>
                    <a:gd name="T4" fmla="*/ 32 w 35"/>
                    <a:gd name="T5" fmla="*/ 11 h 19"/>
                    <a:gd name="T6" fmla="*/ 27 w 35"/>
                    <a:gd name="T7" fmla="*/ 5 h 19"/>
                    <a:gd name="T8" fmla="*/ 23 w 35"/>
                    <a:gd name="T9" fmla="*/ 2 h 19"/>
                    <a:gd name="T10" fmla="*/ 17 w 35"/>
                    <a:gd name="T11" fmla="*/ 0 h 19"/>
                    <a:gd name="T12" fmla="*/ 11 w 35"/>
                    <a:gd name="T13" fmla="*/ 1 h 19"/>
                    <a:gd name="T14" fmla="*/ 6 w 35"/>
                    <a:gd name="T15" fmla="*/ 5 h 19"/>
                    <a:gd name="T16" fmla="*/ 2 w 35"/>
                    <a:gd name="T17" fmla="*/ 10 h 19"/>
                    <a:gd name="T18" fmla="*/ 0 w 35"/>
                    <a:gd name="T19" fmla="*/ 1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18"/>
                      </a:moveTo>
                      <a:lnTo>
                        <a:pt x="34" y="18"/>
                      </a:lnTo>
                      <a:lnTo>
                        <a:pt x="32" y="11"/>
                      </a:lnTo>
                      <a:lnTo>
                        <a:pt x="27" y="5"/>
                      </a:lnTo>
                      <a:lnTo>
                        <a:pt x="23" y="2"/>
                      </a:lnTo>
                      <a:lnTo>
                        <a:pt x="17" y="0"/>
                      </a:lnTo>
                      <a:lnTo>
                        <a:pt x="11" y="1"/>
                      </a:lnTo>
                      <a:lnTo>
                        <a:pt x="6" y="5"/>
                      </a:lnTo>
                      <a:lnTo>
                        <a:pt x="2" y="10"/>
                      </a:lnTo>
                      <a:lnTo>
                        <a:pt x="0" y="18"/>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537" name="Freeform 343"/>
                <p:cNvSpPr>
                  <a:spLocks/>
                </p:cNvSpPr>
                <p:nvPr/>
              </p:nvSpPr>
              <p:spPr bwMode="auto">
                <a:xfrm>
                  <a:off x="5482" y="2288"/>
                  <a:ext cx="35" cy="19"/>
                </a:xfrm>
                <a:custGeom>
                  <a:avLst/>
                  <a:gdLst>
                    <a:gd name="T0" fmla="*/ 0 w 35"/>
                    <a:gd name="T1" fmla="*/ 18 h 19"/>
                    <a:gd name="T2" fmla="*/ 34 w 35"/>
                    <a:gd name="T3" fmla="*/ 18 h 19"/>
                    <a:gd name="T4" fmla="*/ 32 w 35"/>
                    <a:gd name="T5" fmla="*/ 11 h 19"/>
                    <a:gd name="T6" fmla="*/ 27 w 35"/>
                    <a:gd name="T7" fmla="*/ 5 h 19"/>
                    <a:gd name="T8" fmla="*/ 23 w 35"/>
                    <a:gd name="T9" fmla="*/ 2 h 19"/>
                    <a:gd name="T10" fmla="*/ 17 w 35"/>
                    <a:gd name="T11" fmla="*/ 0 h 19"/>
                    <a:gd name="T12" fmla="*/ 11 w 35"/>
                    <a:gd name="T13" fmla="*/ 1 h 19"/>
                    <a:gd name="T14" fmla="*/ 6 w 35"/>
                    <a:gd name="T15" fmla="*/ 5 h 19"/>
                    <a:gd name="T16" fmla="*/ 2 w 35"/>
                    <a:gd name="T17" fmla="*/ 10 h 19"/>
                    <a:gd name="T18" fmla="*/ 0 w 35"/>
                    <a:gd name="T19" fmla="*/ 18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9"/>
                    <a:gd name="T32" fmla="*/ 35 w 3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9">
                      <a:moveTo>
                        <a:pt x="0" y="18"/>
                      </a:moveTo>
                      <a:lnTo>
                        <a:pt x="34" y="18"/>
                      </a:lnTo>
                      <a:lnTo>
                        <a:pt x="32" y="11"/>
                      </a:lnTo>
                      <a:lnTo>
                        <a:pt x="27" y="5"/>
                      </a:lnTo>
                      <a:lnTo>
                        <a:pt x="23" y="2"/>
                      </a:lnTo>
                      <a:lnTo>
                        <a:pt x="17" y="0"/>
                      </a:lnTo>
                      <a:lnTo>
                        <a:pt x="11" y="1"/>
                      </a:lnTo>
                      <a:lnTo>
                        <a:pt x="6" y="5"/>
                      </a:lnTo>
                      <a:lnTo>
                        <a:pt x="2" y="10"/>
                      </a:lnTo>
                      <a:lnTo>
                        <a:pt x="0" y="18"/>
                      </a:lnTo>
                    </a:path>
                  </a:pathLst>
                </a:custGeom>
                <a:noFill/>
                <a:ln w="12700" cap="rnd">
                  <a:noFill/>
                  <a:round/>
                  <a:headEnd/>
                  <a:tailEnd/>
                </a:ln>
              </p:spPr>
              <p:txBody>
                <a:bodyPr wrap="none" lIns="37317" tIns="18331" rIns="37317" bIns="18331">
                  <a:spAutoFit/>
                </a:bodyPr>
                <a:lstStyle/>
                <a:p>
                  <a:endParaRPr lang="pt-PT"/>
                </a:p>
              </p:txBody>
            </p:sp>
            <p:sp>
              <p:nvSpPr>
                <p:cNvPr id="538" name="Rectangle 344"/>
                <p:cNvSpPr>
                  <a:spLocks noChangeArrowheads="1"/>
                </p:cNvSpPr>
                <p:nvPr/>
              </p:nvSpPr>
              <p:spPr bwMode="auto">
                <a:xfrm>
                  <a:off x="5467" y="2331"/>
                  <a:ext cx="22" cy="41"/>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39" name="Rectangle 345"/>
                <p:cNvSpPr>
                  <a:spLocks noChangeArrowheads="1"/>
                </p:cNvSpPr>
                <p:nvPr/>
              </p:nvSpPr>
              <p:spPr bwMode="auto">
                <a:xfrm>
                  <a:off x="5467" y="2331"/>
                  <a:ext cx="22" cy="41"/>
                </a:xfrm>
                <a:prstGeom prst="rect">
                  <a:avLst/>
                </a:prstGeom>
                <a:noFill/>
                <a:ln w="12700">
                  <a:noFill/>
                  <a:miter lim="800000"/>
                  <a:headEnd/>
                  <a:tailEnd/>
                </a:ln>
              </p:spPr>
              <p:txBody>
                <a:bodyPr wrap="none" lIns="37317" tIns="18331" rIns="37317" bIns="18331">
                  <a:spAutoFit/>
                </a:bodyPr>
                <a:lstStyle/>
                <a:p>
                  <a:endParaRPr lang="en-GB" u="none"/>
                </a:p>
              </p:txBody>
            </p:sp>
            <p:sp>
              <p:nvSpPr>
                <p:cNvPr id="540" name="Rectangle 346"/>
                <p:cNvSpPr>
                  <a:spLocks noChangeArrowheads="1"/>
                </p:cNvSpPr>
                <p:nvPr/>
              </p:nvSpPr>
              <p:spPr bwMode="auto">
                <a:xfrm>
                  <a:off x="5509" y="2330"/>
                  <a:ext cx="22" cy="42"/>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41" name="Rectangle 347"/>
                <p:cNvSpPr>
                  <a:spLocks noChangeArrowheads="1"/>
                </p:cNvSpPr>
                <p:nvPr/>
              </p:nvSpPr>
              <p:spPr bwMode="auto">
                <a:xfrm>
                  <a:off x="5509" y="2330"/>
                  <a:ext cx="22" cy="42"/>
                </a:xfrm>
                <a:prstGeom prst="rect">
                  <a:avLst/>
                </a:prstGeom>
                <a:noFill/>
                <a:ln w="12700">
                  <a:noFill/>
                  <a:miter lim="800000"/>
                  <a:headEnd/>
                  <a:tailEnd/>
                </a:ln>
              </p:spPr>
              <p:txBody>
                <a:bodyPr wrap="none" lIns="37317" tIns="18331" rIns="37317" bIns="18331">
                  <a:spAutoFit/>
                </a:bodyPr>
                <a:lstStyle/>
                <a:p>
                  <a:endParaRPr lang="en-GB" u="none"/>
                </a:p>
              </p:txBody>
            </p:sp>
            <p:sp>
              <p:nvSpPr>
                <p:cNvPr id="542" name="Rectangle 348"/>
                <p:cNvSpPr>
                  <a:spLocks noChangeArrowheads="1"/>
                </p:cNvSpPr>
                <p:nvPr/>
              </p:nvSpPr>
              <p:spPr bwMode="auto">
                <a:xfrm>
                  <a:off x="5565" y="2404"/>
                  <a:ext cx="15" cy="48"/>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43" name="Rectangle 349"/>
                <p:cNvSpPr>
                  <a:spLocks noChangeArrowheads="1"/>
                </p:cNvSpPr>
                <p:nvPr/>
              </p:nvSpPr>
              <p:spPr bwMode="auto">
                <a:xfrm>
                  <a:off x="5565" y="2404"/>
                  <a:ext cx="15" cy="48"/>
                </a:xfrm>
                <a:prstGeom prst="rect">
                  <a:avLst/>
                </a:prstGeom>
                <a:noFill/>
                <a:ln w="12700">
                  <a:noFill/>
                  <a:miter lim="800000"/>
                  <a:headEnd/>
                  <a:tailEnd/>
                </a:ln>
              </p:spPr>
              <p:txBody>
                <a:bodyPr wrap="none" lIns="37317" tIns="18331" rIns="37317" bIns="18331">
                  <a:spAutoFit/>
                </a:bodyPr>
                <a:lstStyle/>
                <a:p>
                  <a:endParaRPr lang="en-GB" u="none"/>
                </a:p>
              </p:txBody>
            </p:sp>
            <p:sp>
              <p:nvSpPr>
                <p:cNvPr id="544" name="Rectangle 350"/>
                <p:cNvSpPr>
                  <a:spLocks noChangeArrowheads="1"/>
                </p:cNvSpPr>
                <p:nvPr/>
              </p:nvSpPr>
              <p:spPr bwMode="auto">
                <a:xfrm>
                  <a:off x="5580" y="2404"/>
                  <a:ext cx="15" cy="48"/>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45" name="Rectangle 351"/>
                <p:cNvSpPr>
                  <a:spLocks noChangeArrowheads="1"/>
                </p:cNvSpPr>
                <p:nvPr/>
              </p:nvSpPr>
              <p:spPr bwMode="auto">
                <a:xfrm>
                  <a:off x="5580" y="2404"/>
                  <a:ext cx="15" cy="48"/>
                </a:xfrm>
                <a:prstGeom prst="rect">
                  <a:avLst/>
                </a:prstGeom>
                <a:noFill/>
                <a:ln w="12700">
                  <a:noFill/>
                  <a:miter lim="800000"/>
                  <a:headEnd/>
                  <a:tailEnd/>
                </a:ln>
              </p:spPr>
              <p:txBody>
                <a:bodyPr wrap="none" lIns="37317" tIns="18331" rIns="37317" bIns="18331">
                  <a:spAutoFit/>
                </a:bodyPr>
                <a:lstStyle/>
                <a:p>
                  <a:endParaRPr lang="en-GB" u="none"/>
                </a:p>
              </p:txBody>
            </p:sp>
            <p:sp>
              <p:nvSpPr>
                <p:cNvPr id="546" name="Rectangle 352"/>
                <p:cNvSpPr>
                  <a:spLocks noChangeArrowheads="1"/>
                </p:cNvSpPr>
                <p:nvPr/>
              </p:nvSpPr>
              <p:spPr bwMode="auto">
                <a:xfrm>
                  <a:off x="5470" y="2388"/>
                  <a:ext cx="64" cy="49"/>
                </a:xfrm>
                <a:prstGeom prst="rect">
                  <a:avLst/>
                </a:prstGeom>
                <a:solidFill>
                  <a:srgbClr val="009393"/>
                </a:solidFill>
                <a:ln w="12700">
                  <a:noFill/>
                  <a:miter lim="800000"/>
                  <a:headEnd/>
                  <a:tailEnd/>
                </a:ln>
              </p:spPr>
              <p:txBody>
                <a:bodyPr wrap="none" lIns="37317" tIns="18331" rIns="37317" bIns="18331">
                  <a:spAutoFit/>
                </a:bodyPr>
                <a:lstStyle/>
                <a:p>
                  <a:endParaRPr lang="en-GB" u="none"/>
                </a:p>
              </p:txBody>
            </p:sp>
            <p:sp>
              <p:nvSpPr>
                <p:cNvPr id="547" name="Rectangle 353"/>
                <p:cNvSpPr>
                  <a:spLocks noChangeArrowheads="1"/>
                </p:cNvSpPr>
                <p:nvPr/>
              </p:nvSpPr>
              <p:spPr bwMode="auto">
                <a:xfrm>
                  <a:off x="5470" y="2388"/>
                  <a:ext cx="64" cy="49"/>
                </a:xfrm>
                <a:prstGeom prst="rect">
                  <a:avLst/>
                </a:prstGeom>
                <a:noFill/>
                <a:ln w="12700">
                  <a:noFill/>
                  <a:miter lim="800000"/>
                  <a:headEnd/>
                  <a:tailEnd/>
                </a:ln>
              </p:spPr>
              <p:txBody>
                <a:bodyPr wrap="none" lIns="37317" tIns="18331" rIns="37317" bIns="18331">
                  <a:spAutoFit/>
                </a:bodyPr>
                <a:lstStyle/>
                <a:p>
                  <a:endParaRPr lang="en-GB" u="none"/>
                </a:p>
              </p:txBody>
            </p:sp>
            <p:sp>
              <p:nvSpPr>
                <p:cNvPr id="548" name="Freeform 354"/>
                <p:cNvSpPr>
                  <a:spLocks/>
                </p:cNvSpPr>
                <p:nvPr/>
              </p:nvSpPr>
              <p:spPr bwMode="auto">
                <a:xfrm>
                  <a:off x="5613" y="2356"/>
                  <a:ext cx="18" cy="13"/>
                </a:xfrm>
                <a:custGeom>
                  <a:avLst/>
                  <a:gdLst>
                    <a:gd name="T0" fmla="*/ 14 w 18"/>
                    <a:gd name="T1" fmla="*/ 0 h 13"/>
                    <a:gd name="T2" fmla="*/ 17 w 18"/>
                    <a:gd name="T3" fmla="*/ 0 h 13"/>
                    <a:gd name="T4" fmla="*/ 17 w 18"/>
                    <a:gd name="T5" fmla="*/ 12 h 13"/>
                    <a:gd name="T6" fmla="*/ 15 w 18"/>
                    <a:gd name="T7" fmla="*/ 12 h 13"/>
                    <a:gd name="T8" fmla="*/ 5 w 18"/>
                    <a:gd name="T9" fmla="*/ 12 h 13"/>
                    <a:gd name="T10" fmla="*/ 0 w 18"/>
                    <a:gd name="T11" fmla="*/ 12 h 13"/>
                    <a:gd name="T12" fmla="*/ 0 w 18"/>
                    <a:gd name="T13" fmla="*/ 0 h 13"/>
                    <a:gd name="T14" fmla="*/ 5 w 18"/>
                    <a:gd name="T15" fmla="*/ 0 h 13"/>
                    <a:gd name="T16" fmla="*/ 7 w 18"/>
                    <a:gd name="T17" fmla="*/ 0 h 13"/>
                    <a:gd name="T18" fmla="*/ 9 w 18"/>
                    <a:gd name="T19" fmla="*/ 0 h 13"/>
                    <a:gd name="T20" fmla="*/ 11 w 18"/>
                    <a:gd name="T21" fmla="*/ 0 h 13"/>
                    <a:gd name="T22" fmla="*/ 14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14" y="0"/>
                      </a:moveTo>
                      <a:lnTo>
                        <a:pt x="17" y="0"/>
                      </a:lnTo>
                      <a:lnTo>
                        <a:pt x="17" y="12"/>
                      </a:lnTo>
                      <a:lnTo>
                        <a:pt x="15" y="12"/>
                      </a:lnTo>
                      <a:lnTo>
                        <a:pt x="5" y="12"/>
                      </a:lnTo>
                      <a:lnTo>
                        <a:pt x="0" y="12"/>
                      </a:lnTo>
                      <a:lnTo>
                        <a:pt x="0" y="0"/>
                      </a:lnTo>
                      <a:lnTo>
                        <a:pt x="5" y="0"/>
                      </a:lnTo>
                      <a:lnTo>
                        <a:pt x="7" y="0"/>
                      </a:lnTo>
                      <a:lnTo>
                        <a:pt x="9" y="0"/>
                      </a:lnTo>
                      <a:lnTo>
                        <a:pt x="11" y="0"/>
                      </a:lnTo>
                      <a:lnTo>
                        <a:pt x="14"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49" name="Freeform 355"/>
                <p:cNvSpPr>
                  <a:spLocks/>
                </p:cNvSpPr>
                <p:nvPr/>
              </p:nvSpPr>
              <p:spPr bwMode="auto">
                <a:xfrm>
                  <a:off x="5613" y="2356"/>
                  <a:ext cx="18" cy="13"/>
                </a:xfrm>
                <a:custGeom>
                  <a:avLst/>
                  <a:gdLst>
                    <a:gd name="T0" fmla="*/ 14 w 18"/>
                    <a:gd name="T1" fmla="*/ 0 h 13"/>
                    <a:gd name="T2" fmla="*/ 17 w 18"/>
                    <a:gd name="T3" fmla="*/ 0 h 13"/>
                    <a:gd name="T4" fmla="*/ 17 w 18"/>
                    <a:gd name="T5" fmla="*/ 12 h 13"/>
                    <a:gd name="T6" fmla="*/ 15 w 18"/>
                    <a:gd name="T7" fmla="*/ 12 h 13"/>
                    <a:gd name="T8" fmla="*/ 5 w 18"/>
                    <a:gd name="T9" fmla="*/ 12 h 13"/>
                    <a:gd name="T10" fmla="*/ 0 w 18"/>
                    <a:gd name="T11" fmla="*/ 12 h 13"/>
                    <a:gd name="T12" fmla="*/ 0 w 18"/>
                    <a:gd name="T13" fmla="*/ 0 h 13"/>
                    <a:gd name="T14" fmla="*/ 5 w 18"/>
                    <a:gd name="T15" fmla="*/ 0 h 13"/>
                    <a:gd name="T16" fmla="*/ 7 w 18"/>
                    <a:gd name="T17" fmla="*/ 0 h 13"/>
                    <a:gd name="T18" fmla="*/ 9 w 18"/>
                    <a:gd name="T19" fmla="*/ 0 h 13"/>
                    <a:gd name="T20" fmla="*/ 11 w 18"/>
                    <a:gd name="T21" fmla="*/ 0 h 13"/>
                    <a:gd name="T22" fmla="*/ 14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14" y="0"/>
                      </a:moveTo>
                      <a:lnTo>
                        <a:pt x="17" y="0"/>
                      </a:lnTo>
                      <a:lnTo>
                        <a:pt x="17" y="12"/>
                      </a:lnTo>
                      <a:lnTo>
                        <a:pt x="15" y="12"/>
                      </a:lnTo>
                      <a:lnTo>
                        <a:pt x="5" y="12"/>
                      </a:lnTo>
                      <a:lnTo>
                        <a:pt x="0" y="12"/>
                      </a:lnTo>
                      <a:lnTo>
                        <a:pt x="0" y="0"/>
                      </a:lnTo>
                      <a:lnTo>
                        <a:pt x="5" y="0"/>
                      </a:lnTo>
                      <a:lnTo>
                        <a:pt x="7" y="0"/>
                      </a:lnTo>
                      <a:lnTo>
                        <a:pt x="9" y="0"/>
                      </a:lnTo>
                      <a:lnTo>
                        <a:pt x="11" y="0"/>
                      </a:lnTo>
                      <a:lnTo>
                        <a:pt x="14" y="0"/>
                      </a:lnTo>
                    </a:path>
                  </a:pathLst>
                </a:custGeom>
                <a:noFill/>
                <a:ln w="12700" cap="rnd">
                  <a:noFill/>
                  <a:round/>
                  <a:headEnd/>
                  <a:tailEnd/>
                </a:ln>
              </p:spPr>
              <p:txBody>
                <a:bodyPr wrap="none" lIns="37317" tIns="18331" rIns="37317" bIns="18331">
                  <a:spAutoFit/>
                </a:bodyPr>
                <a:lstStyle/>
                <a:p>
                  <a:endParaRPr lang="pt-PT"/>
                </a:p>
              </p:txBody>
            </p:sp>
            <p:sp>
              <p:nvSpPr>
                <p:cNvPr id="550" name="Freeform 356"/>
                <p:cNvSpPr>
                  <a:spLocks/>
                </p:cNvSpPr>
                <p:nvPr/>
              </p:nvSpPr>
              <p:spPr bwMode="auto">
                <a:xfrm>
                  <a:off x="5613" y="233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551" name="Freeform 357"/>
                <p:cNvSpPr>
                  <a:spLocks/>
                </p:cNvSpPr>
                <p:nvPr/>
              </p:nvSpPr>
              <p:spPr bwMode="auto">
                <a:xfrm>
                  <a:off x="5613" y="233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noFill/>
                <a:ln w="12700" cap="rnd">
                  <a:noFill/>
                  <a:round/>
                  <a:headEnd/>
                  <a:tailEnd/>
                </a:ln>
              </p:spPr>
              <p:txBody>
                <a:bodyPr wrap="none" lIns="37317" tIns="18331" rIns="37317" bIns="18331">
                  <a:spAutoFit/>
                </a:bodyPr>
                <a:lstStyle/>
                <a:p>
                  <a:endParaRPr lang="pt-PT"/>
                </a:p>
              </p:txBody>
            </p:sp>
            <p:sp>
              <p:nvSpPr>
                <p:cNvPr id="552" name="Freeform 358"/>
                <p:cNvSpPr>
                  <a:spLocks/>
                </p:cNvSpPr>
                <p:nvPr/>
              </p:nvSpPr>
              <p:spPr bwMode="auto">
                <a:xfrm>
                  <a:off x="5573" y="2356"/>
                  <a:ext cx="17" cy="13"/>
                </a:xfrm>
                <a:custGeom>
                  <a:avLst/>
                  <a:gdLst>
                    <a:gd name="T0" fmla="*/ 13 w 17"/>
                    <a:gd name="T1" fmla="*/ 0 h 13"/>
                    <a:gd name="T2" fmla="*/ 16 w 17"/>
                    <a:gd name="T3" fmla="*/ 0 h 13"/>
                    <a:gd name="T4" fmla="*/ 16 w 17"/>
                    <a:gd name="T5" fmla="*/ 12 h 13"/>
                    <a:gd name="T6" fmla="*/ 14 w 17"/>
                    <a:gd name="T7" fmla="*/ 12 h 13"/>
                    <a:gd name="T8" fmla="*/ 5 w 17"/>
                    <a:gd name="T9" fmla="*/ 12 h 13"/>
                    <a:gd name="T10" fmla="*/ 0 w 17"/>
                    <a:gd name="T11" fmla="*/ 12 h 13"/>
                    <a:gd name="T12" fmla="*/ 0 w 17"/>
                    <a:gd name="T13" fmla="*/ 0 h 13"/>
                    <a:gd name="T14" fmla="*/ 4 w 17"/>
                    <a:gd name="T15" fmla="*/ 0 h 13"/>
                    <a:gd name="T16" fmla="*/ 6 w 17"/>
                    <a:gd name="T17" fmla="*/ 0 h 13"/>
                    <a:gd name="T18" fmla="*/ 8 w 17"/>
                    <a:gd name="T19" fmla="*/ 0 h 13"/>
                    <a:gd name="T20" fmla="*/ 10 w 17"/>
                    <a:gd name="T21" fmla="*/ 0 h 13"/>
                    <a:gd name="T22" fmla="*/ 13 w 17"/>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3"/>
                    <a:gd name="T38" fmla="*/ 17 w 17"/>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3">
                      <a:moveTo>
                        <a:pt x="13" y="0"/>
                      </a:moveTo>
                      <a:lnTo>
                        <a:pt x="16" y="0"/>
                      </a:lnTo>
                      <a:lnTo>
                        <a:pt x="16" y="12"/>
                      </a:lnTo>
                      <a:lnTo>
                        <a:pt x="14" y="12"/>
                      </a:lnTo>
                      <a:lnTo>
                        <a:pt x="5" y="12"/>
                      </a:lnTo>
                      <a:lnTo>
                        <a:pt x="0" y="12"/>
                      </a:lnTo>
                      <a:lnTo>
                        <a:pt x="0" y="0"/>
                      </a:lnTo>
                      <a:lnTo>
                        <a:pt x="4" y="0"/>
                      </a:lnTo>
                      <a:lnTo>
                        <a:pt x="6" y="0"/>
                      </a:lnTo>
                      <a:lnTo>
                        <a:pt x="8" y="0"/>
                      </a:lnTo>
                      <a:lnTo>
                        <a:pt x="10" y="0"/>
                      </a:lnTo>
                      <a:lnTo>
                        <a:pt x="13"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53" name="Freeform 359"/>
                <p:cNvSpPr>
                  <a:spLocks/>
                </p:cNvSpPr>
                <p:nvPr/>
              </p:nvSpPr>
              <p:spPr bwMode="auto">
                <a:xfrm>
                  <a:off x="5573" y="2356"/>
                  <a:ext cx="17" cy="13"/>
                </a:xfrm>
                <a:custGeom>
                  <a:avLst/>
                  <a:gdLst>
                    <a:gd name="T0" fmla="*/ 13 w 17"/>
                    <a:gd name="T1" fmla="*/ 0 h 13"/>
                    <a:gd name="T2" fmla="*/ 16 w 17"/>
                    <a:gd name="T3" fmla="*/ 0 h 13"/>
                    <a:gd name="T4" fmla="*/ 16 w 17"/>
                    <a:gd name="T5" fmla="*/ 12 h 13"/>
                    <a:gd name="T6" fmla="*/ 14 w 17"/>
                    <a:gd name="T7" fmla="*/ 12 h 13"/>
                    <a:gd name="T8" fmla="*/ 5 w 17"/>
                    <a:gd name="T9" fmla="*/ 12 h 13"/>
                    <a:gd name="T10" fmla="*/ 0 w 17"/>
                    <a:gd name="T11" fmla="*/ 12 h 13"/>
                    <a:gd name="T12" fmla="*/ 0 w 17"/>
                    <a:gd name="T13" fmla="*/ 0 h 13"/>
                    <a:gd name="T14" fmla="*/ 4 w 17"/>
                    <a:gd name="T15" fmla="*/ 0 h 13"/>
                    <a:gd name="T16" fmla="*/ 6 w 17"/>
                    <a:gd name="T17" fmla="*/ 0 h 13"/>
                    <a:gd name="T18" fmla="*/ 8 w 17"/>
                    <a:gd name="T19" fmla="*/ 0 h 13"/>
                    <a:gd name="T20" fmla="*/ 10 w 17"/>
                    <a:gd name="T21" fmla="*/ 0 h 13"/>
                    <a:gd name="T22" fmla="*/ 13 w 17"/>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3"/>
                    <a:gd name="T38" fmla="*/ 17 w 17"/>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3">
                      <a:moveTo>
                        <a:pt x="13" y="0"/>
                      </a:moveTo>
                      <a:lnTo>
                        <a:pt x="16" y="0"/>
                      </a:lnTo>
                      <a:lnTo>
                        <a:pt x="16" y="12"/>
                      </a:lnTo>
                      <a:lnTo>
                        <a:pt x="14" y="12"/>
                      </a:lnTo>
                      <a:lnTo>
                        <a:pt x="5" y="12"/>
                      </a:lnTo>
                      <a:lnTo>
                        <a:pt x="0" y="12"/>
                      </a:lnTo>
                      <a:lnTo>
                        <a:pt x="0" y="0"/>
                      </a:lnTo>
                      <a:lnTo>
                        <a:pt x="4" y="0"/>
                      </a:lnTo>
                      <a:lnTo>
                        <a:pt x="6" y="0"/>
                      </a:lnTo>
                      <a:lnTo>
                        <a:pt x="8" y="0"/>
                      </a:lnTo>
                      <a:lnTo>
                        <a:pt x="10" y="0"/>
                      </a:lnTo>
                      <a:lnTo>
                        <a:pt x="13" y="0"/>
                      </a:lnTo>
                    </a:path>
                  </a:pathLst>
                </a:custGeom>
                <a:noFill/>
                <a:ln w="12700" cap="rnd">
                  <a:noFill/>
                  <a:round/>
                  <a:headEnd/>
                  <a:tailEnd/>
                </a:ln>
              </p:spPr>
              <p:txBody>
                <a:bodyPr wrap="none" lIns="37317" tIns="18331" rIns="37317" bIns="18331">
                  <a:spAutoFit/>
                </a:bodyPr>
                <a:lstStyle/>
                <a:p>
                  <a:endParaRPr lang="pt-PT"/>
                </a:p>
              </p:txBody>
            </p:sp>
            <p:sp>
              <p:nvSpPr>
                <p:cNvPr id="554" name="Freeform 360"/>
                <p:cNvSpPr>
                  <a:spLocks/>
                </p:cNvSpPr>
                <p:nvPr/>
              </p:nvSpPr>
              <p:spPr bwMode="auto">
                <a:xfrm>
                  <a:off x="5573" y="2334"/>
                  <a:ext cx="17" cy="21"/>
                </a:xfrm>
                <a:custGeom>
                  <a:avLst/>
                  <a:gdLst>
                    <a:gd name="T0" fmla="*/ 16 w 17"/>
                    <a:gd name="T1" fmla="*/ 20 h 21"/>
                    <a:gd name="T2" fmla="*/ 16 w 17"/>
                    <a:gd name="T3" fmla="*/ 0 h 21"/>
                    <a:gd name="T4" fmla="*/ 11 w 17"/>
                    <a:gd name="T5" fmla="*/ 0 h 21"/>
                    <a:gd name="T6" fmla="*/ 6 w 17"/>
                    <a:gd name="T7" fmla="*/ 0 h 21"/>
                    <a:gd name="T8" fmla="*/ 0 w 17"/>
                    <a:gd name="T9" fmla="*/ 0 h 21"/>
                    <a:gd name="T10" fmla="*/ 0 w 17"/>
                    <a:gd name="T11" fmla="*/ 20 h 21"/>
                    <a:gd name="T12" fmla="*/ 4 w 17"/>
                    <a:gd name="T13" fmla="*/ 20 h 21"/>
                    <a:gd name="T14" fmla="*/ 13 w 17"/>
                    <a:gd name="T15" fmla="*/ 20 h 21"/>
                    <a:gd name="T16" fmla="*/ 16 w 17"/>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1"/>
                    <a:gd name="T29" fmla="*/ 17 w 1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1">
                      <a:moveTo>
                        <a:pt x="16" y="20"/>
                      </a:moveTo>
                      <a:lnTo>
                        <a:pt x="16" y="0"/>
                      </a:lnTo>
                      <a:lnTo>
                        <a:pt x="11" y="0"/>
                      </a:lnTo>
                      <a:lnTo>
                        <a:pt x="6" y="0"/>
                      </a:lnTo>
                      <a:lnTo>
                        <a:pt x="0" y="0"/>
                      </a:lnTo>
                      <a:lnTo>
                        <a:pt x="0" y="20"/>
                      </a:lnTo>
                      <a:lnTo>
                        <a:pt x="4" y="20"/>
                      </a:lnTo>
                      <a:lnTo>
                        <a:pt x="13" y="20"/>
                      </a:lnTo>
                      <a:lnTo>
                        <a:pt x="16" y="20"/>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555" name="Freeform 361"/>
                <p:cNvSpPr>
                  <a:spLocks/>
                </p:cNvSpPr>
                <p:nvPr/>
              </p:nvSpPr>
              <p:spPr bwMode="auto">
                <a:xfrm>
                  <a:off x="5573" y="2334"/>
                  <a:ext cx="17" cy="21"/>
                </a:xfrm>
                <a:custGeom>
                  <a:avLst/>
                  <a:gdLst>
                    <a:gd name="T0" fmla="*/ 16 w 17"/>
                    <a:gd name="T1" fmla="*/ 20 h 21"/>
                    <a:gd name="T2" fmla="*/ 16 w 17"/>
                    <a:gd name="T3" fmla="*/ 0 h 21"/>
                    <a:gd name="T4" fmla="*/ 11 w 17"/>
                    <a:gd name="T5" fmla="*/ 0 h 21"/>
                    <a:gd name="T6" fmla="*/ 6 w 17"/>
                    <a:gd name="T7" fmla="*/ 0 h 21"/>
                    <a:gd name="T8" fmla="*/ 0 w 17"/>
                    <a:gd name="T9" fmla="*/ 0 h 21"/>
                    <a:gd name="T10" fmla="*/ 0 w 17"/>
                    <a:gd name="T11" fmla="*/ 20 h 21"/>
                    <a:gd name="T12" fmla="*/ 4 w 17"/>
                    <a:gd name="T13" fmla="*/ 20 h 21"/>
                    <a:gd name="T14" fmla="*/ 13 w 17"/>
                    <a:gd name="T15" fmla="*/ 20 h 21"/>
                    <a:gd name="T16" fmla="*/ 16 w 17"/>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1"/>
                    <a:gd name="T29" fmla="*/ 17 w 1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1">
                      <a:moveTo>
                        <a:pt x="16" y="20"/>
                      </a:moveTo>
                      <a:lnTo>
                        <a:pt x="16" y="0"/>
                      </a:lnTo>
                      <a:lnTo>
                        <a:pt x="11" y="0"/>
                      </a:lnTo>
                      <a:lnTo>
                        <a:pt x="6" y="0"/>
                      </a:lnTo>
                      <a:lnTo>
                        <a:pt x="0" y="0"/>
                      </a:lnTo>
                      <a:lnTo>
                        <a:pt x="0" y="20"/>
                      </a:lnTo>
                      <a:lnTo>
                        <a:pt x="4" y="20"/>
                      </a:lnTo>
                      <a:lnTo>
                        <a:pt x="13" y="20"/>
                      </a:lnTo>
                      <a:lnTo>
                        <a:pt x="16" y="20"/>
                      </a:lnTo>
                    </a:path>
                  </a:pathLst>
                </a:custGeom>
                <a:noFill/>
                <a:ln w="12700" cap="rnd">
                  <a:noFill/>
                  <a:round/>
                  <a:headEnd/>
                  <a:tailEnd/>
                </a:ln>
              </p:spPr>
              <p:txBody>
                <a:bodyPr wrap="none" lIns="37317" tIns="18331" rIns="37317" bIns="18331">
                  <a:spAutoFit/>
                </a:bodyPr>
                <a:lstStyle/>
                <a:p>
                  <a:endParaRPr lang="pt-PT"/>
                </a:p>
              </p:txBody>
            </p:sp>
            <p:sp>
              <p:nvSpPr>
                <p:cNvPr id="556" name="Freeform 362"/>
                <p:cNvSpPr>
                  <a:spLocks/>
                </p:cNvSpPr>
                <p:nvPr/>
              </p:nvSpPr>
              <p:spPr bwMode="auto">
                <a:xfrm>
                  <a:off x="5613" y="2390"/>
                  <a:ext cx="33" cy="44"/>
                </a:xfrm>
                <a:custGeom>
                  <a:avLst/>
                  <a:gdLst>
                    <a:gd name="T0" fmla="*/ 32 w 33"/>
                    <a:gd name="T1" fmla="*/ 43 h 44"/>
                    <a:gd name="T2" fmla="*/ 32 w 33"/>
                    <a:gd name="T3" fmla="*/ 22 h 44"/>
                    <a:gd name="T4" fmla="*/ 32 w 33"/>
                    <a:gd name="T5" fmla="*/ 10 h 44"/>
                    <a:gd name="T6" fmla="*/ 32 w 33"/>
                    <a:gd name="T7" fmla="*/ 0 h 44"/>
                    <a:gd name="T8" fmla="*/ 0 w 33"/>
                    <a:gd name="T9" fmla="*/ 0 h 44"/>
                    <a:gd name="T10" fmla="*/ 0 w 33"/>
                    <a:gd name="T11" fmla="*/ 11 h 44"/>
                    <a:gd name="T12" fmla="*/ 0 w 33"/>
                    <a:gd name="T13" fmla="*/ 21 h 44"/>
                    <a:gd name="T14" fmla="*/ 0 w 33"/>
                    <a:gd name="T15" fmla="*/ 43 h 44"/>
                    <a:gd name="T16" fmla="*/ 32 w 33"/>
                    <a:gd name="T17" fmla="*/ 43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44"/>
                    <a:gd name="T29" fmla="*/ 33 w 3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44">
                      <a:moveTo>
                        <a:pt x="32" y="43"/>
                      </a:moveTo>
                      <a:lnTo>
                        <a:pt x="32" y="22"/>
                      </a:lnTo>
                      <a:lnTo>
                        <a:pt x="32" y="10"/>
                      </a:lnTo>
                      <a:lnTo>
                        <a:pt x="32" y="0"/>
                      </a:lnTo>
                      <a:lnTo>
                        <a:pt x="0" y="0"/>
                      </a:lnTo>
                      <a:lnTo>
                        <a:pt x="0" y="11"/>
                      </a:lnTo>
                      <a:lnTo>
                        <a:pt x="0" y="21"/>
                      </a:lnTo>
                      <a:lnTo>
                        <a:pt x="0" y="43"/>
                      </a:lnTo>
                      <a:lnTo>
                        <a:pt x="32" y="4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57" name="Freeform 363"/>
                <p:cNvSpPr>
                  <a:spLocks/>
                </p:cNvSpPr>
                <p:nvPr/>
              </p:nvSpPr>
              <p:spPr bwMode="auto">
                <a:xfrm>
                  <a:off x="5613" y="2390"/>
                  <a:ext cx="33" cy="44"/>
                </a:xfrm>
                <a:custGeom>
                  <a:avLst/>
                  <a:gdLst>
                    <a:gd name="T0" fmla="*/ 32 w 33"/>
                    <a:gd name="T1" fmla="*/ 43 h 44"/>
                    <a:gd name="T2" fmla="*/ 32 w 33"/>
                    <a:gd name="T3" fmla="*/ 22 h 44"/>
                    <a:gd name="T4" fmla="*/ 32 w 33"/>
                    <a:gd name="T5" fmla="*/ 10 h 44"/>
                    <a:gd name="T6" fmla="*/ 32 w 33"/>
                    <a:gd name="T7" fmla="*/ 0 h 44"/>
                    <a:gd name="T8" fmla="*/ 0 w 33"/>
                    <a:gd name="T9" fmla="*/ 0 h 44"/>
                    <a:gd name="T10" fmla="*/ 0 w 33"/>
                    <a:gd name="T11" fmla="*/ 11 h 44"/>
                    <a:gd name="T12" fmla="*/ 0 w 33"/>
                    <a:gd name="T13" fmla="*/ 21 h 44"/>
                    <a:gd name="T14" fmla="*/ 0 w 33"/>
                    <a:gd name="T15" fmla="*/ 43 h 44"/>
                    <a:gd name="T16" fmla="*/ 32 w 33"/>
                    <a:gd name="T17" fmla="*/ 43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44"/>
                    <a:gd name="T29" fmla="*/ 33 w 3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44">
                      <a:moveTo>
                        <a:pt x="32" y="43"/>
                      </a:moveTo>
                      <a:lnTo>
                        <a:pt x="32" y="22"/>
                      </a:lnTo>
                      <a:lnTo>
                        <a:pt x="32" y="10"/>
                      </a:lnTo>
                      <a:lnTo>
                        <a:pt x="32" y="0"/>
                      </a:lnTo>
                      <a:lnTo>
                        <a:pt x="0" y="0"/>
                      </a:lnTo>
                      <a:lnTo>
                        <a:pt x="0" y="11"/>
                      </a:lnTo>
                      <a:lnTo>
                        <a:pt x="0" y="21"/>
                      </a:lnTo>
                      <a:lnTo>
                        <a:pt x="0" y="43"/>
                      </a:lnTo>
                      <a:lnTo>
                        <a:pt x="32" y="43"/>
                      </a:lnTo>
                    </a:path>
                  </a:pathLst>
                </a:custGeom>
                <a:noFill/>
                <a:ln w="12700" cap="rnd">
                  <a:noFill/>
                  <a:round/>
                  <a:headEnd/>
                  <a:tailEnd/>
                </a:ln>
              </p:spPr>
              <p:txBody>
                <a:bodyPr wrap="none" lIns="37317" tIns="18331" rIns="37317" bIns="18331">
                  <a:spAutoFit/>
                </a:bodyPr>
                <a:lstStyle/>
                <a:p>
                  <a:endParaRPr lang="pt-PT"/>
                </a:p>
              </p:txBody>
            </p:sp>
            <p:sp>
              <p:nvSpPr>
                <p:cNvPr id="558" name="Freeform 364"/>
                <p:cNvSpPr>
                  <a:spLocks/>
                </p:cNvSpPr>
                <p:nvPr/>
              </p:nvSpPr>
              <p:spPr bwMode="auto">
                <a:xfrm>
                  <a:off x="5502" y="2295"/>
                  <a:ext cx="11" cy="10"/>
                </a:xfrm>
                <a:custGeom>
                  <a:avLst/>
                  <a:gdLst>
                    <a:gd name="T0" fmla="*/ 0 w 11"/>
                    <a:gd name="T1" fmla="*/ 9 h 10"/>
                    <a:gd name="T2" fmla="*/ 10 w 11"/>
                    <a:gd name="T3" fmla="*/ 9 h 10"/>
                    <a:gd name="T4" fmla="*/ 9 w 11"/>
                    <a:gd name="T5" fmla="*/ 6 h 10"/>
                    <a:gd name="T6" fmla="*/ 8 w 11"/>
                    <a:gd name="T7" fmla="*/ 4 h 10"/>
                    <a:gd name="T8" fmla="*/ 6 w 11"/>
                    <a:gd name="T9" fmla="*/ 2 h 10"/>
                    <a:gd name="T10" fmla="*/ 5 w 11"/>
                    <a:gd name="T11" fmla="*/ 0 h 10"/>
                    <a:gd name="T12" fmla="*/ 0 w 11"/>
                    <a:gd name="T13" fmla="*/ 9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0" y="9"/>
                      </a:moveTo>
                      <a:lnTo>
                        <a:pt x="10" y="9"/>
                      </a:lnTo>
                      <a:lnTo>
                        <a:pt x="9" y="6"/>
                      </a:lnTo>
                      <a:lnTo>
                        <a:pt x="8" y="4"/>
                      </a:lnTo>
                      <a:lnTo>
                        <a:pt x="6" y="2"/>
                      </a:lnTo>
                      <a:lnTo>
                        <a:pt x="5" y="0"/>
                      </a:lnTo>
                      <a:lnTo>
                        <a:pt x="0" y="9"/>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559" name="Freeform 365"/>
                <p:cNvSpPr>
                  <a:spLocks/>
                </p:cNvSpPr>
                <p:nvPr/>
              </p:nvSpPr>
              <p:spPr bwMode="auto">
                <a:xfrm>
                  <a:off x="5486" y="2295"/>
                  <a:ext cx="10" cy="10"/>
                </a:xfrm>
                <a:custGeom>
                  <a:avLst/>
                  <a:gdLst>
                    <a:gd name="T0" fmla="*/ 9 w 10"/>
                    <a:gd name="T1" fmla="*/ 9 h 10"/>
                    <a:gd name="T2" fmla="*/ 0 w 10"/>
                    <a:gd name="T3" fmla="*/ 9 h 10"/>
                    <a:gd name="T4" fmla="*/ 1 w 10"/>
                    <a:gd name="T5" fmla="*/ 6 h 10"/>
                    <a:gd name="T6" fmla="*/ 2 w 10"/>
                    <a:gd name="T7" fmla="*/ 4 h 10"/>
                    <a:gd name="T8" fmla="*/ 3 w 10"/>
                    <a:gd name="T9" fmla="*/ 2 h 10"/>
                    <a:gd name="T10" fmla="*/ 5 w 10"/>
                    <a:gd name="T11" fmla="*/ 0 h 10"/>
                    <a:gd name="T12" fmla="*/ 9 w 10"/>
                    <a:gd name="T13" fmla="*/ 9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9" y="9"/>
                      </a:moveTo>
                      <a:lnTo>
                        <a:pt x="0" y="9"/>
                      </a:lnTo>
                      <a:lnTo>
                        <a:pt x="1" y="6"/>
                      </a:lnTo>
                      <a:lnTo>
                        <a:pt x="2" y="4"/>
                      </a:lnTo>
                      <a:lnTo>
                        <a:pt x="3" y="2"/>
                      </a:lnTo>
                      <a:lnTo>
                        <a:pt x="5" y="0"/>
                      </a:lnTo>
                      <a:lnTo>
                        <a:pt x="9" y="9"/>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60" name="Freeform 366"/>
                <p:cNvSpPr>
                  <a:spLocks/>
                </p:cNvSpPr>
                <p:nvPr/>
              </p:nvSpPr>
              <p:spPr bwMode="auto">
                <a:xfrm>
                  <a:off x="5493" y="2292"/>
                  <a:ext cx="11" cy="12"/>
                </a:xfrm>
                <a:custGeom>
                  <a:avLst/>
                  <a:gdLst>
                    <a:gd name="T0" fmla="*/ 5 w 11"/>
                    <a:gd name="T1" fmla="*/ 11 h 12"/>
                    <a:gd name="T2" fmla="*/ 10 w 11"/>
                    <a:gd name="T3" fmla="*/ 2 h 12"/>
                    <a:gd name="T4" fmla="*/ 9 w 11"/>
                    <a:gd name="T5" fmla="*/ 1 h 12"/>
                    <a:gd name="T6" fmla="*/ 8 w 11"/>
                    <a:gd name="T7" fmla="*/ 1 h 12"/>
                    <a:gd name="T8" fmla="*/ 7 w 11"/>
                    <a:gd name="T9" fmla="*/ 0 h 12"/>
                    <a:gd name="T10" fmla="*/ 5 w 11"/>
                    <a:gd name="T11" fmla="*/ 0 h 12"/>
                    <a:gd name="T12" fmla="*/ 4 w 11"/>
                    <a:gd name="T13" fmla="*/ 0 h 12"/>
                    <a:gd name="T14" fmla="*/ 2 w 11"/>
                    <a:gd name="T15" fmla="*/ 1 h 12"/>
                    <a:gd name="T16" fmla="*/ 1 w 11"/>
                    <a:gd name="T17" fmla="*/ 1 h 12"/>
                    <a:gd name="T18" fmla="*/ 0 w 11"/>
                    <a:gd name="T19" fmla="*/ 1 h 12"/>
                    <a:gd name="T20" fmla="*/ 5 w 11"/>
                    <a:gd name="T21" fmla="*/ 1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2"/>
                    <a:gd name="T35" fmla="*/ 11 w 11"/>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2">
                      <a:moveTo>
                        <a:pt x="5" y="11"/>
                      </a:moveTo>
                      <a:lnTo>
                        <a:pt x="10" y="2"/>
                      </a:lnTo>
                      <a:lnTo>
                        <a:pt x="9" y="1"/>
                      </a:lnTo>
                      <a:lnTo>
                        <a:pt x="8" y="1"/>
                      </a:lnTo>
                      <a:lnTo>
                        <a:pt x="7" y="0"/>
                      </a:lnTo>
                      <a:lnTo>
                        <a:pt x="5" y="0"/>
                      </a:lnTo>
                      <a:lnTo>
                        <a:pt x="4" y="0"/>
                      </a:lnTo>
                      <a:lnTo>
                        <a:pt x="2" y="1"/>
                      </a:lnTo>
                      <a:lnTo>
                        <a:pt x="1" y="1"/>
                      </a:lnTo>
                      <a:lnTo>
                        <a:pt x="0" y="1"/>
                      </a:lnTo>
                      <a:lnTo>
                        <a:pt x="5" y="11"/>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561" name="Freeform 367"/>
                <p:cNvSpPr>
                  <a:spLocks/>
                </p:cNvSpPr>
                <p:nvPr/>
              </p:nvSpPr>
              <p:spPr bwMode="auto">
                <a:xfrm>
                  <a:off x="5469" y="2356"/>
                  <a:ext cx="18" cy="14"/>
                </a:xfrm>
                <a:custGeom>
                  <a:avLst/>
                  <a:gdLst>
                    <a:gd name="T0" fmla="*/ 14 w 18"/>
                    <a:gd name="T1" fmla="*/ 0 h 14"/>
                    <a:gd name="T2" fmla="*/ 17 w 18"/>
                    <a:gd name="T3" fmla="*/ 0 h 14"/>
                    <a:gd name="T4" fmla="*/ 17 w 18"/>
                    <a:gd name="T5" fmla="*/ 13 h 14"/>
                    <a:gd name="T6" fmla="*/ 15 w 18"/>
                    <a:gd name="T7" fmla="*/ 13 h 14"/>
                    <a:gd name="T8" fmla="*/ 5 w 18"/>
                    <a:gd name="T9" fmla="*/ 13 h 14"/>
                    <a:gd name="T10" fmla="*/ 0 w 18"/>
                    <a:gd name="T11" fmla="*/ 13 h 14"/>
                    <a:gd name="T12" fmla="*/ 0 w 18"/>
                    <a:gd name="T13" fmla="*/ 0 h 14"/>
                    <a:gd name="T14" fmla="*/ 5 w 18"/>
                    <a:gd name="T15" fmla="*/ 0 h 14"/>
                    <a:gd name="T16" fmla="*/ 7 w 18"/>
                    <a:gd name="T17" fmla="*/ 0 h 14"/>
                    <a:gd name="T18" fmla="*/ 9 w 18"/>
                    <a:gd name="T19" fmla="*/ 0 h 14"/>
                    <a:gd name="T20" fmla="*/ 10 w 18"/>
                    <a:gd name="T21" fmla="*/ 0 h 14"/>
                    <a:gd name="T22" fmla="*/ 14 w 1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4"/>
                    <a:gd name="T38" fmla="*/ 18 w 1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4">
                      <a:moveTo>
                        <a:pt x="14" y="0"/>
                      </a:moveTo>
                      <a:lnTo>
                        <a:pt x="17" y="0"/>
                      </a:lnTo>
                      <a:lnTo>
                        <a:pt x="17" y="13"/>
                      </a:lnTo>
                      <a:lnTo>
                        <a:pt x="15" y="13"/>
                      </a:lnTo>
                      <a:lnTo>
                        <a:pt x="5" y="13"/>
                      </a:lnTo>
                      <a:lnTo>
                        <a:pt x="0" y="13"/>
                      </a:lnTo>
                      <a:lnTo>
                        <a:pt x="0" y="0"/>
                      </a:lnTo>
                      <a:lnTo>
                        <a:pt x="5" y="0"/>
                      </a:lnTo>
                      <a:lnTo>
                        <a:pt x="7" y="0"/>
                      </a:lnTo>
                      <a:lnTo>
                        <a:pt x="9" y="0"/>
                      </a:lnTo>
                      <a:lnTo>
                        <a:pt x="10" y="0"/>
                      </a:lnTo>
                      <a:lnTo>
                        <a:pt x="14"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62" name="Freeform 368"/>
                <p:cNvSpPr>
                  <a:spLocks/>
                </p:cNvSpPr>
                <p:nvPr/>
              </p:nvSpPr>
              <p:spPr bwMode="auto">
                <a:xfrm>
                  <a:off x="5469" y="2356"/>
                  <a:ext cx="18" cy="14"/>
                </a:xfrm>
                <a:custGeom>
                  <a:avLst/>
                  <a:gdLst>
                    <a:gd name="T0" fmla="*/ 14 w 18"/>
                    <a:gd name="T1" fmla="*/ 0 h 14"/>
                    <a:gd name="T2" fmla="*/ 17 w 18"/>
                    <a:gd name="T3" fmla="*/ 0 h 14"/>
                    <a:gd name="T4" fmla="*/ 17 w 18"/>
                    <a:gd name="T5" fmla="*/ 13 h 14"/>
                    <a:gd name="T6" fmla="*/ 15 w 18"/>
                    <a:gd name="T7" fmla="*/ 13 h 14"/>
                    <a:gd name="T8" fmla="*/ 5 w 18"/>
                    <a:gd name="T9" fmla="*/ 13 h 14"/>
                    <a:gd name="T10" fmla="*/ 0 w 18"/>
                    <a:gd name="T11" fmla="*/ 13 h 14"/>
                    <a:gd name="T12" fmla="*/ 0 w 18"/>
                    <a:gd name="T13" fmla="*/ 0 h 14"/>
                    <a:gd name="T14" fmla="*/ 5 w 18"/>
                    <a:gd name="T15" fmla="*/ 0 h 14"/>
                    <a:gd name="T16" fmla="*/ 7 w 18"/>
                    <a:gd name="T17" fmla="*/ 0 h 14"/>
                    <a:gd name="T18" fmla="*/ 9 w 18"/>
                    <a:gd name="T19" fmla="*/ 0 h 14"/>
                    <a:gd name="T20" fmla="*/ 10 w 18"/>
                    <a:gd name="T21" fmla="*/ 0 h 14"/>
                    <a:gd name="T22" fmla="*/ 14 w 1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4"/>
                    <a:gd name="T38" fmla="*/ 18 w 1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4">
                      <a:moveTo>
                        <a:pt x="14" y="0"/>
                      </a:moveTo>
                      <a:lnTo>
                        <a:pt x="17" y="0"/>
                      </a:lnTo>
                      <a:lnTo>
                        <a:pt x="17" y="13"/>
                      </a:lnTo>
                      <a:lnTo>
                        <a:pt x="15" y="13"/>
                      </a:lnTo>
                      <a:lnTo>
                        <a:pt x="5" y="13"/>
                      </a:lnTo>
                      <a:lnTo>
                        <a:pt x="0" y="13"/>
                      </a:lnTo>
                      <a:lnTo>
                        <a:pt x="0" y="0"/>
                      </a:lnTo>
                      <a:lnTo>
                        <a:pt x="5" y="0"/>
                      </a:lnTo>
                      <a:lnTo>
                        <a:pt x="7" y="0"/>
                      </a:lnTo>
                      <a:lnTo>
                        <a:pt x="9" y="0"/>
                      </a:lnTo>
                      <a:lnTo>
                        <a:pt x="10" y="0"/>
                      </a:lnTo>
                      <a:lnTo>
                        <a:pt x="14" y="0"/>
                      </a:lnTo>
                    </a:path>
                  </a:pathLst>
                </a:custGeom>
                <a:noFill/>
                <a:ln w="12700" cap="rnd">
                  <a:noFill/>
                  <a:round/>
                  <a:headEnd/>
                  <a:tailEnd/>
                </a:ln>
              </p:spPr>
              <p:txBody>
                <a:bodyPr wrap="none" lIns="37317" tIns="18331" rIns="37317" bIns="18331">
                  <a:spAutoFit/>
                </a:bodyPr>
                <a:lstStyle/>
                <a:p>
                  <a:endParaRPr lang="pt-PT"/>
                </a:p>
              </p:txBody>
            </p:sp>
            <p:sp>
              <p:nvSpPr>
                <p:cNvPr id="563" name="Freeform 369"/>
                <p:cNvSpPr>
                  <a:spLocks/>
                </p:cNvSpPr>
                <p:nvPr/>
              </p:nvSpPr>
              <p:spPr bwMode="auto">
                <a:xfrm>
                  <a:off x="5469" y="233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564" name="Freeform 370"/>
                <p:cNvSpPr>
                  <a:spLocks/>
                </p:cNvSpPr>
                <p:nvPr/>
              </p:nvSpPr>
              <p:spPr bwMode="auto">
                <a:xfrm>
                  <a:off x="5511" y="2356"/>
                  <a:ext cx="18" cy="14"/>
                </a:xfrm>
                <a:custGeom>
                  <a:avLst/>
                  <a:gdLst>
                    <a:gd name="T0" fmla="*/ 14 w 18"/>
                    <a:gd name="T1" fmla="*/ 0 h 14"/>
                    <a:gd name="T2" fmla="*/ 17 w 18"/>
                    <a:gd name="T3" fmla="*/ 0 h 14"/>
                    <a:gd name="T4" fmla="*/ 17 w 18"/>
                    <a:gd name="T5" fmla="*/ 13 h 14"/>
                    <a:gd name="T6" fmla="*/ 15 w 18"/>
                    <a:gd name="T7" fmla="*/ 13 h 14"/>
                    <a:gd name="T8" fmla="*/ 5 w 18"/>
                    <a:gd name="T9" fmla="*/ 13 h 14"/>
                    <a:gd name="T10" fmla="*/ 0 w 18"/>
                    <a:gd name="T11" fmla="*/ 13 h 14"/>
                    <a:gd name="T12" fmla="*/ 0 w 18"/>
                    <a:gd name="T13" fmla="*/ 0 h 14"/>
                    <a:gd name="T14" fmla="*/ 5 w 18"/>
                    <a:gd name="T15" fmla="*/ 0 h 14"/>
                    <a:gd name="T16" fmla="*/ 7 w 18"/>
                    <a:gd name="T17" fmla="*/ 0 h 14"/>
                    <a:gd name="T18" fmla="*/ 9 w 18"/>
                    <a:gd name="T19" fmla="*/ 0 h 14"/>
                    <a:gd name="T20" fmla="*/ 10 w 18"/>
                    <a:gd name="T21" fmla="*/ 0 h 14"/>
                    <a:gd name="T22" fmla="*/ 14 w 1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4"/>
                    <a:gd name="T38" fmla="*/ 18 w 1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4">
                      <a:moveTo>
                        <a:pt x="14" y="0"/>
                      </a:moveTo>
                      <a:lnTo>
                        <a:pt x="17" y="0"/>
                      </a:lnTo>
                      <a:lnTo>
                        <a:pt x="17" y="13"/>
                      </a:lnTo>
                      <a:lnTo>
                        <a:pt x="15" y="13"/>
                      </a:lnTo>
                      <a:lnTo>
                        <a:pt x="5" y="13"/>
                      </a:lnTo>
                      <a:lnTo>
                        <a:pt x="0" y="13"/>
                      </a:lnTo>
                      <a:lnTo>
                        <a:pt x="0" y="0"/>
                      </a:lnTo>
                      <a:lnTo>
                        <a:pt x="5" y="0"/>
                      </a:lnTo>
                      <a:lnTo>
                        <a:pt x="7" y="0"/>
                      </a:lnTo>
                      <a:lnTo>
                        <a:pt x="9" y="0"/>
                      </a:lnTo>
                      <a:lnTo>
                        <a:pt x="10" y="0"/>
                      </a:lnTo>
                      <a:lnTo>
                        <a:pt x="14"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65" name="Freeform 371"/>
                <p:cNvSpPr>
                  <a:spLocks/>
                </p:cNvSpPr>
                <p:nvPr/>
              </p:nvSpPr>
              <p:spPr bwMode="auto">
                <a:xfrm>
                  <a:off x="5511" y="2356"/>
                  <a:ext cx="18" cy="14"/>
                </a:xfrm>
                <a:custGeom>
                  <a:avLst/>
                  <a:gdLst>
                    <a:gd name="T0" fmla="*/ 14 w 18"/>
                    <a:gd name="T1" fmla="*/ 0 h 14"/>
                    <a:gd name="T2" fmla="*/ 17 w 18"/>
                    <a:gd name="T3" fmla="*/ 0 h 14"/>
                    <a:gd name="T4" fmla="*/ 17 w 18"/>
                    <a:gd name="T5" fmla="*/ 13 h 14"/>
                    <a:gd name="T6" fmla="*/ 15 w 18"/>
                    <a:gd name="T7" fmla="*/ 13 h 14"/>
                    <a:gd name="T8" fmla="*/ 5 w 18"/>
                    <a:gd name="T9" fmla="*/ 13 h 14"/>
                    <a:gd name="T10" fmla="*/ 0 w 18"/>
                    <a:gd name="T11" fmla="*/ 13 h 14"/>
                    <a:gd name="T12" fmla="*/ 0 w 18"/>
                    <a:gd name="T13" fmla="*/ 0 h 14"/>
                    <a:gd name="T14" fmla="*/ 5 w 18"/>
                    <a:gd name="T15" fmla="*/ 0 h 14"/>
                    <a:gd name="T16" fmla="*/ 7 w 18"/>
                    <a:gd name="T17" fmla="*/ 0 h 14"/>
                    <a:gd name="T18" fmla="*/ 9 w 18"/>
                    <a:gd name="T19" fmla="*/ 0 h 14"/>
                    <a:gd name="T20" fmla="*/ 10 w 18"/>
                    <a:gd name="T21" fmla="*/ 0 h 14"/>
                    <a:gd name="T22" fmla="*/ 14 w 1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4"/>
                    <a:gd name="T38" fmla="*/ 18 w 1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4">
                      <a:moveTo>
                        <a:pt x="14" y="0"/>
                      </a:moveTo>
                      <a:lnTo>
                        <a:pt x="17" y="0"/>
                      </a:lnTo>
                      <a:lnTo>
                        <a:pt x="17" y="13"/>
                      </a:lnTo>
                      <a:lnTo>
                        <a:pt x="15" y="13"/>
                      </a:lnTo>
                      <a:lnTo>
                        <a:pt x="5" y="13"/>
                      </a:lnTo>
                      <a:lnTo>
                        <a:pt x="0" y="13"/>
                      </a:lnTo>
                      <a:lnTo>
                        <a:pt x="0" y="0"/>
                      </a:lnTo>
                      <a:lnTo>
                        <a:pt x="5" y="0"/>
                      </a:lnTo>
                      <a:lnTo>
                        <a:pt x="7" y="0"/>
                      </a:lnTo>
                      <a:lnTo>
                        <a:pt x="9" y="0"/>
                      </a:lnTo>
                      <a:lnTo>
                        <a:pt x="10" y="0"/>
                      </a:lnTo>
                      <a:lnTo>
                        <a:pt x="14" y="0"/>
                      </a:lnTo>
                    </a:path>
                  </a:pathLst>
                </a:custGeom>
                <a:noFill/>
                <a:ln w="12700" cap="rnd">
                  <a:noFill/>
                  <a:round/>
                  <a:headEnd/>
                  <a:tailEnd/>
                </a:ln>
              </p:spPr>
              <p:txBody>
                <a:bodyPr wrap="none" lIns="37317" tIns="18331" rIns="37317" bIns="18331">
                  <a:spAutoFit/>
                </a:bodyPr>
                <a:lstStyle/>
                <a:p>
                  <a:endParaRPr lang="pt-PT"/>
                </a:p>
              </p:txBody>
            </p:sp>
            <p:sp>
              <p:nvSpPr>
                <p:cNvPr id="566" name="Freeform 372"/>
                <p:cNvSpPr>
                  <a:spLocks/>
                </p:cNvSpPr>
                <p:nvPr/>
              </p:nvSpPr>
              <p:spPr bwMode="auto">
                <a:xfrm>
                  <a:off x="5511" y="2334"/>
                  <a:ext cx="18" cy="21"/>
                </a:xfrm>
                <a:custGeom>
                  <a:avLst/>
                  <a:gdLst>
                    <a:gd name="T0" fmla="*/ 17 w 18"/>
                    <a:gd name="T1" fmla="*/ 20 h 21"/>
                    <a:gd name="T2" fmla="*/ 17 w 18"/>
                    <a:gd name="T3" fmla="*/ 0 h 21"/>
                    <a:gd name="T4" fmla="*/ 12 w 18"/>
                    <a:gd name="T5" fmla="*/ 0 h 21"/>
                    <a:gd name="T6" fmla="*/ 7 w 18"/>
                    <a:gd name="T7" fmla="*/ 0 h 21"/>
                    <a:gd name="T8" fmla="*/ 0 w 18"/>
                    <a:gd name="T9" fmla="*/ 0 h 21"/>
                    <a:gd name="T10" fmla="*/ 0 w 18"/>
                    <a:gd name="T11" fmla="*/ 20 h 21"/>
                    <a:gd name="T12" fmla="*/ 5 w 18"/>
                    <a:gd name="T13" fmla="*/ 20 h 21"/>
                    <a:gd name="T14" fmla="*/ 14 w 18"/>
                    <a:gd name="T15" fmla="*/ 20 h 21"/>
                    <a:gd name="T16" fmla="*/ 17 w 18"/>
                    <a:gd name="T17" fmla="*/ 2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1"/>
                    <a:gd name="T29" fmla="*/ 18 w 18"/>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1">
                      <a:moveTo>
                        <a:pt x="17" y="20"/>
                      </a:moveTo>
                      <a:lnTo>
                        <a:pt x="17" y="0"/>
                      </a:lnTo>
                      <a:lnTo>
                        <a:pt x="12" y="0"/>
                      </a:lnTo>
                      <a:lnTo>
                        <a:pt x="7" y="0"/>
                      </a:lnTo>
                      <a:lnTo>
                        <a:pt x="0" y="0"/>
                      </a:lnTo>
                      <a:lnTo>
                        <a:pt x="0" y="20"/>
                      </a:lnTo>
                      <a:lnTo>
                        <a:pt x="5" y="20"/>
                      </a:lnTo>
                      <a:lnTo>
                        <a:pt x="14" y="20"/>
                      </a:lnTo>
                      <a:lnTo>
                        <a:pt x="17" y="20"/>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567" name="Freeform 373"/>
                <p:cNvSpPr>
                  <a:spLocks/>
                </p:cNvSpPr>
                <p:nvPr/>
              </p:nvSpPr>
              <p:spPr bwMode="auto">
                <a:xfrm>
                  <a:off x="5472" y="2390"/>
                  <a:ext cx="60" cy="45"/>
                </a:xfrm>
                <a:custGeom>
                  <a:avLst/>
                  <a:gdLst>
                    <a:gd name="T0" fmla="*/ 12 w 60"/>
                    <a:gd name="T1" fmla="*/ 44 h 45"/>
                    <a:gd name="T2" fmla="*/ 45 w 60"/>
                    <a:gd name="T3" fmla="*/ 44 h 45"/>
                    <a:gd name="T4" fmla="*/ 59 w 60"/>
                    <a:gd name="T5" fmla="*/ 44 h 45"/>
                    <a:gd name="T6" fmla="*/ 59 w 60"/>
                    <a:gd name="T7" fmla="*/ 29 h 45"/>
                    <a:gd name="T8" fmla="*/ 59 w 60"/>
                    <a:gd name="T9" fmla="*/ 0 h 45"/>
                    <a:gd name="T10" fmla="*/ 33 w 60"/>
                    <a:gd name="T11" fmla="*/ 0 h 45"/>
                    <a:gd name="T12" fmla="*/ 23 w 60"/>
                    <a:gd name="T13" fmla="*/ 0 h 45"/>
                    <a:gd name="T14" fmla="*/ 0 w 60"/>
                    <a:gd name="T15" fmla="*/ 0 h 45"/>
                    <a:gd name="T16" fmla="*/ 0 w 60"/>
                    <a:gd name="T17" fmla="*/ 28 h 45"/>
                    <a:gd name="T18" fmla="*/ 0 w 60"/>
                    <a:gd name="T19" fmla="*/ 44 h 45"/>
                    <a:gd name="T20" fmla="*/ 12 w 60"/>
                    <a:gd name="T21" fmla="*/ 44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5"/>
                    <a:gd name="T35" fmla="*/ 60 w 60"/>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5">
                      <a:moveTo>
                        <a:pt x="12" y="44"/>
                      </a:moveTo>
                      <a:lnTo>
                        <a:pt x="45" y="44"/>
                      </a:lnTo>
                      <a:lnTo>
                        <a:pt x="59" y="44"/>
                      </a:lnTo>
                      <a:lnTo>
                        <a:pt x="59" y="29"/>
                      </a:lnTo>
                      <a:lnTo>
                        <a:pt x="59" y="0"/>
                      </a:lnTo>
                      <a:lnTo>
                        <a:pt x="33" y="0"/>
                      </a:lnTo>
                      <a:lnTo>
                        <a:pt x="23" y="0"/>
                      </a:lnTo>
                      <a:lnTo>
                        <a:pt x="0" y="0"/>
                      </a:lnTo>
                      <a:lnTo>
                        <a:pt x="0" y="28"/>
                      </a:lnTo>
                      <a:lnTo>
                        <a:pt x="0" y="44"/>
                      </a:lnTo>
                      <a:lnTo>
                        <a:pt x="12" y="44"/>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568" name="Freeform 374"/>
                <p:cNvSpPr>
                  <a:spLocks/>
                </p:cNvSpPr>
                <p:nvPr/>
              </p:nvSpPr>
              <p:spPr bwMode="auto">
                <a:xfrm>
                  <a:off x="5472" y="2390"/>
                  <a:ext cx="60" cy="45"/>
                </a:xfrm>
                <a:custGeom>
                  <a:avLst/>
                  <a:gdLst>
                    <a:gd name="T0" fmla="*/ 12 w 60"/>
                    <a:gd name="T1" fmla="*/ 44 h 45"/>
                    <a:gd name="T2" fmla="*/ 45 w 60"/>
                    <a:gd name="T3" fmla="*/ 44 h 45"/>
                    <a:gd name="T4" fmla="*/ 59 w 60"/>
                    <a:gd name="T5" fmla="*/ 44 h 45"/>
                    <a:gd name="T6" fmla="*/ 59 w 60"/>
                    <a:gd name="T7" fmla="*/ 29 h 45"/>
                    <a:gd name="T8" fmla="*/ 59 w 60"/>
                    <a:gd name="T9" fmla="*/ 0 h 45"/>
                    <a:gd name="T10" fmla="*/ 33 w 60"/>
                    <a:gd name="T11" fmla="*/ 0 h 45"/>
                    <a:gd name="T12" fmla="*/ 23 w 60"/>
                    <a:gd name="T13" fmla="*/ 0 h 45"/>
                    <a:gd name="T14" fmla="*/ 0 w 60"/>
                    <a:gd name="T15" fmla="*/ 0 h 45"/>
                    <a:gd name="T16" fmla="*/ 0 w 60"/>
                    <a:gd name="T17" fmla="*/ 28 h 45"/>
                    <a:gd name="T18" fmla="*/ 0 w 60"/>
                    <a:gd name="T19" fmla="*/ 44 h 45"/>
                    <a:gd name="T20" fmla="*/ 12 w 60"/>
                    <a:gd name="T21" fmla="*/ 44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5"/>
                    <a:gd name="T35" fmla="*/ 60 w 60"/>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5">
                      <a:moveTo>
                        <a:pt x="12" y="44"/>
                      </a:moveTo>
                      <a:lnTo>
                        <a:pt x="45" y="44"/>
                      </a:lnTo>
                      <a:lnTo>
                        <a:pt x="59" y="44"/>
                      </a:lnTo>
                      <a:lnTo>
                        <a:pt x="59" y="29"/>
                      </a:lnTo>
                      <a:lnTo>
                        <a:pt x="59" y="0"/>
                      </a:lnTo>
                      <a:lnTo>
                        <a:pt x="33" y="0"/>
                      </a:lnTo>
                      <a:lnTo>
                        <a:pt x="23" y="0"/>
                      </a:lnTo>
                      <a:lnTo>
                        <a:pt x="0" y="0"/>
                      </a:lnTo>
                      <a:lnTo>
                        <a:pt x="0" y="28"/>
                      </a:lnTo>
                      <a:lnTo>
                        <a:pt x="0" y="44"/>
                      </a:lnTo>
                      <a:lnTo>
                        <a:pt x="12" y="44"/>
                      </a:lnTo>
                    </a:path>
                  </a:pathLst>
                </a:custGeom>
                <a:noFill/>
                <a:ln w="12700" cap="rnd">
                  <a:noFill/>
                  <a:round/>
                  <a:headEnd/>
                  <a:tailEnd/>
                </a:ln>
              </p:spPr>
              <p:txBody>
                <a:bodyPr wrap="none" lIns="37317" tIns="18331" rIns="37317" bIns="18331">
                  <a:spAutoFit/>
                </a:bodyPr>
                <a:lstStyle/>
                <a:p>
                  <a:endParaRPr lang="pt-PT"/>
                </a:p>
              </p:txBody>
            </p:sp>
            <p:sp>
              <p:nvSpPr>
                <p:cNvPr id="569" name="Freeform 375"/>
                <p:cNvSpPr>
                  <a:spLocks/>
                </p:cNvSpPr>
                <p:nvPr/>
              </p:nvSpPr>
              <p:spPr bwMode="auto">
                <a:xfrm>
                  <a:off x="5620" y="2356"/>
                  <a:ext cx="5" cy="2"/>
                </a:xfrm>
                <a:custGeom>
                  <a:avLst/>
                  <a:gdLst>
                    <a:gd name="T0" fmla="*/ 4 w 5"/>
                    <a:gd name="T1" fmla="*/ 0 h 2"/>
                    <a:gd name="T2" fmla="*/ 2 w 5"/>
                    <a:gd name="T3" fmla="*/ 0 h 2"/>
                    <a:gd name="T4" fmla="*/ 0 w 5"/>
                    <a:gd name="T5" fmla="*/ 0 h 2"/>
                    <a:gd name="T6" fmla="*/ 1 w 5"/>
                    <a:gd name="T7" fmla="*/ 1 h 2"/>
                    <a:gd name="T8" fmla="*/ 2 w 5"/>
                    <a:gd name="T9" fmla="*/ 1 h 2"/>
                    <a:gd name="T10" fmla="*/ 3 w 5"/>
                    <a:gd name="T11" fmla="*/ 1 h 2"/>
                    <a:gd name="T12" fmla="*/ 4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4" y="0"/>
                      </a:moveTo>
                      <a:lnTo>
                        <a:pt x="2" y="0"/>
                      </a:lnTo>
                      <a:lnTo>
                        <a:pt x="0" y="0"/>
                      </a:lnTo>
                      <a:lnTo>
                        <a:pt x="1" y="1"/>
                      </a:lnTo>
                      <a:lnTo>
                        <a:pt x="2" y="1"/>
                      </a:lnTo>
                      <a:lnTo>
                        <a:pt x="3" y="1"/>
                      </a:lnTo>
                      <a:lnTo>
                        <a:pt x="4" y="0"/>
                      </a:lnTo>
                    </a:path>
                  </a:pathLst>
                </a:custGeom>
                <a:solidFill>
                  <a:srgbClr val="FFFFFF"/>
                </a:solidFill>
                <a:ln w="12700" cap="rnd">
                  <a:noFill/>
                  <a:round/>
                  <a:headEnd/>
                  <a:tailEnd/>
                </a:ln>
              </p:spPr>
              <p:txBody>
                <a:bodyPr wrap="none" lIns="37317" tIns="18331" rIns="37317" bIns="18331">
                  <a:spAutoFit/>
                </a:bodyPr>
                <a:lstStyle/>
                <a:p>
                  <a:endParaRPr lang="pt-PT"/>
                </a:p>
              </p:txBody>
            </p:sp>
            <p:sp>
              <p:nvSpPr>
                <p:cNvPr id="570" name="Freeform 376"/>
                <p:cNvSpPr>
                  <a:spLocks/>
                </p:cNvSpPr>
                <p:nvPr/>
              </p:nvSpPr>
              <p:spPr bwMode="auto">
                <a:xfrm>
                  <a:off x="5620" y="2356"/>
                  <a:ext cx="5" cy="2"/>
                </a:xfrm>
                <a:custGeom>
                  <a:avLst/>
                  <a:gdLst>
                    <a:gd name="T0" fmla="*/ 4 w 5"/>
                    <a:gd name="T1" fmla="*/ 0 h 2"/>
                    <a:gd name="T2" fmla="*/ 2 w 5"/>
                    <a:gd name="T3" fmla="*/ 0 h 2"/>
                    <a:gd name="T4" fmla="*/ 0 w 5"/>
                    <a:gd name="T5" fmla="*/ 0 h 2"/>
                    <a:gd name="T6" fmla="*/ 1 w 5"/>
                    <a:gd name="T7" fmla="*/ 1 h 2"/>
                    <a:gd name="T8" fmla="*/ 2 w 5"/>
                    <a:gd name="T9" fmla="*/ 1 h 2"/>
                    <a:gd name="T10" fmla="*/ 3 w 5"/>
                    <a:gd name="T11" fmla="*/ 1 h 2"/>
                    <a:gd name="T12" fmla="*/ 4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4" y="0"/>
                      </a:moveTo>
                      <a:lnTo>
                        <a:pt x="2" y="0"/>
                      </a:lnTo>
                      <a:lnTo>
                        <a:pt x="0" y="0"/>
                      </a:lnTo>
                      <a:lnTo>
                        <a:pt x="1" y="1"/>
                      </a:lnTo>
                      <a:lnTo>
                        <a:pt x="2" y="1"/>
                      </a:lnTo>
                      <a:lnTo>
                        <a:pt x="3" y="1"/>
                      </a:lnTo>
                      <a:lnTo>
                        <a:pt x="4" y="0"/>
                      </a:lnTo>
                    </a:path>
                  </a:pathLst>
                </a:custGeom>
                <a:noFill/>
                <a:ln w="12700" cap="rnd">
                  <a:noFill/>
                  <a:round/>
                  <a:headEnd/>
                  <a:tailEnd/>
                </a:ln>
              </p:spPr>
              <p:txBody>
                <a:bodyPr wrap="none" lIns="37317" tIns="18331" rIns="37317" bIns="18331">
                  <a:spAutoFit/>
                </a:bodyPr>
                <a:lstStyle/>
                <a:p>
                  <a:endParaRPr lang="pt-PT"/>
                </a:p>
              </p:txBody>
            </p:sp>
            <p:sp>
              <p:nvSpPr>
                <p:cNvPr id="571" name="Freeform 377"/>
                <p:cNvSpPr>
                  <a:spLocks/>
                </p:cNvSpPr>
                <p:nvPr/>
              </p:nvSpPr>
              <p:spPr bwMode="auto">
                <a:xfrm>
                  <a:off x="5578" y="2356"/>
                  <a:ext cx="6" cy="2"/>
                </a:xfrm>
                <a:custGeom>
                  <a:avLst/>
                  <a:gdLst>
                    <a:gd name="T0" fmla="*/ 5 w 6"/>
                    <a:gd name="T1" fmla="*/ 0 h 2"/>
                    <a:gd name="T2" fmla="*/ 2 w 6"/>
                    <a:gd name="T3" fmla="*/ 0 h 2"/>
                    <a:gd name="T4" fmla="*/ 0 w 6"/>
                    <a:gd name="T5" fmla="*/ 0 h 2"/>
                    <a:gd name="T6" fmla="*/ 1 w 6"/>
                    <a:gd name="T7" fmla="*/ 1 h 2"/>
                    <a:gd name="T8" fmla="*/ 3 w 6"/>
                    <a:gd name="T9" fmla="*/ 1 h 2"/>
                    <a:gd name="T10" fmla="*/ 4 w 6"/>
                    <a:gd name="T11" fmla="*/ 1 h 2"/>
                    <a:gd name="T12" fmla="*/ 5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5" y="0"/>
                      </a:moveTo>
                      <a:lnTo>
                        <a:pt x="2" y="0"/>
                      </a:lnTo>
                      <a:lnTo>
                        <a:pt x="0" y="0"/>
                      </a:lnTo>
                      <a:lnTo>
                        <a:pt x="1" y="1"/>
                      </a:lnTo>
                      <a:lnTo>
                        <a:pt x="3" y="1"/>
                      </a:lnTo>
                      <a:lnTo>
                        <a:pt x="4" y="1"/>
                      </a:lnTo>
                      <a:lnTo>
                        <a:pt x="5" y="0"/>
                      </a:lnTo>
                    </a:path>
                  </a:pathLst>
                </a:custGeom>
                <a:solidFill>
                  <a:srgbClr val="FFFFFF"/>
                </a:solidFill>
                <a:ln w="12700" cap="rnd">
                  <a:noFill/>
                  <a:round/>
                  <a:headEnd/>
                  <a:tailEnd/>
                </a:ln>
              </p:spPr>
              <p:txBody>
                <a:bodyPr wrap="none" lIns="37317" tIns="18331" rIns="37317" bIns="18331">
                  <a:spAutoFit/>
                </a:bodyPr>
                <a:lstStyle/>
                <a:p>
                  <a:endParaRPr lang="pt-PT"/>
                </a:p>
              </p:txBody>
            </p:sp>
            <p:sp>
              <p:nvSpPr>
                <p:cNvPr id="572" name="Freeform 378"/>
                <p:cNvSpPr>
                  <a:spLocks/>
                </p:cNvSpPr>
                <p:nvPr/>
              </p:nvSpPr>
              <p:spPr bwMode="auto">
                <a:xfrm>
                  <a:off x="5578" y="2356"/>
                  <a:ext cx="6" cy="2"/>
                </a:xfrm>
                <a:custGeom>
                  <a:avLst/>
                  <a:gdLst>
                    <a:gd name="T0" fmla="*/ 5 w 6"/>
                    <a:gd name="T1" fmla="*/ 0 h 2"/>
                    <a:gd name="T2" fmla="*/ 2 w 6"/>
                    <a:gd name="T3" fmla="*/ 0 h 2"/>
                    <a:gd name="T4" fmla="*/ 0 w 6"/>
                    <a:gd name="T5" fmla="*/ 0 h 2"/>
                    <a:gd name="T6" fmla="*/ 1 w 6"/>
                    <a:gd name="T7" fmla="*/ 1 h 2"/>
                    <a:gd name="T8" fmla="*/ 3 w 6"/>
                    <a:gd name="T9" fmla="*/ 1 h 2"/>
                    <a:gd name="T10" fmla="*/ 4 w 6"/>
                    <a:gd name="T11" fmla="*/ 1 h 2"/>
                    <a:gd name="T12" fmla="*/ 5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5" y="0"/>
                      </a:moveTo>
                      <a:lnTo>
                        <a:pt x="2" y="0"/>
                      </a:lnTo>
                      <a:lnTo>
                        <a:pt x="0" y="0"/>
                      </a:lnTo>
                      <a:lnTo>
                        <a:pt x="1" y="1"/>
                      </a:lnTo>
                      <a:lnTo>
                        <a:pt x="3" y="1"/>
                      </a:lnTo>
                      <a:lnTo>
                        <a:pt x="4" y="1"/>
                      </a:lnTo>
                      <a:lnTo>
                        <a:pt x="5" y="0"/>
                      </a:lnTo>
                    </a:path>
                  </a:pathLst>
                </a:custGeom>
                <a:noFill/>
                <a:ln w="12700" cap="rnd">
                  <a:noFill/>
                  <a:round/>
                  <a:headEnd/>
                  <a:tailEnd/>
                </a:ln>
              </p:spPr>
              <p:txBody>
                <a:bodyPr wrap="none" lIns="37317" tIns="18331" rIns="37317" bIns="18331">
                  <a:spAutoFit/>
                </a:bodyPr>
                <a:lstStyle/>
                <a:p>
                  <a:endParaRPr lang="pt-PT"/>
                </a:p>
              </p:txBody>
            </p:sp>
            <p:sp>
              <p:nvSpPr>
                <p:cNvPr id="573" name="Freeform 379"/>
                <p:cNvSpPr>
                  <a:spLocks/>
                </p:cNvSpPr>
                <p:nvPr/>
              </p:nvSpPr>
              <p:spPr bwMode="auto">
                <a:xfrm>
                  <a:off x="5476" y="2356"/>
                  <a:ext cx="4" cy="3"/>
                </a:xfrm>
                <a:custGeom>
                  <a:avLst/>
                  <a:gdLst>
                    <a:gd name="T0" fmla="*/ 3 w 4"/>
                    <a:gd name="T1" fmla="*/ 0 h 3"/>
                    <a:gd name="T2" fmla="*/ 2 w 4"/>
                    <a:gd name="T3" fmla="*/ 0 h 3"/>
                    <a:gd name="T4" fmla="*/ 0 w 4"/>
                    <a:gd name="T5" fmla="*/ 0 h 3"/>
                    <a:gd name="T6" fmla="*/ 1 w 4"/>
                    <a:gd name="T7" fmla="*/ 1 h 3"/>
                    <a:gd name="T8" fmla="*/ 2 w 4"/>
                    <a:gd name="T9" fmla="*/ 2 h 3"/>
                    <a:gd name="T10" fmla="*/ 2 w 4"/>
                    <a:gd name="T11" fmla="*/ 1 h 3"/>
                    <a:gd name="T12" fmla="*/ 3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3" y="0"/>
                      </a:moveTo>
                      <a:lnTo>
                        <a:pt x="2" y="0"/>
                      </a:lnTo>
                      <a:lnTo>
                        <a:pt x="0" y="0"/>
                      </a:lnTo>
                      <a:lnTo>
                        <a:pt x="1" y="1"/>
                      </a:lnTo>
                      <a:lnTo>
                        <a:pt x="2" y="2"/>
                      </a:lnTo>
                      <a:lnTo>
                        <a:pt x="2" y="1"/>
                      </a:lnTo>
                      <a:lnTo>
                        <a:pt x="3" y="0"/>
                      </a:lnTo>
                    </a:path>
                  </a:pathLst>
                </a:custGeom>
                <a:solidFill>
                  <a:srgbClr val="FFFFFF"/>
                </a:solidFill>
                <a:ln w="12700" cap="rnd">
                  <a:noFill/>
                  <a:round/>
                  <a:headEnd/>
                  <a:tailEnd/>
                </a:ln>
              </p:spPr>
              <p:txBody>
                <a:bodyPr wrap="none" lIns="37317" tIns="18331" rIns="37317" bIns="18331">
                  <a:spAutoFit/>
                </a:bodyPr>
                <a:lstStyle/>
                <a:p>
                  <a:endParaRPr lang="pt-PT"/>
                </a:p>
              </p:txBody>
            </p:sp>
            <p:sp>
              <p:nvSpPr>
                <p:cNvPr id="574" name="Freeform 380"/>
                <p:cNvSpPr>
                  <a:spLocks/>
                </p:cNvSpPr>
                <p:nvPr/>
              </p:nvSpPr>
              <p:spPr bwMode="auto">
                <a:xfrm>
                  <a:off x="5476" y="2356"/>
                  <a:ext cx="4" cy="3"/>
                </a:xfrm>
                <a:custGeom>
                  <a:avLst/>
                  <a:gdLst>
                    <a:gd name="T0" fmla="*/ 3 w 4"/>
                    <a:gd name="T1" fmla="*/ 0 h 3"/>
                    <a:gd name="T2" fmla="*/ 2 w 4"/>
                    <a:gd name="T3" fmla="*/ 0 h 3"/>
                    <a:gd name="T4" fmla="*/ 0 w 4"/>
                    <a:gd name="T5" fmla="*/ 0 h 3"/>
                    <a:gd name="T6" fmla="*/ 1 w 4"/>
                    <a:gd name="T7" fmla="*/ 1 h 3"/>
                    <a:gd name="T8" fmla="*/ 2 w 4"/>
                    <a:gd name="T9" fmla="*/ 2 h 3"/>
                    <a:gd name="T10" fmla="*/ 2 w 4"/>
                    <a:gd name="T11" fmla="*/ 1 h 3"/>
                    <a:gd name="T12" fmla="*/ 3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3" y="0"/>
                      </a:moveTo>
                      <a:lnTo>
                        <a:pt x="2" y="0"/>
                      </a:lnTo>
                      <a:lnTo>
                        <a:pt x="0" y="0"/>
                      </a:lnTo>
                      <a:lnTo>
                        <a:pt x="1" y="1"/>
                      </a:lnTo>
                      <a:lnTo>
                        <a:pt x="2" y="2"/>
                      </a:lnTo>
                      <a:lnTo>
                        <a:pt x="2" y="1"/>
                      </a:lnTo>
                      <a:lnTo>
                        <a:pt x="3" y="0"/>
                      </a:lnTo>
                    </a:path>
                  </a:pathLst>
                </a:custGeom>
                <a:noFill/>
                <a:ln w="12700" cap="rnd">
                  <a:noFill/>
                  <a:round/>
                  <a:headEnd/>
                  <a:tailEnd/>
                </a:ln>
              </p:spPr>
              <p:txBody>
                <a:bodyPr wrap="none" lIns="37317" tIns="18331" rIns="37317" bIns="18331">
                  <a:spAutoFit/>
                </a:bodyPr>
                <a:lstStyle/>
                <a:p>
                  <a:endParaRPr lang="pt-PT"/>
                </a:p>
              </p:txBody>
            </p:sp>
            <p:sp>
              <p:nvSpPr>
                <p:cNvPr id="575" name="Freeform 381"/>
                <p:cNvSpPr>
                  <a:spLocks/>
                </p:cNvSpPr>
                <p:nvPr/>
              </p:nvSpPr>
              <p:spPr bwMode="auto">
                <a:xfrm>
                  <a:off x="5517" y="2356"/>
                  <a:ext cx="6" cy="3"/>
                </a:xfrm>
                <a:custGeom>
                  <a:avLst/>
                  <a:gdLst>
                    <a:gd name="T0" fmla="*/ 5 w 6"/>
                    <a:gd name="T1" fmla="*/ 0 h 3"/>
                    <a:gd name="T2" fmla="*/ 2 w 6"/>
                    <a:gd name="T3" fmla="*/ 0 h 3"/>
                    <a:gd name="T4" fmla="*/ 0 w 6"/>
                    <a:gd name="T5" fmla="*/ 0 h 3"/>
                    <a:gd name="T6" fmla="*/ 1 w 6"/>
                    <a:gd name="T7" fmla="*/ 1 h 3"/>
                    <a:gd name="T8" fmla="*/ 2 w 6"/>
                    <a:gd name="T9" fmla="*/ 2 h 3"/>
                    <a:gd name="T10" fmla="*/ 4 w 6"/>
                    <a:gd name="T11" fmla="*/ 1 h 3"/>
                    <a:gd name="T12" fmla="*/ 5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5" y="0"/>
                      </a:moveTo>
                      <a:lnTo>
                        <a:pt x="2" y="0"/>
                      </a:lnTo>
                      <a:lnTo>
                        <a:pt x="0" y="0"/>
                      </a:lnTo>
                      <a:lnTo>
                        <a:pt x="1" y="1"/>
                      </a:lnTo>
                      <a:lnTo>
                        <a:pt x="2" y="2"/>
                      </a:lnTo>
                      <a:lnTo>
                        <a:pt x="4" y="1"/>
                      </a:lnTo>
                      <a:lnTo>
                        <a:pt x="5" y="0"/>
                      </a:lnTo>
                    </a:path>
                  </a:pathLst>
                </a:custGeom>
                <a:solidFill>
                  <a:srgbClr val="FFFFFF"/>
                </a:solidFill>
                <a:ln w="12700" cap="rnd">
                  <a:noFill/>
                  <a:round/>
                  <a:headEnd/>
                  <a:tailEnd/>
                </a:ln>
              </p:spPr>
              <p:txBody>
                <a:bodyPr wrap="none" lIns="37317" tIns="18331" rIns="37317" bIns="18331">
                  <a:spAutoFit/>
                </a:bodyPr>
                <a:lstStyle/>
                <a:p>
                  <a:endParaRPr lang="pt-PT"/>
                </a:p>
              </p:txBody>
            </p:sp>
            <p:sp>
              <p:nvSpPr>
                <p:cNvPr id="576" name="Freeform 382"/>
                <p:cNvSpPr>
                  <a:spLocks/>
                </p:cNvSpPr>
                <p:nvPr/>
              </p:nvSpPr>
              <p:spPr bwMode="auto">
                <a:xfrm>
                  <a:off x="5517" y="2356"/>
                  <a:ext cx="6" cy="3"/>
                </a:xfrm>
                <a:custGeom>
                  <a:avLst/>
                  <a:gdLst>
                    <a:gd name="T0" fmla="*/ 5 w 6"/>
                    <a:gd name="T1" fmla="*/ 0 h 3"/>
                    <a:gd name="T2" fmla="*/ 2 w 6"/>
                    <a:gd name="T3" fmla="*/ 0 h 3"/>
                    <a:gd name="T4" fmla="*/ 0 w 6"/>
                    <a:gd name="T5" fmla="*/ 0 h 3"/>
                    <a:gd name="T6" fmla="*/ 1 w 6"/>
                    <a:gd name="T7" fmla="*/ 1 h 3"/>
                    <a:gd name="T8" fmla="*/ 2 w 6"/>
                    <a:gd name="T9" fmla="*/ 2 h 3"/>
                    <a:gd name="T10" fmla="*/ 4 w 6"/>
                    <a:gd name="T11" fmla="*/ 1 h 3"/>
                    <a:gd name="T12" fmla="*/ 5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5" y="0"/>
                      </a:moveTo>
                      <a:lnTo>
                        <a:pt x="2" y="0"/>
                      </a:lnTo>
                      <a:lnTo>
                        <a:pt x="0" y="0"/>
                      </a:lnTo>
                      <a:lnTo>
                        <a:pt x="1" y="1"/>
                      </a:lnTo>
                      <a:lnTo>
                        <a:pt x="2" y="2"/>
                      </a:lnTo>
                      <a:lnTo>
                        <a:pt x="4" y="1"/>
                      </a:lnTo>
                      <a:lnTo>
                        <a:pt x="5" y="0"/>
                      </a:lnTo>
                    </a:path>
                  </a:pathLst>
                </a:custGeom>
                <a:noFill/>
                <a:ln w="12700" cap="rnd">
                  <a:noFill/>
                  <a:round/>
                  <a:headEnd/>
                  <a:tailEnd/>
                </a:ln>
              </p:spPr>
              <p:txBody>
                <a:bodyPr wrap="none" lIns="37317" tIns="18331" rIns="37317" bIns="18331">
                  <a:spAutoFit/>
                </a:bodyPr>
                <a:lstStyle/>
                <a:p>
                  <a:endParaRPr lang="pt-PT"/>
                </a:p>
              </p:txBody>
            </p:sp>
            <p:sp>
              <p:nvSpPr>
                <p:cNvPr id="577" name="Freeform 383"/>
                <p:cNvSpPr>
                  <a:spLocks/>
                </p:cNvSpPr>
                <p:nvPr/>
              </p:nvSpPr>
              <p:spPr bwMode="auto">
                <a:xfrm>
                  <a:off x="5625" y="2356"/>
                  <a:ext cx="6" cy="14"/>
                </a:xfrm>
                <a:custGeom>
                  <a:avLst/>
                  <a:gdLst>
                    <a:gd name="T0" fmla="*/ 0 w 6"/>
                    <a:gd name="T1" fmla="*/ 0 h 14"/>
                    <a:gd name="T2" fmla="*/ 5 w 6"/>
                    <a:gd name="T3" fmla="*/ 0 h 14"/>
                    <a:gd name="T4" fmla="*/ 5 w 6"/>
                    <a:gd name="T5" fmla="*/ 13 h 14"/>
                    <a:gd name="T6" fmla="*/ 0 w 6"/>
                    <a:gd name="T7" fmla="*/ 13 h 14"/>
                    <a:gd name="T8" fmla="*/ 0 w 6"/>
                    <a:gd name="T9" fmla="*/ 10 h 14"/>
                    <a:gd name="T10" fmla="*/ 0 w 6"/>
                    <a:gd name="T11" fmla="*/ 6 h 14"/>
                    <a:gd name="T12" fmla="*/ 0 w 6"/>
                    <a:gd name="T13" fmla="*/ 3 h 14"/>
                    <a:gd name="T14" fmla="*/ 0 w 6"/>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4"/>
                    <a:gd name="T26" fmla="*/ 6 w 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4">
                      <a:moveTo>
                        <a:pt x="0" y="0"/>
                      </a:moveTo>
                      <a:lnTo>
                        <a:pt x="5" y="0"/>
                      </a:lnTo>
                      <a:lnTo>
                        <a:pt x="5" y="13"/>
                      </a:lnTo>
                      <a:lnTo>
                        <a:pt x="0" y="13"/>
                      </a:lnTo>
                      <a:lnTo>
                        <a:pt x="0" y="10"/>
                      </a:lnTo>
                      <a:lnTo>
                        <a:pt x="0" y="6"/>
                      </a:lnTo>
                      <a:lnTo>
                        <a:pt x="0" y="3"/>
                      </a:lnTo>
                      <a:lnTo>
                        <a:pt x="0" y="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78" name="Freeform 384"/>
                <p:cNvSpPr>
                  <a:spLocks/>
                </p:cNvSpPr>
                <p:nvPr/>
              </p:nvSpPr>
              <p:spPr bwMode="auto">
                <a:xfrm>
                  <a:off x="5613" y="2356"/>
                  <a:ext cx="6" cy="14"/>
                </a:xfrm>
                <a:custGeom>
                  <a:avLst/>
                  <a:gdLst>
                    <a:gd name="T0" fmla="*/ 5 w 6"/>
                    <a:gd name="T1" fmla="*/ 13 h 14"/>
                    <a:gd name="T2" fmla="*/ 0 w 6"/>
                    <a:gd name="T3" fmla="*/ 13 h 14"/>
                    <a:gd name="T4" fmla="*/ 0 w 6"/>
                    <a:gd name="T5" fmla="*/ 0 h 14"/>
                    <a:gd name="T6" fmla="*/ 4 w 6"/>
                    <a:gd name="T7" fmla="*/ 0 h 14"/>
                    <a:gd name="T8" fmla="*/ 5 w 6"/>
                    <a:gd name="T9" fmla="*/ 3 h 14"/>
                    <a:gd name="T10" fmla="*/ 5 w 6"/>
                    <a:gd name="T11" fmla="*/ 6 h 14"/>
                    <a:gd name="T12" fmla="*/ 5 w 6"/>
                    <a:gd name="T13" fmla="*/ 9 h 14"/>
                    <a:gd name="T14" fmla="*/ 5 w 6"/>
                    <a:gd name="T15" fmla="*/ 13 h 1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4"/>
                    <a:gd name="T26" fmla="*/ 6 w 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4">
                      <a:moveTo>
                        <a:pt x="5" y="13"/>
                      </a:moveTo>
                      <a:lnTo>
                        <a:pt x="0" y="13"/>
                      </a:lnTo>
                      <a:lnTo>
                        <a:pt x="0" y="0"/>
                      </a:lnTo>
                      <a:lnTo>
                        <a:pt x="4" y="0"/>
                      </a:lnTo>
                      <a:lnTo>
                        <a:pt x="5" y="3"/>
                      </a:lnTo>
                      <a:lnTo>
                        <a:pt x="5" y="6"/>
                      </a:lnTo>
                      <a:lnTo>
                        <a:pt x="5" y="9"/>
                      </a:lnTo>
                      <a:lnTo>
                        <a:pt x="5" y="13"/>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79" name="Freeform 385"/>
                <p:cNvSpPr>
                  <a:spLocks/>
                </p:cNvSpPr>
                <p:nvPr/>
              </p:nvSpPr>
              <p:spPr bwMode="auto">
                <a:xfrm>
                  <a:off x="5625" y="2334"/>
                  <a:ext cx="6" cy="21"/>
                </a:xfrm>
                <a:custGeom>
                  <a:avLst/>
                  <a:gdLst>
                    <a:gd name="T0" fmla="*/ 1 w 6"/>
                    <a:gd name="T1" fmla="*/ 20 h 21"/>
                    <a:gd name="T2" fmla="*/ 5 w 6"/>
                    <a:gd name="T3" fmla="*/ 20 h 21"/>
                    <a:gd name="T4" fmla="*/ 5 w 6"/>
                    <a:gd name="T5" fmla="*/ 0 h 21"/>
                    <a:gd name="T6" fmla="*/ 0 w 6"/>
                    <a:gd name="T7" fmla="*/ 0 h 21"/>
                    <a:gd name="T8" fmla="*/ 0 w 6"/>
                    <a:gd name="T9" fmla="*/ 5 h 21"/>
                    <a:gd name="T10" fmla="*/ 1 w 6"/>
                    <a:gd name="T11" fmla="*/ 10 h 21"/>
                    <a:gd name="T12" fmla="*/ 1 w 6"/>
                    <a:gd name="T13" fmla="*/ 16 h 21"/>
                    <a:gd name="T14" fmla="*/ 1 w 6"/>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1"/>
                    <a:gd name="T26" fmla="*/ 6 w 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1">
                      <a:moveTo>
                        <a:pt x="1" y="20"/>
                      </a:moveTo>
                      <a:lnTo>
                        <a:pt x="5" y="20"/>
                      </a:lnTo>
                      <a:lnTo>
                        <a:pt x="5" y="0"/>
                      </a:lnTo>
                      <a:lnTo>
                        <a:pt x="0" y="0"/>
                      </a:lnTo>
                      <a:lnTo>
                        <a:pt x="0" y="5"/>
                      </a:lnTo>
                      <a:lnTo>
                        <a:pt x="1" y="10"/>
                      </a:lnTo>
                      <a:lnTo>
                        <a:pt x="1" y="16"/>
                      </a:lnTo>
                      <a:lnTo>
                        <a:pt x="1" y="2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0" name="Freeform 386"/>
                <p:cNvSpPr>
                  <a:spLocks/>
                </p:cNvSpPr>
                <p:nvPr/>
              </p:nvSpPr>
              <p:spPr bwMode="auto">
                <a:xfrm>
                  <a:off x="5613" y="2334"/>
                  <a:ext cx="5" cy="21"/>
                </a:xfrm>
                <a:custGeom>
                  <a:avLst/>
                  <a:gdLst>
                    <a:gd name="T0" fmla="*/ 4 w 5"/>
                    <a:gd name="T1" fmla="*/ 20 h 21"/>
                    <a:gd name="T2" fmla="*/ 0 w 5"/>
                    <a:gd name="T3" fmla="*/ 20 h 21"/>
                    <a:gd name="T4" fmla="*/ 0 w 5"/>
                    <a:gd name="T5" fmla="*/ 0 h 21"/>
                    <a:gd name="T6" fmla="*/ 3 w 5"/>
                    <a:gd name="T7" fmla="*/ 0 h 21"/>
                    <a:gd name="T8" fmla="*/ 3 w 5"/>
                    <a:gd name="T9" fmla="*/ 5 h 21"/>
                    <a:gd name="T10" fmla="*/ 4 w 5"/>
                    <a:gd name="T11" fmla="*/ 11 h 21"/>
                    <a:gd name="T12" fmla="*/ 4 w 5"/>
                    <a:gd name="T13" fmla="*/ 16 h 21"/>
                    <a:gd name="T14" fmla="*/ 4 w 5"/>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4" y="20"/>
                      </a:moveTo>
                      <a:lnTo>
                        <a:pt x="0" y="20"/>
                      </a:lnTo>
                      <a:lnTo>
                        <a:pt x="0" y="0"/>
                      </a:lnTo>
                      <a:lnTo>
                        <a:pt x="3" y="0"/>
                      </a:lnTo>
                      <a:lnTo>
                        <a:pt x="3" y="5"/>
                      </a:lnTo>
                      <a:lnTo>
                        <a:pt x="4" y="11"/>
                      </a:lnTo>
                      <a:lnTo>
                        <a:pt x="4" y="16"/>
                      </a:lnTo>
                      <a:lnTo>
                        <a:pt x="4" y="2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1" name="Freeform 387"/>
                <p:cNvSpPr>
                  <a:spLocks/>
                </p:cNvSpPr>
                <p:nvPr/>
              </p:nvSpPr>
              <p:spPr bwMode="auto">
                <a:xfrm>
                  <a:off x="5584" y="2356"/>
                  <a:ext cx="6" cy="14"/>
                </a:xfrm>
                <a:custGeom>
                  <a:avLst/>
                  <a:gdLst>
                    <a:gd name="T0" fmla="*/ 0 w 6"/>
                    <a:gd name="T1" fmla="*/ 0 h 14"/>
                    <a:gd name="T2" fmla="*/ 5 w 6"/>
                    <a:gd name="T3" fmla="*/ 0 h 14"/>
                    <a:gd name="T4" fmla="*/ 5 w 6"/>
                    <a:gd name="T5" fmla="*/ 13 h 14"/>
                    <a:gd name="T6" fmla="*/ 1 w 6"/>
                    <a:gd name="T7" fmla="*/ 13 h 14"/>
                    <a:gd name="T8" fmla="*/ 1 w 6"/>
                    <a:gd name="T9" fmla="*/ 10 h 14"/>
                    <a:gd name="T10" fmla="*/ 0 w 6"/>
                    <a:gd name="T11" fmla="*/ 6 h 14"/>
                    <a:gd name="T12" fmla="*/ 0 w 6"/>
                    <a:gd name="T13" fmla="*/ 3 h 14"/>
                    <a:gd name="T14" fmla="*/ 0 w 6"/>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4"/>
                    <a:gd name="T26" fmla="*/ 6 w 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4">
                      <a:moveTo>
                        <a:pt x="0" y="0"/>
                      </a:moveTo>
                      <a:lnTo>
                        <a:pt x="5" y="0"/>
                      </a:lnTo>
                      <a:lnTo>
                        <a:pt x="5" y="13"/>
                      </a:lnTo>
                      <a:lnTo>
                        <a:pt x="1" y="13"/>
                      </a:lnTo>
                      <a:lnTo>
                        <a:pt x="1" y="10"/>
                      </a:lnTo>
                      <a:lnTo>
                        <a:pt x="0" y="6"/>
                      </a:lnTo>
                      <a:lnTo>
                        <a:pt x="0" y="3"/>
                      </a:lnTo>
                      <a:lnTo>
                        <a:pt x="0" y="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2" name="Freeform 388"/>
                <p:cNvSpPr>
                  <a:spLocks/>
                </p:cNvSpPr>
                <p:nvPr/>
              </p:nvSpPr>
              <p:spPr bwMode="auto">
                <a:xfrm>
                  <a:off x="5572" y="2356"/>
                  <a:ext cx="5" cy="14"/>
                </a:xfrm>
                <a:custGeom>
                  <a:avLst/>
                  <a:gdLst>
                    <a:gd name="T0" fmla="*/ 4 w 5"/>
                    <a:gd name="T1" fmla="*/ 0 h 14"/>
                    <a:gd name="T2" fmla="*/ 0 w 5"/>
                    <a:gd name="T3" fmla="*/ 0 h 14"/>
                    <a:gd name="T4" fmla="*/ 0 w 5"/>
                    <a:gd name="T5" fmla="*/ 13 h 14"/>
                    <a:gd name="T6" fmla="*/ 4 w 5"/>
                    <a:gd name="T7" fmla="*/ 13 h 14"/>
                    <a:gd name="T8" fmla="*/ 4 w 5"/>
                    <a:gd name="T9" fmla="*/ 10 h 14"/>
                    <a:gd name="T10" fmla="*/ 4 w 5"/>
                    <a:gd name="T11" fmla="*/ 6 h 14"/>
                    <a:gd name="T12" fmla="*/ 4 w 5"/>
                    <a:gd name="T13" fmla="*/ 2 h 14"/>
                    <a:gd name="T14" fmla="*/ 4 w 5"/>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4"/>
                    <a:gd name="T26" fmla="*/ 5 w 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4">
                      <a:moveTo>
                        <a:pt x="4" y="0"/>
                      </a:moveTo>
                      <a:lnTo>
                        <a:pt x="0" y="0"/>
                      </a:lnTo>
                      <a:lnTo>
                        <a:pt x="0" y="13"/>
                      </a:lnTo>
                      <a:lnTo>
                        <a:pt x="4" y="13"/>
                      </a:lnTo>
                      <a:lnTo>
                        <a:pt x="4" y="10"/>
                      </a:lnTo>
                      <a:lnTo>
                        <a:pt x="4" y="6"/>
                      </a:lnTo>
                      <a:lnTo>
                        <a:pt x="4" y="2"/>
                      </a:lnTo>
                      <a:lnTo>
                        <a:pt x="4" y="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3" name="Freeform 389"/>
                <p:cNvSpPr>
                  <a:spLocks/>
                </p:cNvSpPr>
                <p:nvPr/>
              </p:nvSpPr>
              <p:spPr bwMode="auto">
                <a:xfrm>
                  <a:off x="5585" y="2334"/>
                  <a:ext cx="6" cy="21"/>
                </a:xfrm>
                <a:custGeom>
                  <a:avLst/>
                  <a:gdLst>
                    <a:gd name="T0" fmla="*/ 1 w 6"/>
                    <a:gd name="T1" fmla="*/ 0 h 21"/>
                    <a:gd name="T2" fmla="*/ 5 w 6"/>
                    <a:gd name="T3" fmla="*/ 0 h 21"/>
                    <a:gd name="T4" fmla="*/ 5 w 6"/>
                    <a:gd name="T5" fmla="*/ 20 h 21"/>
                    <a:gd name="T6" fmla="*/ 0 w 6"/>
                    <a:gd name="T7" fmla="*/ 20 h 21"/>
                    <a:gd name="T8" fmla="*/ 0 w 6"/>
                    <a:gd name="T9" fmla="*/ 15 h 21"/>
                    <a:gd name="T10" fmla="*/ 1 w 6"/>
                    <a:gd name="T11" fmla="*/ 10 h 21"/>
                    <a:gd name="T12" fmla="*/ 1 w 6"/>
                    <a:gd name="T13" fmla="*/ 4 h 21"/>
                    <a:gd name="T14" fmla="*/ 1 w 6"/>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1"/>
                    <a:gd name="T26" fmla="*/ 6 w 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1">
                      <a:moveTo>
                        <a:pt x="1" y="0"/>
                      </a:moveTo>
                      <a:lnTo>
                        <a:pt x="5" y="0"/>
                      </a:lnTo>
                      <a:lnTo>
                        <a:pt x="5" y="20"/>
                      </a:lnTo>
                      <a:lnTo>
                        <a:pt x="0" y="20"/>
                      </a:lnTo>
                      <a:lnTo>
                        <a:pt x="0" y="15"/>
                      </a:lnTo>
                      <a:lnTo>
                        <a:pt x="1" y="10"/>
                      </a:lnTo>
                      <a:lnTo>
                        <a:pt x="1" y="4"/>
                      </a:lnTo>
                      <a:lnTo>
                        <a:pt x="1" y="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4" name="Freeform 390"/>
                <p:cNvSpPr>
                  <a:spLocks/>
                </p:cNvSpPr>
                <p:nvPr/>
              </p:nvSpPr>
              <p:spPr bwMode="auto">
                <a:xfrm>
                  <a:off x="5572" y="2334"/>
                  <a:ext cx="4" cy="21"/>
                </a:xfrm>
                <a:custGeom>
                  <a:avLst/>
                  <a:gdLst>
                    <a:gd name="T0" fmla="*/ 3 w 4"/>
                    <a:gd name="T1" fmla="*/ 20 h 21"/>
                    <a:gd name="T2" fmla="*/ 0 w 4"/>
                    <a:gd name="T3" fmla="*/ 20 h 21"/>
                    <a:gd name="T4" fmla="*/ 0 w 4"/>
                    <a:gd name="T5" fmla="*/ 0 h 21"/>
                    <a:gd name="T6" fmla="*/ 2 w 4"/>
                    <a:gd name="T7" fmla="*/ 0 h 21"/>
                    <a:gd name="T8" fmla="*/ 2 w 4"/>
                    <a:gd name="T9" fmla="*/ 5 h 21"/>
                    <a:gd name="T10" fmla="*/ 3 w 4"/>
                    <a:gd name="T11" fmla="*/ 10 h 21"/>
                    <a:gd name="T12" fmla="*/ 3 w 4"/>
                    <a:gd name="T13" fmla="*/ 16 h 21"/>
                    <a:gd name="T14" fmla="*/ 3 w 4"/>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1"/>
                    <a:gd name="T26" fmla="*/ 4 w 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1">
                      <a:moveTo>
                        <a:pt x="3" y="20"/>
                      </a:moveTo>
                      <a:lnTo>
                        <a:pt x="0" y="20"/>
                      </a:lnTo>
                      <a:lnTo>
                        <a:pt x="0" y="0"/>
                      </a:lnTo>
                      <a:lnTo>
                        <a:pt x="2" y="0"/>
                      </a:lnTo>
                      <a:lnTo>
                        <a:pt x="2" y="5"/>
                      </a:lnTo>
                      <a:lnTo>
                        <a:pt x="3" y="10"/>
                      </a:lnTo>
                      <a:lnTo>
                        <a:pt x="3" y="16"/>
                      </a:lnTo>
                      <a:lnTo>
                        <a:pt x="3" y="2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5" name="Freeform 391"/>
                <p:cNvSpPr>
                  <a:spLocks/>
                </p:cNvSpPr>
                <p:nvPr/>
              </p:nvSpPr>
              <p:spPr bwMode="auto">
                <a:xfrm>
                  <a:off x="5613" y="2410"/>
                  <a:ext cx="33" cy="24"/>
                </a:xfrm>
                <a:custGeom>
                  <a:avLst/>
                  <a:gdLst>
                    <a:gd name="T0" fmla="*/ 32 w 33"/>
                    <a:gd name="T1" fmla="*/ 1 h 24"/>
                    <a:gd name="T2" fmla="*/ 32 w 33"/>
                    <a:gd name="T3" fmla="*/ 23 h 24"/>
                    <a:gd name="T4" fmla="*/ 0 w 33"/>
                    <a:gd name="T5" fmla="*/ 23 h 24"/>
                    <a:gd name="T6" fmla="*/ 0 w 33"/>
                    <a:gd name="T7" fmla="*/ 1 h 24"/>
                    <a:gd name="T8" fmla="*/ 1 w 33"/>
                    <a:gd name="T9" fmla="*/ 0 h 24"/>
                    <a:gd name="T10" fmla="*/ 2 w 33"/>
                    <a:gd name="T11" fmla="*/ 0 h 24"/>
                    <a:gd name="T12" fmla="*/ 3 w 33"/>
                    <a:gd name="T13" fmla="*/ 0 h 24"/>
                    <a:gd name="T14" fmla="*/ 3 w 33"/>
                    <a:gd name="T15" fmla="*/ 1 h 24"/>
                    <a:gd name="T16" fmla="*/ 4 w 33"/>
                    <a:gd name="T17" fmla="*/ 2 h 24"/>
                    <a:gd name="T18" fmla="*/ 5 w 33"/>
                    <a:gd name="T19" fmla="*/ 2 h 24"/>
                    <a:gd name="T20" fmla="*/ 5 w 33"/>
                    <a:gd name="T21" fmla="*/ 1 h 24"/>
                    <a:gd name="T22" fmla="*/ 5 w 33"/>
                    <a:gd name="T23" fmla="*/ 0 h 24"/>
                    <a:gd name="T24" fmla="*/ 6 w 33"/>
                    <a:gd name="T25" fmla="*/ 0 h 24"/>
                    <a:gd name="T26" fmla="*/ 7 w 33"/>
                    <a:gd name="T27" fmla="*/ 0 h 24"/>
                    <a:gd name="T28" fmla="*/ 7 w 33"/>
                    <a:gd name="T29" fmla="*/ 1 h 24"/>
                    <a:gd name="T30" fmla="*/ 7 w 33"/>
                    <a:gd name="T31" fmla="*/ 2 h 24"/>
                    <a:gd name="T32" fmla="*/ 8 w 33"/>
                    <a:gd name="T33" fmla="*/ 2 h 24"/>
                    <a:gd name="T34" fmla="*/ 8 w 33"/>
                    <a:gd name="T35" fmla="*/ 1 h 24"/>
                    <a:gd name="T36" fmla="*/ 8 w 33"/>
                    <a:gd name="T37" fmla="*/ 0 h 24"/>
                    <a:gd name="T38" fmla="*/ 8 w 33"/>
                    <a:gd name="T39" fmla="*/ 1 h 24"/>
                    <a:gd name="T40" fmla="*/ 9 w 33"/>
                    <a:gd name="T41" fmla="*/ 1 h 24"/>
                    <a:gd name="T42" fmla="*/ 10 w 33"/>
                    <a:gd name="T43" fmla="*/ 1 h 24"/>
                    <a:gd name="T44" fmla="*/ 10 w 33"/>
                    <a:gd name="T45" fmla="*/ 0 h 24"/>
                    <a:gd name="T46" fmla="*/ 11 w 33"/>
                    <a:gd name="T47" fmla="*/ 0 h 24"/>
                    <a:gd name="T48" fmla="*/ 11 w 33"/>
                    <a:gd name="T49" fmla="*/ 1 h 24"/>
                    <a:gd name="T50" fmla="*/ 11 w 33"/>
                    <a:gd name="T51" fmla="*/ 2 h 24"/>
                    <a:gd name="T52" fmla="*/ 12 w 33"/>
                    <a:gd name="T53" fmla="*/ 2 h 24"/>
                    <a:gd name="T54" fmla="*/ 12 w 33"/>
                    <a:gd name="T55" fmla="*/ 1 h 24"/>
                    <a:gd name="T56" fmla="*/ 13 w 33"/>
                    <a:gd name="T57" fmla="*/ 1 h 24"/>
                    <a:gd name="T58" fmla="*/ 13 w 33"/>
                    <a:gd name="T59" fmla="*/ 0 h 24"/>
                    <a:gd name="T60" fmla="*/ 14 w 33"/>
                    <a:gd name="T61" fmla="*/ 0 h 24"/>
                    <a:gd name="T62" fmla="*/ 14 w 33"/>
                    <a:gd name="T63" fmla="*/ 1 h 24"/>
                    <a:gd name="T64" fmla="*/ 14 w 33"/>
                    <a:gd name="T65" fmla="*/ 2 h 24"/>
                    <a:gd name="T66" fmla="*/ 15 w 33"/>
                    <a:gd name="T67" fmla="*/ 2 h 24"/>
                    <a:gd name="T68" fmla="*/ 16 w 33"/>
                    <a:gd name="T69" fmla="*/ 1 h 24"/>
                    <a:gd name="T70" fmla="*/ 16 w 33"/>
                    <a:gd name="T71" fmla="*/ 0 h 24"/>
                    <a:gd name="T72" fmla="*/ 17 w 33"/>
                    <a:gd name="T73" fmla="*/ 0 h 24"/>
                    <a:gd name="T74" fmla="*/ 17 w 33"/>
                    <a:gd name="T75" fmla="*/ 1 h 24"/>
                    <a:gd name="T76" fmla="*/ 18 w 33"/>
                    <a:gd name="T77" fmla="*/ 2 h 24"/>
                    <a:gd name="T78" fmla="*/ 19 w 33"/>
                    <a:gd name="T79" fmla="*/ 2 h 24"/>
                    <a:gd name="T80" fmla="*/ 19 w 33"/>
                    <a:gd name="T81" fmla="*/ 1 h 24"/>
                    <a:gd name="T82" fmla="*/ 20 w 33"/>
                    <a:gd name="T83" fmla="*/ 0 h 24"/>
                    <a:gd name="T84" fmla="*/ 21 w 33"/>
                    <a:gd name="T85" fmla="*/ 0 h 24"/>
                    <a:gd name="T86" fmla="*/ 21 w 33"/>
                    <a:gd name="T87" fmla="*/ 1 h 24"/>
                    <a:gd name="T88" fmla="*/ 22 w 33"/>
                    <a:gd name="T89" fmla="*/ 1 h 24"/>
                    <a:gd name="T90" fmla="*/ 22 w 33"/>
                    <a:gd name="T91" fmla="*/ 2 h 24"/>
                    <a:gd name="T92" fmla="*/ 23 w 33"/>
                    <a:gd name="T93" fmla="*/ 2 h 24"/>
                    <a:gd name="T94" fmla="*/ 24 w 33"/>
                    <a:gd name="T95" fmla="*/ 2 h 24"/>
                    <a:gd name="T96" fmla="*/ 25 w 33"/>
                    <a:gd name="T97" fmla="*/ 2 h 24"/>
                    <a:gd name="T98" fmla="*/ 27 w 33"/>
                    <a:gd name="T99" fmla="*/ 2 h 24"/>
                    <a:gd name="T100" fmla="*/ 28 w 33"/>
                    <a:gd name="T101" fmla="*/ 2 h 24"/>
                    <a:gd name="T102" fmla="*/ 29 w 33"/>
                    <a:gd name="T103" fmla="*/ 2 h 24"/>
                    <a:gd name="T104" fmla="*/ 31 w 33"/>
                    <a:gd name="T105" fmla="*/ 1 h 24"/>
                    <a:gd name="T106" fmla="*/ 32 w 33"/>
                    <a:gd name="T107" fmla="*/ 1 h 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
                    <a:gd name="T163" fmla="*/ 0 h 24"/>
                    <a:gd name="T164" fmla="*/ 33 w 33"/>
                    <a:gd name="T165" fmla="*/ 24 h 2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 h="24">
                      <a:moveTo>
                        <a:pt x="32" y="1"/>
                      </a:moveTo>
                      <a:lnTo>
                        <a:pt x="32" y="23"/>
                      </a:lnTo>
                      <a:lnTo>
                        <a:pt x="0" y="23"/>
                      </a:lnTo>
                      <a:lnTo>
                        <a:pt x="0" y="1"/>
                      </a:lnTo>
                      <a:lnTo>
                        <a:pt x="1" y="0"/>
                      </a:lnTo>
                      <a:lnTo>
                        <a:pt x="2" y="0"/>
                      </a:lnTo>
                      <a:lnTo>
                        <a:pt x="3" y="0"/>
                      </a:lnTo>
                      <a:lnTo>
                        <a:pt x="3" y="1"/>
                      </a:lnTo>
                      <a:lnTo>
                        <a:pt x="4" y="2"/>
                      </a:lnTo>
                      <a:lnTo>
                        <a:pt x="5" y="2"/>
                      </a:lnTo>
                      <a:lnTo>
                        <a:pt x="5" y="1"/>
                      </a:lnTo>
                      <a:lnTo>
                        <a:pt x="5" y="0"/>
                      </a:lnTo>
                      <a:lnTo>
                        <a:pt x="6" y="0"/>
                      </a:lnTo>
                      <a:lnTo>
                        <a:pt x="7" y="0"/>
                      </a:lnTo>
                      <a:lnTo>
                        <a:pt x="7" y="1"/>
                      </a:lnTo>
                      <a:lnTo>
                        <a:pt x="7" y="2"/>
                      </a:lnTo>
                      <a:lnTo>
                        <a:pt x="8" y="2"/>
                      </a:lnTo>
                      <a:lnTo>
                        <a:pt x="8" y="1"/>
                      </a:lnTo>
                      <a:lnTo>
                        <a:pt x="8" y="0"/>
                      </a:lnTo>
                      <a:lnTo>
                        <a:pt x="8" y="1"/>
                      </a:lnTo>
                      <a:lnTo>
                        <a:pt x="9" y="1"/>
                      </a:lnTo>
                      <a:lnTo>
                        <a:pt x="10" y="1"/>
                      </a:lnTo>
                      <a:lnTo>
                        <a:pt x="10" y="0"/>
                      </a:lnTo>
                      <a:lnTo>
                        <a:pt x="11" y="0"/>
                      </a:lnTo>
                      <a:lnTo>
                        <a:pt x="11" y="1"/>
                      </a:lnTo>
                      <a:lnTo>
                        <a:pt x="11" y="2"/>
                      </a:lnTo>
                      <a:lnTo>
                        <a:pt x="12" y="2"/>
                      </a:lnTo>
                      <a:lnTo>
                        <a:pt x="12" y="1"/>
                      </a:lnTo>
                      <a:lnTo>
                        <a:pt x="13" y="1"/>
                      </a:lnTo>
                      <a:lnTo>
                        <a:pt x="13" y="0"/>
                      </a:lnTo>
                      <a:lnTo>
                        <a:pt x="14" y="0"/>
                      </a:lnTo>
                      <a:lnTo>
                        <a:pt x="14" y="1"/>
                      </a:lnTo>
                      <a:lnTo>
                        <a:pt x="14" y="2"/>
                      </a:lnTo>
                      <a:lnTo>
                        <a:pt x="15" y="2"/>
                      </a:lnTo>
                      <a:lnTo>
                        <a:pt x="16" y="1"/>
                      </a:lnTo>
                      <a:lnTo>
                        <a:pt x="16" y="0"/>
                      </a:lnTo>
                      <a:lnTo>
                        <a:pt x="17" y="0"/>
                      </a:lnTo>
                      <a:lnTo>
                        <a:pt x="17" y="1"/>
                      </a:lnTo>
                      <a:lnTo>
                        <a:pt x="18" y="2"/>
                      </a:lnTo>
                      <a:lnTo>
                        <a:pt x="19" y="2"/>
                      </a:lnTo>
                      <a:lnTo>
                        <a:pt x="19" y="1"/>
                      </a:lnTo>
                      <a:lnTo>
                        <a:pt x="20" y="0"/>
                      </a:lnTo>
                      <a:lnTo>
                        <a:pt x="21" y="0"/>
                      </a:lnTo>
                      <a:lnTo>
                        <a:pt x="21" y="1"/>
                      </a:lnTo>
                      <a:lnTo>
                        <a:pt x="22" y="1"/>
                      </a:lnTo>
                      <a:lnTo>
                        <a:pt x="22" y="2"/>
                      </a:lnTo>
                      <a:lnTo>
                        <a:pt x="23" y="2"/>
                      </a:lnTo>
                      <a:lnTo>
                        <a:pt x="24" y="2"/>
                      </a:lnTo>
                      <a:lnTo>
                        <a:pt x="25" y="2"/>
                      </a:lnTo>
                      <a:lnTo>
                        <a:pt x="27" y="2"/>
                      </a:lnTo>
                      <a:lnTo>
                        <a:pt x="28" y="2"/>
                      </a:lnTo>
                      <a:lnTo>
                        <a:pt x="29" y="2"/>
                      </a:lnTo>
                      <a:lnTo>
                        <a:pt x="31" y="1"/>
                      </a:lnTo>
                      <a:lnTo>
                        <a:pt x="32" y="1"/>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6" name="Freeform 392"/>
                <p:cNvSpPr>
                  <a:spLocks/>
                </p:cNvSpPr>
                <p:nvPr/>
              </p:nvSpPr>
              <p:spPr bwMode="auto">
                <a:xfrm>
                  <a:off x="5613" y="2390"/>
                  <a:ext cx="33" cy="12"/>
                </a:xfrm>
                <a:custGeom>
                  <a:avLst/>
                  <a:gdLst>
                    <a:gd name="T0" fmla="*/ 32 w 33"/>
                    <a:gd name="T1" fmla="*/ 0 h 12"/>
                    <a:gd name="T2" fmla="*/ 0 w 33"/>
                    <a:gd name="T3" fmla="*/ 10 h 12"/>
                    <a:gd name="T4" fmla="*/ 3 w 33"/>
                    <a:gd name="T5" fmla="*/ 10 h 12"/>
                    <a:gd name="T6" fmla="*/ 5 w 33"/>
                    <a:gd name="T7" fmla="*/ 10 h 12"/>
                    <a:gd name="T8" fmla="*/ 6 w 33"/>
                    <a:gd name="T9" fmla="*/ 11 h 12"/>
                    <a:gd name="T10" fmla="*/ 7 w 33"/>
                    <a:gd name="T11" fmla="*/ 10 h 12"/>
                    <a:gd name="T12" fmla="*/ 7 w 33"/>
                    <a:gd name="T13" fmla="*/ 8 h 12"/>
                    <a:gd name="T14" fmla="*/ 7 w 33"/>
                    <a:gd name="T15" fmla="*/ 6 h 12"/>
                    <a:gd name="T16" fmla="*/ 8 w 33"/>
                    <a:gd name="T17" fmla="*/ 8 h 12"/>
                    <a:gd name="T18" fmla="*/ 8 w 33"/>
                    <a:gd name="T19" fmla="*/ 10 h 12"/>
                    <a:gd name="T20" fmla="*/ 9 w 33"/>
                    <a:gd name="T21" fmla="*/ 9 h 12"/>
                    <a:gd name="T22" fmla="*/ 9 w 33"/>
                    <a:gd name="T23" fmla="*/ 7 h 12"/>
                    <a:gd name="T24" fmla="*/ 11 w 33"/>
                    <a:gd name="T25" fmla="*/ 6 h 12"/>
                    <a:gd name="T26" fmla="*/ 10 w 33"/>
                    <a:gd name="T27" fmla="*/ 7 h 12"/>
                    <a:gd name="T28" fmla="*/ 9 w 33"/>
                    <a:gd name="T29" fmla="*/ 9 h 12"/>
                    <a:gd name="T30" fmla="*/ 10 w 33"/>
                    <a:gd name="T31" fmla="*/ 10 h 12"/>
                    <a:gd name="T32" fmla="*/ 12 w 33"/>
                    <a:gd name="T33" fmla="*/ 10 h 12"/>
                    <a:gd name="T34" fmla="*/ 14 w 33"/>
                    <a:gd name="T35" fmla="*/ 9 h 12"/>
                    <a:gd name="T36" fmla="*/ 14 w 33"/>
                    <a:gd name="T37" fmla="*/ 7 h 12"/>
                    <a:gd name="T38" fmla="*/ 14 w 33"/>
                    <a:gd name="T39" fmla="*/ 5 h 12"/>
                    <a:gd name="T40" fmla="*/ 14 w 33"/>
                    <a:gd name="T41" fmla="*/ 7 h 12"/>
                    <a:gd name="T42" fmla="*/ 14 w 33"/>
                    <a:gd name="T43" fmla="*/ 9 h 12"/>
                    <a:gd name="T44" fmla="*/ 16 w 33"/>
                    <a:gd name="T45" fmla="*/ 10 h 12"/>
                    <a:gd name="T46" fmla="*/ 18 w 33"/>
                    <a:gd name="T47" fmla="*/ 10 h 12"/>
                    <a:gd name="T48" fmla="*/ 19 w 33"/>
                    <a:gd name="T49" fmla="*/ 9 h 12"/>
                    <a:gd name="T50" fmla="*/ 19 w 33"/>
                    <a:gd name="T51" fmla="*/ 7 h 12"/>
                    <a:gd name="T52" fmla="*/ 19 w 33"/>
                    <a:gd name="T53" fmla="*/ 5 h 12"/>
                    <a:gd name="T54" fmla="*/ 20 w 33"/>
                    <a:gd name="T55" fmla="*/ 7 h 12"/>
                    <a:gd name="T56" fmla="*/ 20 w 33"/>
                    <a:gd name="T57" fmla="*/ 9 h 12"/>
                    <a:gd name="T58" fmla="*/ 21 w 33"/>
                    <a:gd name="T59" fmla="*/ 10 h 12"/>
                    <a:gd name="T60" fmla="*/ 22 w 33"/>
                    <a:gd name="T61" fmla="*/ 9 h 12"/>
                    <a:gd name="T62" fmla="*/ 22 w 33"/>
                    <a:gd name="T63" fmla="*/ 7 h 12"/>
                    <a:gd name="T64" fmla="*/ 22 w 33"/>
                    <a:gd name="T65" fmla="*/ 5 h 12"/>
                    <a:gd name="T66" fmla="*/ 23 w 33"/>
                    <a:gd name="T67" fmla="*/ 6 h 12"/>
                    <a:gd name="T68" fmla="*/ 23 w 33"/>
                    <a:gd name="T69" fmla="*/ 9 h 12"/>
                    <a:gd name="T70" fmla="*/ 24 w 33"/>
                    <a:gd name="T71" fmla="*/ 11 h 12"/>
                    <a:gd name="T72" fmla="*/ 25 w 33"/>
                    <a:gd name="T73" fmla="*/ 10 h 12"/>
                    <a:gd name="T74" fmla="*/ 28 w 33"/>
                    <a:gd name="T75" fmla="*/ 9 h 12"/>
                    <a:gd name="T76" fmla="*/ 32 w 33"/>
                    <a:gd name="T77" fmla="*/ 9 h 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
                    <a:gd name="T118" fmla="*/ 0 h 12"/>
                    <a:gd name="T119" fmla="*/ 33 w 33"/>
                    <a:gd name="T120" fmla="*/ 12 h 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 h="12">
                      <a:moveTo>
                        <a:pt x="32" y="9"/>
                      </a:moveTo>
                      <a:lnTo>
                        <a:pt x="32" y="0"/>
                      </a:lnTo>
                      <a:lnTo>
                        <a:pt x="0" y="0"/>
                      </a:lnTo>
                      <a:lnTo>
                        <a:pt x="0" y="10"/>
                      </a:lnTo>
                      <a:lnTo>
                        <a:pt x="1" y="10"/>
                      </a:lnTo>
                      <a:lnTo>
                        <a:pt x="3" y="10"/>
                      </a:lnTo>
                      <a:lnTo>
                        <a:pt x="4" y="10"/>
                      </a:lnTo>
                      <a:lnTo>
                        <a:pt x="5" y="10"/>
                      </a:lnTo>
                      <a:lnTo>
                        <a:pt x="5" y="11"/>
                      </a:lnTo>
                      <a:lnTo>
                        <a:pt x="6" y="11"/>
                      </a:lnTo>
                      <a:lnTo>
                        <a:pt x="7" y="11"/>
                      </a:lnTo>
                      <a:lnTo>
                        <a:pt x="7" y="10"/>
                      </a:lnTo>
                      <a:lnTo>
                        <a:pt x="7" y="9"/>
                      </a:lnTo>
                      <a:lnTo>
                        <a:pt x="7" y="8"/>
                      </a:lnTo>
                      <a:lnTo>
                        <a:pt x="7" y="7"/>
                      </a:lnTo>
                      <a:lnTo>
                        <a:pt x="7" y="6"/>
                      </a:lnTo>
                      <a:lnTo>
                        <a:pt x="8" y="7"/>
                      </a:lnTo>
                      <a:lnTo>
                        <a:pt x="8" y="8"/>
                      </a:lnTo>
                      <a:lnTo>
                        <a:pt x="8" y="9"/>
                      </a:lnTo>
                      <a:lnTo>
                        <a:pt x="8" y="10"/>
                      </a:lnTo>
                      <a:lnTo>
                        <a:pt x="9" y="10"/>
                      </a:lnTo>
                      <a:lnTo>
                        <a:pt x="9" y="9"/>
                      </a:lnTo>
                      <a:lnTo>
                        <a:pt x="9" y="8"/>
                      </a:lnTo>
                      <a:lnTo>
                        <a:pt x="9" y="7"/>
                      </a:lnTo>
                      <a:lnTo>
                        <a:pt x="10" y="6"/>
                      </a:lnTo>
                      <a:lnTo>
                        <a:pt x="11" y="6"/>
                      </a:lnTo>
                      <a:lnTo>
                        <a:pt x="10" y="6"/>
                      </a:lnTo>
                      <a:lnTo>
                        <a:pt x="10" y="7"/>
                      </a:lnTo>
                      <a:lnTo>
                        <a:pt x="10" y="8"/>
                      </a:lnTo>
                      <a:lnTo>
                        <a:pt x="9" y="9"/>
                      </a:lnTo>
                      <a:lnTo>
                        <a:pt x="10" y="9"/>
                      </a:lnTo>
                      <a:lnTo>
                        <a:pt x="10" y="10"/>
                      </a:lnTo>
                      <a:lnTo>
                        <a:pt x="11" y="10"/>
                      </a:lnTo>
                      <a:lnTo>
                        <a:pt x="12" y="10"/>
                      </a:lnTo>
                      <a:lnTo>
                        <a:pt x="13" y="10"/>
                      </a:lnTo>
                      <a:lnTo>
                        <a:pt x="14" y="9"/>
                      </a:lnTo>
                      <a:lnTo>
                        <a:pt x="14" y="8"/>
                      </a:lnTo>
                      <a:lnTo>
                        <a:pt x="14" y="7"/>
                      </a:lnTo>
                      <a:lnTo>
                        <a:pt x="14" y="6"/>
                      </a:lnTo>
                      <a:lnTo>
                        <a:pt x="14" y="5"/>
                      </a:lnTo>
                      <a:lnTo>
                        <a:pt x="14" y="6"/>
                      </a:lnTo>
                      <a:lnTo>
                        <a:pt x="14" y="7"/>
                      </a:lnTo>
                      <a:lnTo>
                        <a:pt x="14" y="8"/>
                      </a:lnTo>
                      <a:lnTo>
                        <a:pt x="14" y="9"/>
                      </a:lnTo>
                      <a:lnTo>
                        <a:pt x="15" y="10"/>
                      </a:lnTo>
                      <a:lnTo>
                        <a:pt x="16" y="10"/>
                      </a:lnTo>
                      <a:lnTo>
                        <a:pt x="17" y="10"/>
                      </a:lnTo>
                      <a:lnTo>
                        <a:pt x="18" y="10"/>
                      </a:lnTo>
                      <a:lnTo>
                        <a:pt x="19" y="10"/>
                      </a:lnTo>
                      <a:lnTo>
                        <a:pt x="19" y="9"/>
                      </a:lnTo>
                      <a:lnTo>
                        <a:pt x="19" y="8"/>
                      </a:lnTo>
                      <a:lnTo>
                        <a:pt x="19" y="7"/>
                      </a:lnTo>
                      <a:lnTo>
                        <a:pt x="19" y="6"/>
                      </a:lnTo>
                      <a:lnTo>
                        <a:pt x="19" y="5"/>
                      </a:lnTo>
                      <a:lnTo>
                        <a:pt x="20" y="6"/>
                      </a:lnTo>
                      <a:lnTo>
                        <a:pt x="20" y="7"/>
                      </a:lnTo>
                      <a:lnTo>
                        <a:pt x="20" y="8"/>
                      </a:lnTo>
                      <a:lnTo>
                        <a:pt x="20" y="9"/>
                      </a:lnTo>
                      <a:lnTo>
                        <a:pt x="20" y="10"/>
                      </a:lnTo>
                      <a:lnTo>
                        <a:pt x="21" y="10"/>
                      </a:lnTo>
                      <a:lnTo>
                        <a:pt x="22" y="10"/>
                      </a:lnTo>
                      <a:lnTo>
                        <a:pt x="22" y="9"/>
                      </a:lnTo>
                      <a:lnTo>
                        <a:pt x="22" y="8"/>
                      </a:lnTo>
                      <a:lnTo>
                        <a:pt x="22" y="7"/>
                      </a:lnTo>
                      <a:lnTo>
                        <a:pt x="22" y="6"/>
                      </a:lnTo>
                      <a:lnTo>
                        <a:pt x="22" y="5"/>
                      </a:lnTo>
                      <a:lnTo>
                        <a:pt x="23" y="5"/>
                      </a:lnTo>
                      <a:lnTo>
                        <a:pt x="23" y="6"/>
                      </a:lnTo>
                      <a:lnTo>
                        <a:pt x="23" y="7"/>
                      </a:lnTo>
                      <a:lnTo>
                        <a:pt x="23" y="9"/>
                      </a:lnTo>
                      <a:lnTo>
                        <a:pt x="23" y="10"/>
                      </a:lnTo>
                      <a:lnTo>
                        <a:pt x="24" y="11"/>
                      </a:lnTo>
                      <a:lnTo>
                        <a:pt x="25" y="11"/>
                      </a:lnTo>
                      <a:lnTo>
                        <a:pt x="25" y="10"/>
                      </a:lnTo>
                      <a:lnTo>
                        <a:pt x="26" y="10"/>
                      </a:lnTo>
                      <a:lnTo>
                        <a:pt x="28" y="9"/>
                      </a:lnTo>
                      <a:lnTo>
                        <a:pt x="30" y="9"/>
                      </a:lnTo>
                      <a:lnTo>
                        <a:pt x="32" y="9"/>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7" name="Freeform 393"/>
                <p:cNvSpPr>
                  <a:spLocks/>
                </p:cNvSpPr>
                <p:nvPr/>
              </p:nvSpPr>
              <p:spPr bwMode="auto">
                <a:xfrm>
                  <a:off x="5484" y="2357"/>
                  <a:ext cx="4" cy="14"/>
                </a:xfrm>
                <a:custGeom>
                  <a:avLst/>
                  <a:gdLst>
                    <a:gd name="T0" fmla="*/ 0 w 4"/>
                    <a:gd name="T1" fmla="*/ 0 h 14"/>
                    <a:gd name="T2" fmla="*/ 3 w 4"/>
                    <a:gd name="T3" fmla="*/ 0 h 14"/>
                    <a:gd name="T4" fmla="*/ 3 w 4"/>
                    <a:gd name="T5" fmla="*/ 13 h 14"/>
                    <a:gd name="T6" fmla="*/ 1 w 4"/>
                    <a:gd name="T7" fmla="*/ 13 h 14"/>
                    <a:gd name="T8" fmla="*/ 0 w 4"/>
                    <a:gd name="T9" fmla="*/ 10 h 14"/>
                    <a:gd name="T10" fmla="*/ 0 w 4"/>
                    <a:gd name="T11" fmla="*/ 6 h 14"/>
                    <a:gd name="T12" fmla="*/ 0 w 4"/>
                    <a:gd name="T13" fmla="*/ 3 h 14"/>
                    <a:gd name="T14" fmla="*/ 0 w 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4"/>
                    <a:gd name="T26" fmla="*/ 4 w 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4">
                      <a:moveTo>
                        <a:pt x="0" y="0"/>
                      </a:moveTo>
                      <a:lnTo>
                        <a:pt x="3" y="0"/>
                      </a:lnTo>
                      <a:lnTo>
                        <a:pt x="3" y="13"/>
                      </a:lnTo>
                      <a:lnTo>
                        <a:pt x="1" y="13"/>
                      </a:lnTo>
                      <a:lnTo>
                        <a:pt x="0" y="10"/>
                      </a:lnTo>
                      <a:lnTo>
                        <a:pt x="0" y="6"/>
                      </a:lnTo>
                      <a:lnTo>
                        <a:pt x="0" y="3"/>
                      </a:lnTo>
                      <a:lnTo>
                        <a:pt x="0" y="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8" name="Freeform 394"/>
                <p:cNvSpPr>
                  <a:spLocks/>
                </p:cNvSpPr>
                <p:nvPr/>
              </p:nvSpPr>
              <p:spPr bwMode="auto">
                <a:xfrm>
                  <a:off x="5469" y="2357"/>
                  <a:ext cx="5" cy="14"/>
                </a:xfrm>
                <a:custGeom>
                  <a:avLst/>
                  <a:gdLst>
                    <a:gd name="T0" fmla="*/ 4 w 5"/>
                    <a:gd name="T1" fmla="*/ 13 h 14"/>
                    <a:gd name="T2" fmla="*/ 0 w 5"/>
                    <a:gd name="T3" fmla="*/ 13 h 14"/>
                    <a:gd name="T4" fmla="*/ 0 w 5"/>
                    <a:gd name="T5" fmla="*/ 0 h 14"/>
                    <a:gd name="T6" fmla="*/ 4 w 5"/>
                    <a:gd name="T7" fmla="*/ 0 h 14"/>
                    <a:gd name="T8" fmla="*/ 4 w 5"/>
                    <a:gd name="T9" fmla="*/ 3 h 14"/>
                    <a:gd name="T10" fmla="*/ 4 w 5"/>
                    <a:gd name="T11" fmla="*/ 7 h 14"/>
                    <a:gd name="T12" fmla="*/ 4 w 5"/>
                    <a:gd name="T13" fmla="*/ 11 h 14"/>
                    <a:gd name="T14" fmla="*/ 4 w 5"/>
                    <a:gd name="T15" fmla="*/ 13 h 1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4"/>
                    <a:gd name="T26" fmla="*/ 5 w 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4">
                      <a:moveTo>
                        <a:pt x="4" y="13"/>
                      </a:moveTo>
                      <a:lnTo>
                        <a:pt x="0" y="13"/>
                      </a:lnTo>
                      <a:lnTo>
                        <a:pt x="0" y="0"/>
                      </a:lnTo>
                      <a:lnTo>
                        <a:pt x="4" y="0"/>
                      </a:lnTo>
                      <a:lnTo>
                        <a:pt x="4" y="3"/>
                      </a:lnTo>
                      <a:lnTo>
                        <a:pt x="4" y="7"/>
                      </a:lnTo>
                      <a:lnTo>
                        <a:pt x="4" y="11"/>
                      </a:lnTo>
                      <a:lnTo>
                        <a:pt x="4" y="13"/>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89" name="Freeform 395"/>
                <p:cNvSpPr>
                  <a:spLocks/>
                </p:cNvSpPr>
                <p:nvPr/>
              </p:nvSpPr>
              <p:spPr bwMode="auto">
                <a:xfrm>
                  <a:off x="5482" y="2334"/>
                  <a:ext cx="5" cy="21"/>
                </a:xfrm>
                <a:custGeom>
                  <a:avLst/>
                  <a:gdLst>
                    <a:gd name="T0" fmla="*/ 0 w 5"/>
                    <a:gd name="T1" fmla="*/ 0 h 21"/>
                    <a:gd name="T2" fmla="*/ 4 w 5"/>
                    <a:gd name="T3" fmla="*/ 0 h 21"/>
                    <a:gd name="T4" fmla="*/ 4 w 5"/>
                    <a:gd name="T5" fmla="*/ 20 h 21"/>
                    <a:gd name="T6" fmla="*/ 1 w 5"/>
                    <a:gd name="T7" fmla="*/ 20 h 21"/>
                    <a:gd name="T8" fmla="*/ 0 w 5"/>
                    <a:gd name="T9" fmla="*/ 16 h 21"/>
                    <a:gd name="T10" fmla="*/ 0 w 5"/>
                    <a:gd name="T11" fmla="*/ 10 h 21"/>
                    <a:gd name="T12" fmla="*/ 0 w 5"/>
                    <a:gd name="T13" fmla="*/ 5 h 21"/>
                    <a:gd name="T14" fmla="*/ 0 w 5"/>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0" y="0"/>
                      </a:moveTo>
                      <a:lnTo>
                        <a:pt x="4" y="0"/>
                      </a:lnTo>
                      <a:lnTo>
                        <a:pt x="4" y="20"/>
                      </a:lnTo>
                      <a:lnTo>
                        <a:pt x="1" y="20"/>
                      </a:lnTo>
                      <a:lnTo>
                        <a:pt x="0" y="16"/>
                      </a:lnTo>
                      <a:lnTo>
                        <a:pt x="0" y="10"/>
                      </a:lnTo>
                      <a:lnTo>
                        <a:pt x="0" y="5"/>
                      </a:lnTo>
                      <a:lnTo>
                        <a:pt x="0" y="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0" name="Freeform 396"/>
                <p:cNvSpPr>
                  <a:spLocks/>
                </p:cNvSpPr>
                <p:nvPr/>
              </p:nvSpPr>
              <p:spPr bwMode="auto">
                <a:xfrm>
                  <a:off x="5469" y="2334"/>
                  <a:ext cx="6" cy="21"/>
                </a:xfrm>
                <a:custGeom>
                  <a:avLst/>
                  <a:gdLst>
                    <a:gd name="T0" fmla="*/ 5 w 6"/>
                    <a:gd name="T1" fmla="*/ 20 h 21"/>
                    <a:gd name="T2" fmla="*/ 0 w 6"/>
                    <a:gd name="T3" fmla="*/ 20 h 21"/>
                    <a:gd name="T4" fmla="*/ 0 w 6"/>
                    <a:gd name="T5" fmla="*/ 0 h 21"/>
                    <a:gd name="T6" fmla="*/ 4 w 6"/>
                    <a:gd name="T7" fmla="*/ 0 h 21"/>
                    <a:gd name="T8" fmla="*/ 4 w 6"/>
                    <a:gd name="T9" fmla="*/ 5 h 21"/>
                    <a:gd name="T10" fmla="*/ 4 w 6"/>
                    <a:gd name="T11" fmla="*/ 12 h 21"/>
                    <a:gd name="T12" fmla="*/ 5 w 6"/>
                    <a:gd name="T13" fmla="*/ 17 h 21"/>
                    <a:gd name="T14" fmla="*/ 5 w 6"/>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1"/>
                    <a:gd name="T26" fmla="*/ 6 w 6"/>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1">
                      <a:moveTo>
                        <a:pt x="5" y="20"/>
                      </a:moveTo>
                      <a:lnTo>
                        <a:pt x="0" y="20"/>
                      </a:lnTo>
                      <a:lnTo>
                        <a:pt x="0" y="0"/>
                      </a:lnTo>
                      <a:lnTo>
                        <a:pt x="4" y="0"/>
                      </a:lnTo>
                      <a:lnTo>
                        <a:pt x="4" y="5"/>
                      </a:lnTo>
                      <a:lnTo>
                        <a:pt x="4" y="12"/>
                      </a:lnTo>
                      <a:lnTo>
                        <a:pt x="5" y="17"/>
                      </a:lnTo>
                      <a:lnTo>
                        <a:pt x="5" y="2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1" name="Freeform 397"/>
                <p:cNvSpPr>
                  <a:spLocks/>
                </p:cNvSpPr>
                <p:nvPr/>
              </p:nvSpPr>
              <p:spPr bwMode="auto">
                <a:xfrm>
                  <a:off x="5524" y="2357"/>
                  <a:ext cx="5" cy="14"/>
                </a:xfrm>
                <a:custGeom>
                  <a:avLst/>
                  <a:gdLst>
                    <a:gd name="T0" fmla="*/ 1 w 5"/>
                    <a:gd name="T1" fmla="*/ 13 h 14"/>
                    <a:gd name="T2" fmla="*/ 4 w 5"/>
                    <a:gd name="T3" fmla="*/ 13 h 14"/>
                    <a:gd name="T4" fmla="*/ 4 w 5"/>
                    <a:gd name="T5" fmla="*/ 0 h 14"/>
                    <a:gd name="T6" fmla="*/ 0 w 5"/>
                    <a:gd name="T7" fmla="*/ 0 h 14"/>
                    <a:gd name="T8" fmla="*/ 0 w 5"/>
                    <a:gd name="T9" fmla="*/ 3 h 14"/>
                    <a:gd name="T10" fmla="*/ 1 w 5"/>
                    <a:gd name="T11" fmla="*/ 7 h 14"/>
                    <a:gd name="T12" fmla="*/ 1 w 5"/>
                    <a:gd name="T13" fmla="*/ 10 h 14"/>
                    <a:gd name="T14" fmla="*/ 1 w 5"/>
                    <a:gd name="T15" fmla="*/ 13 h 1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4"/>
                    <a:gd name="T26" fmla="*/ 5 w 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4">
                      <a:moveTo>
                        <a:pt x="1" y="13"/>
                      </a:moveTo>
                      <a:lnTo>
                        <a:pt x="4" y="13"/>
                      </a:lnTo>
                      <a:lnTo>
                        <a:pt x="4" y="0"/>
                      </a:lnTo>
                      <a:lnTo>
                        <a:pt x="0" y="0"/>
                      </a:lnTo>
                      <a:lnTo>
                        <a:pt x="0" y="3"/>
                      </a:lnTo>
                      <a:lnTo>
                        <a:pt x="1" y="7"/>
                      </a:lnTo>
                      <a:lnTo>
                        <a:pt x="1" y="10"/>
                      </a:lnTo>
                      <a:lnTo>
                        <a:pt x="1" y="13"/>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2" name="Freeform 398"/>
                <p:cNvSpPr>
                  <a:spLocks/>
                </p:cNvSpPr>
                <p:nvPr/>
              </p:nvSpPr>
              <p:spPr bwMode="auto">
                <a:xfrm>
                  <a:off x="5510" y="2357"/>
                  <a:ext cx="5" cy="14"/>
                </a:xfrm>
                <a:custGeom>
                  <a:avLst/>
                  <a:gdLst>
                    <a:gd name="T0" fmla="*/ 4 w 5"/>
                    <a:gd name="T1" fmla="*/ 13 h 14"/>
                    <a:gd name="T2" fmla="*/ 0 w 5"/>
                    <a:gd name="T3" fmla="*/ 13 h 14"/>
                    <a:gd name="T4" fmla="*/ 0 w 5"/>
                    <a:gd name="T5" fmla="*/ 0 h 14"/>
                    <a:gd name="T6" fmla="*/ 4 w 5"/>
                    <a:gd name="T7" fmla="*/ 0 h 14"/>
                    <a:gd name="T8" fmla="*/ 4 w 5"/>
                    <a:gd name="T9" fmla="*/ 4 h 14"/>
                    <a:gd name="T10" fmla="*/ 4 w 5"/>
                    <a:gd name="T11" fmla="*/ 8 h 14"/>
                    <a:gd name="T12" fmla="*/ 4 w 5"/>
                    <a:gd name="T13" fmla="*/ 12 h 14"/>
                    <a:gd name="T14" fmla="*/ 4 w 5"/>
                    <a:gd name="T15" fmla="*/ 13 h 1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4"/>
                    <a:gd name="T26" fmla="*/ 5 w 5"/>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4">
                      <a:moveTo>
                        <a:pt x="4" y="13"/>
                      </a:moveTo>
                      <a:lnTo>
                        <a:pt x="0" y="13"/>
                      </a:lnTo>
                      <a:lnTo>
                        <a:pt x="0" y="0"/>
                      </a:lnTo>
                      <a:lnTo>
                        <a:pt x="4" y="0"/>
                      </a:lnTo>
                      <a:lnTo>
                        <a:pt x="4" y="4"/>
                      </a:lnTo>
                      <a:lnTo>
                        <a:pt x="4" y="8"/>
                      </a:lnTo>
                      <a:lnTo>
                        <a:pt x="4" y="12"/>
                      </a:lnTo>
                      <a:lnTo>
                        <a:pt x="4" y="13"/>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3" name="Freeform 399"/>
                <p:cNvSpPr>
                  <a:spLocks/>
                </p:cNvSpPr>
                <p:nvPr/>
              </p:nvSpPr>
              <p:spPr bwMode="auto">
                <a:xfrm>
                  <a:off x="5524" y="2334"/>
                  <a:ext cx="5" cy="21"/>
                </a:xfrm>
                <a:custGeom>
                  <a:avLst/>
                  <a:gdLst>
                    <a:gd name="T0" fmla="*/ 0 w 5"/>
                    <a:gd name="T1" fmla="*/ 20 h 21"/>
                    <a:gd name="T2" fmla="*/ 4 w 5"/>
                    <a:gd name="T3" fmla="*/ 20 h 21"/>
                    <a:gd name="T4" fmla="*/ 4 w 5"/>
                    <a:gd name="T5" fmla="*/ 0 h 21"/>
                    <a:gd name="T6" fmla="*/ 1 w 5"/>
                    <a:gd name="T7" fmla="*/ 0 h 21"/>
                    <a:gd name="T8" fmla="*/ 1 w 5"/>
                    <a:gd name="T9" fmla="*/ 5 h 21"/>
                    <a:gd name="T10" fmla="*/ 1 w 5"/>
                    <a:gd name="T11" fmla="*/ 11 h 21"/>
                    <a:gd name="T12" fmla="*/ 0 w 5"/>
                    <a:gd name="T13" fmla="*/ 16 h 21"/>
                    <a:gd name="T14" fmla="*/ 0 w 5"/>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0" y="20"/>
                      </a:moveTo>
                      <a:lnTo>
                        <a:pt x="4" y="20"/>
                      </a:lnTo>
                      <a:lnTo>
                        <a:pt x="4" y="0"/>
                      </a:lnTo>
                      <a:lnTo>
                        <a:pt x="1" y="0"/>
                      </a:lnTo>
                      <a:lnTo>
                        <a:pt x="1" y="5"/>
                      </a:lnTo>
                      <a:lnTo>
                        <a:pt x="1" y="11"/>
                      </a:lnTo>
                      <a:lnTo>
                        <a:pt x="0" y="16"/>
                      </a:lnTo>
                      <a:lnTo>
                        <a:pt x="0" y="2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4" name="Freeform 400"/>
                <p:cNvSpPr>
                  <a:spLocks/>
                </p:cNvSpPr>
                <p:nvPr/>
              </p:nvSpPr>
              <p:spPr bwMode="auto">
                <a:xfrm>
                  <a:off x="5511" y="2334"/>
                  <a:ext cx="5" cy="21"/>
                </a:xfrm>
                <a:custGeom>
                  <a:avLst/>
                  <a:gdLst>
                    <a:gd name="T0" fmla="*/ 4 w 5"/>
                    <a:gd name="T1" fmla="*/ 20 h 21"/>
                    <a:gd name="T2" fmla="*/ 0 w 5"/>
                    <a:gd name="T3" fmla="*/ 20 h 21"/>
                    <a:gd name="T4" fmla="*/ 0 w 5"/>
                    <a:gd name="T5" fmla="*/ 0 h 21"/>
                    <a:gd name="T6" fmla="*/ 4 w 5"/>
                    <a:gd name="T7" fmla="*/ 0 h 21"/>
                    <a:gd name="T8" fmla="*/ 4 w 5"/>
                    <a:gd name="T9" fmla="*/ 5 h 21"/>
                    <a:gd name="T10" fmla="*/ 4 w 5"/>
                    <a:gd name="T11" fmla="*/ 11 h 21"/>
                    <a:gd name="T12" fmla="*/ 4 w 5"/>
                    <a:gd name="T13" fmla="*/ 16 h 21"/>
                    <a:gd name="T14" fmla="*/ 4 w 5"/>
                    <a:gd name="T15" fmla="*/ 2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4" y="20"/>
                      </a:moveTo>
                      <a:lnTo>
                        <a:pt x="0" y="20"/>
                      </a:lnTo>
                      <a:lnTo>
                        <a:pt x="0" y="0"/>
                      </a:lnTo>
                      <a:lnTo>
                        <a:pt x="4" y="0"/>
                      </a:lnTo>
                      <a:lnTo>
                        <a:pt x="4" y="5"/>
                      </a:lnTo>
                      <a:lnTo>
                        <a:pt x="4" y="11"/>
                      </a:lnTo>
                      <a:lnTo>
                        <a:pt x="4" y="16"/>
                      </a:lnTo>
                      <a:lnTo>
                        <a:pt x="4" y="20"/>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5" name="Freeform 401"/>
                <p:cNvSpPr>
                  <a:spLocks/>
                </p:cNvSpPr>
                <p:nvPr/>
              </p:nvSpPr>
              <p:spPr bwMode="auto">
                <a:xfrm>
                  <a:off x="5504" y="2390"/>
                  <a:ext cx="28" cy="44"/>
                </a:xfrm>
                <a:custGeom>
                  <a:avLst/>
                  <a:gdLst>
                    <a:gd name="T0" fmla="*/ 13 w 28"/>
                    <a:gd name="T1" fmla="*/ 43 h 44"/>
                    <a:gd name="T2" fmla="*/ 27 w 28"/>
                    <a:gd name="T3" fmla="*/ 43 h 44"/>
                    <a:gd name="T4" fmla="*/ 27 w 28"/>
                    <a:gd name="T5" fmla="*/ 28 h 44"/>
                    <a:gd name="T6" fmla="*/ 27 w 28"/>
                    <a:gd name="T7" fmla="*/ 0 h 44"/>
                    <a:gd name="T8" fmla="*/ 0 w 28"/>
                    <a:gd name="T9" fmla="*/ 0 h 44"/>
                    <a:gd name="T10" fmla="*/ 0 w 28"/>
                    <a:gd name="T11" fmla="*/ 5 h 44"/>
                    <a:gd name="T12" fmla="*/ 2 w 28"/>
                    <a:gd name="T13" fmla="*/ 9 h 44"/>
                    <a:gd name="T14" fmla="*/ 3 w 28"/>
                    <a:gd name="T15" fmla="*/ 13 h 44"/>
                    <a:gd name="T16" fmla="*/ 5 w 28"/>
                    <a:gd name="T17" fmla="*/ 16 h 44"/>
                    <a:gd name="T18" fmla="*/ 7 w 28"/>
                    <a:gd name="T19" fmla="*/ 19 h 44"/>
                    <a:gd name="T20" fmla="*/ 9 w 28"/>
                    <a:gd name="T21" fmla="*/ 22 h 44"/>
                    <a:gd name="T22" fmla="*/ 13 w 28"/>
                    <a:gd name="T23" fmla="*/ 25 h 44"/>
                    <a:gd name="T24" fmla="*/ 16 w 28"/>
                    <a:gd name="T25" fmla="*/ 26 h 44"/>
                    <a:gd name="T26" fmla="*/ 16 w 28"/>
                    <a:gd name="T27" fmla="*/ 28 h 44"/>
                    <a:gd name="T28" fmla="*/ 16 w 28"/>
                    <a:gd name="T29" fmla="*/ 30 h 44"/>
                    <a:gd name="T30" fmla="*/ 16 w 28"/>
                    <a:gd name="T31" fmla="*/ 31 h 44"/>
                    <a:gd name="T32" fmla="*/ 17 w 28"/>
                    <a:gd name="T33" fmla="*/ 32 h 44"/>
                    <a:gd name="T34" fmla="*/ 15 w 28"/>
                    <a:gd name="T35" fmla="*/ 34 h 44"/>
                    <a:gd name="T36" fmla="*/ 14 w 28"/>
                    <a:gd name="T37" fmla="*/ 37 h 44"/>
                    <a:gd name="T38" fmla="*/ 13 w 28"/>
                    <a:gd name="T39" fmla="*/ 40 h 44"/>
                    <a:gd name="T40" fmla="*/ 13 w 28"/>
                    <a:gd name="T41" fmla="*/ 4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44"/>
                    <a:gd name="T65" fmla="*/ 28 w 28"/>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44">
                      <a:moveTo>
                        <a:pt x="13" y="43"/>
                      </a:moveTo>
                      <a:lnTo>
                        <a:pt x="27" y="43"/>
                      </a:lnTo>
                      <a:lnTo>
                        <a:pt x="27" y="28"/>
                      </a:lnTo>
                      <a:lnTo>
                        <a:pt x="27" y="0"/>
                      </a:lnTo>
                      <a:lnTo>
                        <a:pt x="0" y="0"/>
                      </a:lnTo>
                      <a:lnTo>
                        <a:pt x="0" y="5"/>
                      </a:lnTo>
                      <a:lnTo>
                        <a:pt x="2" y="9"/>
                      </a:lnTo>
                      <a:lnTo>
                        <a:pt x="3" y="13"/>
                      </a:lnTo>
                      <a:lnTo>
                        <a:pt x="5" y="16"/>
                      </a:lnTo>
                      <a:lnTo>
                        <a:pt x="7" y="19"/>
                      </a:lnTo>
                      <a:lnTo>
                        <a:pt x="9" y="22"/>
                      </a:lnTo>
                      <a:lnTo>
                        <a:pt x="13" y="25"/>
                      </a:lnTo>
                      <a:lnTo>
                        <a:pt x="16" y="26"/>
                      </a:lnTo>
                      <a:lnTo>
                        <a:pt x="16" y="28"/>
                      </a:lnTo>
                      <a:lnTo>
                        <a:pt x="16" y="30"/>
                      </a:lnTo>
                      <a:lnTo>
                        <a:pt x="16" y="31"/>
                      </a:lnTo>
                      <a:lnTo>
                        <a:pt x="17" y="32"/>
                      </a:lnTo>
                      <a:lnTo>
                        <a:pt x="15" y="34"/>
                      </a:lnTo>
                      <a:lnTo>
                        <a:pt x="14" y="37"/>
                      </a:lnTo>
                      <a:lnTo>
                        <a:pt x="13" y="40"/>
                      </a:lnTo>
                      <a:lnTo>
                        <a:pt x="13" y="43"/>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6" name="Freeform 402"/>
                <p:cNvSpPr>
                  <a:spLocks/>
                </p:cNvSpPr>
                <p:nvPr/>
              </p:nvSpPr>
              <p:spPr bwMode="auto">
                <a:xfrm>
                  <a:off x="5472" y="2390"/>
                  <a:ext cx="26" cy="44"/>
                </a:xfrm>
                <a:custGeom>
                  <a:avLst/>
                  <a:gdLst>
                    <a:gd name="T0" fmla="*/ 13 w 26"/>
                    <a:gd name="T1" fmla="*/ 43 h 44"/>
                    <a:gd name="T2" fmla="*/ 0 w 26"/>
                    <a:gd name="T3" fmla="*/ 43 h 44"/>
                    <a:gd name="T4" fmla="*/ 0 w 26"/>
                    <a:gd name="T5" fmla="*/ 27 h 44"/>
                    <a:gd name="T6" fmla="*/ 0 w 26"/>
                    <a:gd name="T7" fmla="*/ 0 h 44"/>
                    <a:gd name="T8" fmla="*/ 25 w 26"/>
                    <a:gd name="T9" fmla="*/ 0 h 44"/>
                    <a:gd name="T10" fmla="*/ 25 w 26"/>
                    <a:gd name="T11" fmla="*/ 4 h 44"/>
                    <a:gd name="T12" fmla="*/ 24 w 26"/>
                    <a:gd name="T13" fmla="*/ 8 h 44"/>
                    <a:gd name="T14" fmla="*/ 22 w 26"/>
                    <a:gd name="T15" fmla="*/ 11 h 44"/>
                    <a:gd name="T16" fmla="*/ 20 w 26"/>
                    <a:gd name="T17" fmla="*/ 16 h 44"/>
                    <a:gd name="T18" fmla="*/ 18 w 26"/>
                    <a:gd name="T19" fmla="*/ 19 h 44"/>
                    <a:gd name="T20" fmla="*/ 15 w 26"/>
                    <a:gd name="T21" fmla="*/ 23 h 44"/>
                    <a:gd name="T22" fmla="*/ 12 w 26"/>
                    <a:gd name="T23" fmla="*/ 26 h 44"/>
                    <a:gd name="T24" fmla="*/ 8 w 26"/>
                    <a:gd name="T25" fmla="*/ 28 h 44"/>
                    <a:gd name="T26" fmla="*/ 9 w 26"/>
                    <a:gd name="T27" fmla="*/ 29 h 44"/>
                    <a:gd name="T28" fmla="*/ 9 w 26"/>
                    <a:gd name="T29" fmla="*/ 31 h 44"/>
                    <a:gd name="T30" fmla="*/ 8 w 26"/>
                    <a:gd name="T31" fmla="*/ 32 h 44"/>
                    <a:gd name="T32" fmla="*/ 10 w 26"/>
                    <a:gd name="T33" fmla="*/ 33 h 44"/>
                    <a:gd name="T34" fmla="*/ 11 w 26"/>
                    <a:gd name="T35" fmla="*/ 36 h 44"/>
                    <a:gd name="T36" fmla="*/ 13 w 26"/>
                    <a:gd name="T37" fmla="*/ 39 h 44"/>
                    <a:gd name="T38" fmla="*/ 13 w 26"/>
                    <a:gd name="T39" fmla="*/ 4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44"/>
                    <a:gd name="T62" fmla="*/ 26 w 26"/>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44">
                      <a:moveTo>
                        <a:pt x="13" y="43"/>
                      </a:moveTo>
                      <a:lnTo>
                        <a:pt x="0" y="43"/>
                      </a:lnTo>
                      <a:lnTo>
                        <a:pt x="0" y="27"/>
                      </a:lnTo>
                      <a:lnTo>
                        <a:pt x="0" y="0"/>
                      </a:lnTo>
                      <a:lnTo>
                        <a:pt x="25" y="0"/>
                      </a:lnTo>
                      <a:lnTo>
                        <a:pt x="25" y="4"/>
                      </a:lnTo>
                      <a:lnTo>
                        <a:pt x="24" y="8"/>
                      </a:lnTo>
                      <a:lnTo>
                        <a:pt x="22" y="11"/>
                      </a:lnTo>
                      <a:lnTo>
                        <a:pt x="20" y="16"/>
                      </a:lnTo>
                      <a:lnTo>
                        <a:pt x="18" y="19"/>
                      </a:lnTo>
                      <a:lnTo>
                        <a:pt x="15" y="23"/>
                      </a:lnTo>
                      <a:lnTo>
                        <a:pt x="12" y="26"/>
                      </a:lnTo>
                      <a:lnTo>
                        <a:pt x="8" y="28"/>
                      </a:lnTo>
                      <a:lnTo>
                        <a:pt x="9" y="29"/>
                      </a:lnTo>
                      <a:lnTo>
                        <a:pt x="9" y="31"/>
                      </a:lnTo>
                      <a:lnTo>
                        <a:pt x="8" y="32"/>
                      </a:lnTo>
                      <a:lnTo>
                        <a:pt x="10" y="33"/>
                      </a:lnTo>
                      <a:lnTo>
                        <a:pt x="11" y="36"/>
                      </a:lnTo>
                      <a:lnTo>
                        <a:pt x="13" y="39"/>
                      </a:lnTo>
                      <a:lnTo>
                        <a:pt x="13" y="43"/>
                      </a:lnTo>
                    </a:path>
                  </a:pathLst>
                </a:custGeom>
                <a:solidFill>
                  <a:srgbClr val="E293A5"/>
                </a:solidFill>
                <a:ln w="12700" cap="rnd">
                  <a:noFill/>
                  <a:round/>
                  <a:headEnd/>
                  <a:tailEnd/>
                </a:ln>
              </p:spPr>
              <p:txBody>
                <a:bodyPr wrap="none" lIns="37317" tIns="18331" rIns="37317" bIns="18331">
                  <a:spAutoFit/>
                </a:bodyPr>
                <a:lstStyle/>
                <a:p>
                  <a:endParaRPr lang="pt-PT"/>
                </a:p>
              </p:txBody>
            </p:sp>
            <p:sp>
              <p:nvSpPr>
                <p:cNvPr id="597" name="Freeform 403"/>
                <p:cNvSpPr>
                  <a:spLocks/>
                </p:cNvSpPr>
                <p:nvPr/>
              </p:nvSpPr>
              <p:spPr bwMode="auto">
                <a:xfrm>
                  <a:off x="5640" y="2205"/>
                  <a:ext cx="23" cy="116"/>
                </a:xfrm>
                <a:custGeom>
                  <a:avLst/>
                  <a:gdLst>
                    <a:gd name="T0" fmla="*/ 0 w 23"/>
                    <a:gd name="T1" fmla="*/ 0 h 116"/>
                    <a:gd name="T2" fmla="*/ 22 w 23"/>
                    <a:gd name="T3" fmla="*/ 0 h 116"/>
                    <a:gd name="T4" fmla="*/ 22 w 23"/>
                    <a:gd name="T5" fmla="*/ 115 h 116"/>
                    <a:gd name="T6" fmla="*/ 0 w 23"/>
                    <a:gd name="T7" fmla="*/ 49 h 116"/>
                    <a:gd name="T8" fmla="*/ 0 w 23"/>
                    <a:gd name="T9" fmla="*/ 0 h 116"/>
                    <a:gd name="T10" fmla="*/ 0 60000 65536"/>
                    <a:gd name="T11" fmla="*/ 0 60000 65536"/>
                    <a:gd name="T12" fmla="*/ 0 60000 65536"/>
                    <a:gd name="T13" fmla="*/ 0 60000 65536"/>
                    <a:gd name="T14" fmla="*/ 0 60000 65536"/>
                    <a:gd name="T15" fmla="*/ 0 w 23"/>
                    <a:gd name="T16" fmla="*/ 0 h 116"/>
                    <a:gd name="T17" fmla="*/ 23 w 23"/>
                    <a:gd name="T18" fmla="*/ 116 h 116"/>
                  </a:gdLst>
                  <a:ahLst/>
                  <a:cxnLst>
                    <a:cxn ang="T10">
                      <a:pos x="T0" y="T1"/>
                    </a:cxn>
                    <a:cxn ang="T11">
                      <a:pos x="T2" y="T3"/>
                    </a:cxn>
                    <a:cxn ang="T12">
                      <a:pos x="T4" y="T5"/>
                    </a:cxn>
                    <a:cxn ang="T13">
                      <a:pos x="T6" y="T7"/>
                    </a:cxn>
                    <a:cxn ang="T14">
                      <a:pos x="T8" y="T9"/>
                    </a:cxn>
                  </a:cxnLst>
                  <a:rect l="T15" t="T16" r="T17" b="T18"/>
                  <a:pathLst>
                    <a:path w="23" h="116">
                      <a:moveTo>
                        <a:pt x="0" y="0"/>
                      </a:moveTo>
                      <a:lnTo>
                        <a:pt x="22" y="0"/>
                      </a:lnTo>
                      <a:lnTo>
                        <a:pt x="22" y="115"/>
                      </a:lnTo>
                      <a:lnTo>
                        <a:pt x="0" y="49"/>
                      </a:lnTo>
                      <a:lnTo>
                        <a:pt x="0" y="0"/>
                      </a:lnTo>
                    </a:path>
                  </a:pathLst>
                </a:custGeom>
                <a:solidFill>
                  <a:srgbClr val="660000"/>
                </a:solidFill>
                <a:ln w="12700" cap="rnd">
                  <a:noFill/>
                  <a:round/>
                  <a:headEnd/>
                  <a:tailEnd/>
                </a:ln>
              </p:spPr>
              <p:txBody>
                <a:bodyPr wrap="none" lIns="37317" tIns="18331" rIns="37317" bIns="18331">
                  <a:spAutoFit/>
                </a:bodyPr>
                <a:lstStyle/>
                <a:p>
                  <a:endParaRPr lang="pt-PT"/>
                </a:p>
              </p:txBody>
            </p:sp>
            <p:sp>
              <p:nvSpPr>
                <p:cNvPr id="598" name="Freeform 404"/>
                <p:cNvSpPr>
                  <a:spLocks/>
                </p:cNvSpPr>
                <p:nvPr/>
              </p:nvSpPr>
              <p:spPr bwMode="auto">
                <a:xfrm>
                  <a:off x="5657" y="2335"/>
                  <a:ext cx="10" cy="53"/>
                </a:xfrm>
                <a:custGeom>
                  <a:avLst/>
                  <a:gdLst>
                    <a:gd name="T0" fmla="*/ 0 w 10"/>
                    <a:gd name="T1" fmla="*/ 50 h 53"/>
                    <a:gd name="T2" fmla="*/ 0 w 10"/>
                    <a:gd name="T3" fmla="*/ 25 h 53"/>
                    <a:gd name="T4" fmla="*/ 0 w 10"/>
                    <a:gd name="T5" fmla="*/ 0 h 53"/>
                    <a:gd name="T6" fmla="*/ 5 w 10"/>
                    <a:gd name="T7" fmla="*/ 0 h 53"/>
                    <a:gd name="T8" fmla="*/ 6 w 10"/>
                    <a:gd name="T9" fmla="*/ 3 h 53"/>
                    <a:gd name="T10" fmla="*/ 7 w 10"/>
                    <a:gd name="T11" fmla="*/ 5 h 53"/>
                    <a:gd name="T12" fmla="*/ 8 w 10"/>
                    <a:gd name="T13" fmla="*/ 7 h 53"/>
                    <a:gd name="T14" fmla="*/ 9 w 10"/>
                    <a:gd name="T15" fmla="*/ 9 h 53"/>
                    <a:gd name="T16" fmla="*/ 9 w 10"/>
                    <a:gd name="T17" fmla="*/ 52 h 53"/>
                    <a:gd name="T18" fmla="*/ 0 w 10"/>
                    <a:gd name="T19" fmla="*/ 52 h 53"/>
                    <a:gd name="T20" fmla="*/ 0 w 10"/>
                    <a:gd name="T21" fmla="*/ 5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3"/>
                    <a:gd name="T35" fmla="*/ 10 w 1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3">
                      <a:moveTo>
                        <a:pt x="0" y="50"/>
                      </a:moveTo>
                      <a:lnTo>
                        <a:pt x="0" y="25"/>
                      </a:lnTo>
                      <a:lnTo>
                        <a:pt x="0" y="0"/>
                      </a:lnTo>
                      <a:lnTo>
                        <a:pt x="5" y="0"/>
                      </a:lnTo>
                      <a:lnTo>
                        <a:pt x="6" y="3"/>
                      </a:lnTo>
                      <a:lnTo>
                        <a:pt x="7" y="5"/>
                      </a:lnTo>
                      <a:lnTo>
                        <a:pt x="8" y="7"/>
                      </a:lnTo>
                      <a:lnTo>
                        <a:pt x="9" y="9"/>
                      </a:lnTo>
                      <a:lnTo>
                        <a:pt x="9" y="52"/>
                      </a:lnTo>
                      <a:lnTo>
                        <a:pt x="0" y="52"/>
                      </a:lnTo>
                      <a:lnTo>
                        <a:pt x="0" y="50"/>
                      </a:lnTo>
                    </a:path>
                  </a:pathLst>
                </a:custGeom>
                <a:solidFill>
                  <a:srgbClr val="660000"/>
                </a:solidFill>
                <a:ln w="12700" cap="rnd">
                  <a:noFill/>
                  <a:round/>
                  <a:headEnd/>
                  <a:tailEnd/>
                </a:ln>
              </p:spPr>
              <p:txBody>
                <a:bodyPr wrap="none" lIns="37317" tIns="18331" rIns="37317" bIns="18331">
                  <a:spAutoFit/>
                </a:bodyPr>
                <a:lstStyle/>
                <a:p>
                  <a:endParaRPr lang="pt-PT"/>
                </a:p>
              </p:txBody>
            </p:sp>
            <p:sp>
              <p:nvSpPr>
                <p:cNvPr id="599" name="Freeform 405"/>
                <p:cNvSpPr>
                  <a:spLocks/>
                </p:cNvSpPr>
                <p:nvPr/>
              </p:nvSpPr>
              <p:spPr bwMode="auto">
                <a:xfrm>
                  <a:off x="5559" y="2335"/>
                  <a:ext cx="99" cy="5"/>
                </a:xfrm>
                <a:custGeom>
                  <a:avLst/>
                  <a:gdLst>
                    <a:gd name="T0" fmla="*/ 0 w 99"/>
                    <a:gd name="T1" fmla="*/ 0 h 5"/>
                    <a:gd name="T2" fmla="*/ 47 w 99"/>
                    <a:gd name="T3" fmla="*/ 0 h 5"/>
                    <a:gd name="T4" fmla="*/ 98 w 99"/>
                    <a:gd name="T5" fmla="*/ 0 h 5"/>
                    <a:gd name="T6" fmla="*/ 98 w 99"/>
                    <a:gd name="T7" fmla="*/ 4 h 5"/>
                    <a:gd name="T8" fmla="*/ 4 w 99"/>
                    <a:gd name="T9" fmla="*/ 4 h 5"/>
                    <a:gd name="T10" fmla="*/ 0 w 99"/>
                    <a:gd name="T11" fmla="*/ 0 h 5"/>
                    <a:gd name="T12" fmla="*/ 0 60000 65536"/>
                    <a:gd name="T13" fmla="*/ 0 60000 65536"/>
                    <a:gd name="T14" fmla="*/ 0 60000 65536"/>
                    <a:gd name="T15" fmla="*/ 0 60000 65536"/>
                    <a:gd name="T16" fmla="*/ 0 60000 65536"/>
                    <a:gd name="T17" fmla="*/ 0 60000 65536"/>
                    <a:gd name="T18" fmla="*/ 0 w 99"/>
                    <a:gd name="T19" fmla="*/ 0 h 5"/>
                    <a:gd name="T20" fmla="*/ 99 w 9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9" h="5">
                      <a:moveTo>
                        <a:pt x="0" y="0"/>
                      </a:moveTo>
                      <a:lnTo>
                        <a:pt x="47" y="0"/>
                      </a:lnTo>
                      <a:lnTo>
                        <a:pt x="98" y="0"/>
                      </a:lnTo>
                      <a:lnTo>
                        <a:pt x="98" y="4"/>
                      </a:lnTo>
                      <a:lnTo>
                        <a:pt x="4" y="4"/>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0" name="Freeform 406"/>
                <p:cNvSpPr>
                  <a:spLocks/>
                </p:cNvSpPr>
                <p:nvPr/>
              </p:nvSpPr>
              <p:spPr bwMode="auto">
                <a:xfrm>
                  <a:off x="5551" y="2335"/>
                  <a:ext cx="5" cy="5"/>
                </a:xfrm>
                <a:custGeom>
                  <a:avLst/>
                  <a:gdLst>
                    <a:gd name="T0" fmla="*/ 4 w 5"/>
                    <a:gd name="T1" fmla="*/ 4 h 5"/>
                    <a:gd name="T2" fmla="*/ 0 w 5"/>
                    <a:gd name="T3" fmla="*/ 4 h 5"/>
                    <a:gd name="T4" fmla="*/ 0 w 5"/>
                    <a:gd name="T5" fmla="*/ 0 h 5"/>
                    <a:gd name="T6" fmla="*/ 4 w 5"/>
                    <a:gd name="T7" fmla="*/ 4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4" y="4"/>
                      </a:moveTo>
                      <a:lnTo>
                        <a:pt x="0" y="4"/>
                      </a:lnTo>
                      <a:lnTo>
                        <a:pt x="0" y="0"/>
                      </a:lnTo>
                      <a:lnTo>
                        <a:pt x="4" y="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1" name="Freeform 407"/>
                <p:cNvSpPr>
                  <a:spLocks/>
                </p:cNvSpPr>
                <p:nvPr/>
              </p:nvSpPr>
              <p:spPr bwMode="auto">
                <a:xfrm>
                  <a:off x="5447" y="2336"/>
                  <a:ext cx="6" cy="5"/>
                </a:xfrm>
                <a:custGeom>
                  <a:avLst/>
                  <a:gdLst>
                    <a:gd name="T0" fmla="*/ 5 w 6"/>
                    <a:gd name="T1" fmla="*/ 0 h 5"/>
                    <a:gd name="T2" fmla="*/ 0 w 6"/>
                    <a:gd name="T3" fmla="*/ 4 h 5"/>
                    <a:gd name="T4" fmla="*/ 5 w 6"/>
                    <a:gd name="T5" fmla="*/ 4 h 5"/>
                    <a:gd name="T6" fmla="*/ 5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5" y="0"/>
                      </a:moveTo>
                      <a:lnTo>
                        <a:pt x="0" y="4"/>
                      </a:lnTo>
                      <a:lnTo>
                        <a:pt x="5" y="4"/>
                      </a:lnTo>
                      <a:lnTo>
                        <a:pt x="5"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2" name="Freeform 408"/>
                <p:cNvSpPr>
                  <a:spLocks/>
                </p:cNvSpPr>
                <p:nvPr/>
              </p:nvSpPr>
              <p:spPr bwMode="auto">
                <a:xfrm>
                  <a:off x="5446" y="2269"/>
                  <a:ext cx="59" cy="76"/>
                </a:xfrm>
                <a:custGeom>
                  <a:avLst/>
                  <a:gdLst>
                    <a:gd name="T0" fmla="*/ 4 w 59"/>
                    <a:gd name="T1" fmla="*/ 69 h 76"/>
                    <a:gd name="T2" fmla="*/ 9 w 59"/>
                    <a:gd name="T3" fmla="*/ 75 h 76"/>
                    <a:gd name="T4" fmla="*/ 58 w 59"/>
                    <a:gd name="T5" fmla="*/ 10 h 76"/>
                    <a:gd name="T6" fmla="*/ 49 w 59"/>
                    <a:gd name="T7" fmla="*/ 0 h 76"/>
                    <a:gd name="T8" fmla="*/ 0 w 59"/>
                    <a:gd name="T9" fmla="*/ 65 h 76"/>
                    <a:gd name="T10" fmla="*/ 4 w 59"/>
                    <a:gd name="T11" fmla="*/ 69 h 76"/>
                    <a:gd name="T12" fmla="*/ 0 60000 65536"/>
                    <a:gd name="T13" fmla="*/ 0 60000 65536"/>
                    <a:gd name="T14" fmla="*/ 0 60000 65536"/>
                    <a:gd name="T15" fmla="*/ 0 60000 65536"/>
                    <a:gd name="T16" fmla="*/ 0 60000 65536"/>
                    <a:gd name="T17" fmla="*/ 0 60000 65536"/>
                    <a:gd name="T18" fmla="*/ 0 w 59"/>
                    <a:gd name="T19" fmla="*/ 0 h 76"/>
                    <a:gd name="T20" fmla="*/ 59 w 59"/>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59" h="76">
                      <a:moveTo>
                        <a:pt x="4" y="69"/>
                      </a:moveTo>
                      <a:lnTo>
                        <a:pt x="9" y="75"/>
                      </a:lnTo>
                      <a:lnTo>
                        <a:pt x="58" y="10"/>
                      </a:lnTo>
                      <a:lnTo>
                        <a:pt x="49" y="0"/>
                      </a:lnTo>
                      <a:lnTo>
                        <a:pt x="0" y="65"/>
                      </a:lnTo>
                      <a:lnTo>
                        <a:pt x="4" y="69"/>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3" name="Freeform 409"/>
                <p:cNvSpPr>
                  <a:spLocks/>
                </p:cNvSpPr>
                <p:nvPr/>
              </p:nvSpPr>
              <p:spPr bwMode="auto">
                <a:xfrm>
                  <a:off x="5616" y="2415"/>
                  <a:ext cx="4" cy="9"/>
                </a:xfrm>
                <a:custGeom>
                  <a:avLst/>
                  <a:gdLst>
                    <a:gd name="T0" fmla="*/ 0 w 4"/>
                    <a:gd name="T1" fmla="*/ 8 h 9"/>
                    <a:gd name="T2" fmla="*/ 0 w 4"/>
                    <a:gd name="T3" fmla="*/ 6 h 9"/>
                    <a:gd name="T4" fmla="*/ 1 w 4"/>
                    <a:gd name="T5" fmla="*/ 4 h 9"/>
                    <a:gd name="T6" fmla="*/ 1 w 4"/>
                    <a:gd name="T7" fmla="*/ 3 h 9"/>
                    <a:gd name="T8" fmla="*/ 1 w 4"/>
                    <a:gd name="T9" fmla="*/ 2 h 9"/>
                    <a:gd name="T10" fmla="*/ 1 w 4"/>
                    <a:gd name="T11" fmla="*/ 1 h 9"/>
                    <a:gd name="T12" fmla="*/ 1 w 4"/>
                    <a:gd name="T13" fmla="*/ 0 h 9"/>
                    <a:gd name="T14" fmla="*/ 2 w 4"/>
                    <a:gd name="T15" fmla="*/ 0 h 9"/>
                    <a:gd name="T16" fmla="*/ 2 w 4"/>
                    <a:gd name="T17" fmla="*/ 1 h 9"/>
                    <a:gd name="T18" fmla="*/ 3 w 4"/>
                    <a:gd name="T19" fmla="*/ 2 h 9"/>
                    <a:gd name="T20" fmla="*/ 3 w 4"/>
                    <a:gd name="T21" fmla="*/ 3 h 9"/>
                    <a:gd name="T22" fmla="*/ 3 w 4"/>
                    <a:gd name="T23" fmla="*/ 4 h 9"/>
                    <a:gd name="T24" fmla="*/ 3 w 4"/>
                    <a:gd name="T25" fmla="*/ 3 h 9"/>
                    <a:gd name="T26" fmla="*/ 2 w 4"/>
                    <a:gd name="T27" fmla="*/ 2 h 9"/>
                    <a:gd name="T28" fmla="*/ 1 w 4"/>
                    <a:gd name="T29" fmla="*/ 1 h 9"/>
                    <a:gd name="T30" fmla="*/ 1 w 4"/>
                    <a:gd name="T31" fmla="*/ 2 h 9"/>
                    <a:gd name="T32" fmla="*/ 1 w 4"/>
                    <a:gd name="T33" fmla="*/ 4 h 9"/>
                    <a:gd name="T34" fmla="*/ 0 w 4"/>
                    <a:gd name="T35" fmla="*/ 8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9"/>
                    <a:gd name="T56" fmla="*/ 4 w 4"/>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9">
                      <a:moveTo>
                        <a:pt x="0" y="8"/>
                      </a:moveTo>
                      <a:lnTo>
                        <a:pt x="0" y="6"/>
                      </a:lnTo>
                      <a:lnTo>
                        <a:pt x="1" y="4"/>
                      </a:lnTo>
                      <a:lnTo>
                        <a:pt x="1" y="3"/>
                      </a:lnTo>
                      <a:lnTo>
                        <a:pt x="1" y="2"/>
                      </a:lnTo>
                      <a:lnTo>
                        <a:pt x="1" y="1"/>
                      </a:lnTo>
                      <a:lnTo>
                        <a:pt x="1" y="0"/>
                      </a:lnTo>
                      <a:lnTo>
                        <a:pt x="2" y="0"/>
                      </a:lnTo>
                      <a:lnTo>
                        <a:pt x="2" y="1"/>
                      </a:lnTo>
                      <a:lnTo>
                        <a:pt x="3" y="2"/>
                      </a:lnTo>
                      <a:lnTo>
                        <a:pt x="3" y="3"/>
                      </a:lnTo>
                      <a:lnTo>
                        <a:pt x="3" y="4"/>
                      </a:lnTo>
                      <a:lnTo>
                        <a:pt x="3" y="3"/>
                      </a:lnTo>
                      <a:lnTo>
                        <a:pt x="2" y="2"/>
                      </a:lnTo>
                      <a:lnTo>
                        <a:pt x="1" y="1"/>
                      </a:lnTo>
                      <a:lnTo>
                        <a:pt x="1" y="2"/>
                      </a:lnTo>
                      <a:lnTo>
                        <a:pt x="1" y="4"/>
                      </a:lnTo>
                      <a:lnTo>
                        <a:pt x="0" y="8"/>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4" name="Freeform 410"/>
                <p:cNvSpPr>
                  <a:spLocks/>
                </p:cNvSpPr>
                <p:nvPr/>
              </p:nvSpPr>
              <p:spPr bwMode="auto">
                <a:xfrm>
                  <a:off x="5621" y="2415"/>
                  <a:ext cx="4" cy="9"/>
                </a:xfrm>
                <a:custGeom>
                  <a:avLst/>
                  <a:gdLst>
                    <a:gd name="T0" fmla="*/ 0 w 4"/>
                    <a:gd name="T1" fmla="*/ 8 h 9"/>
                    <a:gd name="T2" fmla="*/ 1 w 4"/>
                    <a:gd name="T3" fmla="*/ 6 h 9"/>
                    <a:gd name="T4" fmla="*/ 1 w 4"/>
                    <a:gd name="T5" fmla="*/ 5 h 9"/>
                    <a:gd name="T6" fmla="*/ 1 w 4"/>
                    <a:gd name="T7" fmla="*/ 4 h 9"/>
                    <a:gd name="T8" fmla="*/ 0 w 4"/>
                    <a:gd name="T9" fmla="*/ 4 h 9"/>
                    <a:gd name="T10" fmla="*/ 0 w 4"/>
                    <a:gd name="T11" fmla="*/ 2 h 9"/>
                    <a:gd name="T12" fmla="*/ 0 w 4"/>
                    <a:gd name="T13" fmla="*/ 1 h 9"/>
                    <a:gd name="T14" fmla="*/ 0 w 4"/>
                    <a:gd name="T15" fmla="*/ 0 h 9"/>
                    <a:gd name="T16" fmla="*/ 1 w 4"/>
                    <a:gd name="T17" fmla="*/ 0 h 9"/>
                    <a:gd name="T18" fmla="*/ 2 w 4"/>
                    <a:gd name="T19" fmla="*/ 0 h 9"/>
                    <a:gd name="T20" fmla="*/ 2 w 4"/>
                    <a:gd name="T21" fmla="*/ 1 h 9"/>
                    <a:gd name="T22" fmla="*/ 2 w 4"/>
                    <a:gd name="T23" fmla="*/ 2 h 9"/>
                    <a:gd name="T24" fmla="*/ 2 w 4"/>
                    <a:gd name="T25" fmla="*/ 3 h 9"/>
                    <a:gd name="T26" fmla="*/ 2 w 4"/>
                    <a:gd name="T27" fmla="*/ 4 h 9"/>
                    <a:gd name="T28" fmla="*/ 2 w 4"/>
                    <a:gd name="T29" fmla="*/ 5 h 9"/>
                    <a:gd name="T30" fmla="*/ 3 w 4"/>
                    <a:gd name="T31" fmla="*/ 6 h 9"/>
                    <a:gd name="T32" fmla="*/ 3 w 4"/>
                    <a:gd name="T33" fmla="*/ 7 h 9"/>
                    <a:gd name="T34" fmla="*/ 3 w 4"/>
                    <a:gd name="T35" fmla="*/ 6 h 9"/>
                    <a:gd name="T36" fmla="*/ 2 w 4"/>
                    <a:gd name="T37" fmla="*/ 6 h 9"/>
                    <a:gd name="T38" fmla="*/ 2 w 4"/>
                    <a:gd name="T39" fmla="*/ 5 h 9"/>
                    <a:gd name="T40" fmla="*/ 2 w 4"/>
                    <a:gd name="T41" fmla="*/ 4 h 9"/>
                    <a:gd name="T42" fmla="*/ 2 w 4"/>
                    <a:gd name="T43" fmla="*/ 2 h 9"/>
                    <a:gd name="T44" fmla="*/ 1 w 4"/>
                    <a:gd name="T45" fmla="*/ 1 h 9"/>
                    <a:gd name="T46" fmla="*/ 1 w 4"/>
                    <a:gd name="T47" fmla="*/ 3 h 9"/>
                    <a:gd name="T48" fmla="*/ 1 w 4"/>
                    <a:gd name="T49" fmla="*/ 4 h 9"/>
                    <a:gd name="T50" fmla="*/ 1 w 4"/>
                    <a:gd name="T51" fmla="*/ 5 h 9"/>
                    <a:gd name="T52" fmla="*/ 1 w 4"/>
                    <a:gd name="T53" fmla="*/ 7 h 9"/>
                    <a:gd name="T54" fmla="*/ 0 w 4"/>
                    <a:gd name="T55" fmla="*/ 8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
                    <a:gd name="T85" fmla="*/ 0 h 9"/>
                    <a:gd name="T86" fmla="*/ 4 w 4"/>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 h="9">
                      <a:moveTo>
                        <a:pt x="0" y="8"/>
                      </a:moveTo>
                      <a:lnTo>
                        <a:pt x="1" y="6"/>
                      </a:lnTo>
                      <a:lnTo>
                        <a:pt x="1" y="5"/>
                      </a:lnTo>
                      <a:lnTo>
                        <a:pt x="1" y="4"/>
                      </a:lnTo>
                      <a:lnTo>
                        <a:pt x="0" y="4"/>
                      </a:lnTo>
                      <a:lnTo>
                        <a:pt x="0" y="2"/>
                      </a:lnTo>
                      <a:lnTo>
                        <a:pt x="0" y="1"/>
                      </a:lnTo>
                      <a:lnTo>
                        <a:pt x="0" y="0"/>
                      </a:lnTo>
                      <a:lnTo>
                        <a:pt x="1" y="0"/>
                      </a:lnTo>
                      <a:lnTo>
                        <a:pt x="2" y="0"/>
                      </a:lnTo>
                      <a:lnTo>
                        <a:pt x="2" y="1"/>
                      </a:lnTo>
                      <a:lnTo>
                        <a:pt x="2" y="2"/>
                      </a:lnTo>
                      <a:lnTo>
                        <a:pt x="2" y="3"/>
                      </a:lnTo>
                      <a:lnTo>
                        <a:pt x="2" y="4"/>
                      </a:lnTo>
                      <a:lnTo>
                        <a:pt x="2" y="5"/>
                      </a:lnTo>
                      <a:lnTo>
                        <a:pt x="3" y="6"/>
                      </a:lnTo>
                      <a:lnTo>
                        <a:pt x="3" y="7"/>
                      </a:lnTo>
                      <a:lnTo>
                        <a:pt x="3" y="6"/>
                      </a:lnTo>
                      <a:lnTo>
                        <a:pt x="2" y="6"/>
                      </a:lnTo>
                      <a:lnTo>
                        <a:pt x="2" y="5"/>
                      </a:lnTo>
                      <a:lnTo>
                        <a:pt x="2" y="4"/>
                      </a:lnTo>
                      <a:lnTo>
                        <a:pt x="2" y="2"/>
                      </a:lnTo>
                      <a:lnTo>
                        <a:pt x="1" y="1"/>
                      </a:lnTo>
                      <a:lnTo>
                        <a:pt x="1" y="3"/>
                      </a:lnTo>
                      <a:lnTo>
                        <a:pt x="1" y="4"/>
                      </a:lnTo>
                      <a:lnTo>
                        <a:pt x="1" y="5"/>
                      </a:lnTo>
                      <a:lnTo>
                        <a:pt x="1" y="7"/>
                      </a:lnTo>
                      <a:lnTo>
                        <a:pt x="0" y="8"/>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5" name="Freeform 411"/>
                <p:cNvSpPr>
                  <a:spLocks/>
                </p:cNvSpPr>
                <p:nvPr/>
              </p:nvSpPr>
              <p:spPr bwMode="auto">
                <a:xfrm>
                  <a:off x="5625" y="2414"/>
                  <a:ext cx="6" cy="10"/>
                </a:xfrm>
                <a:custGeom>
                  <a:avLst/>
                  <a:gdLst>
                    <a:gd name="T0" fmla="*/ 0 w 6"/>
                    <a:gd name="T1" fmla="*/ 9 h 10"/>
                    <a:gd name="T2" fmla="*/ 0 w 6"/>
                    <a:gd name="T3" fmla="*/ 8 h 10"/>
                    <a:gd name="T4" fmla="*/ 1 w 6"/>
                    <a:gd name="T5" fmla="*/ 7 h 10"/>
                    <a:gd name="T6" fmla="*/ 1 w 6"/>
                    <a:gd name="T7" fmla="*/ 6 h 10"/>
                    <a:gd name="T8" fmla="*/ 1 w 6"/>
                    <a:gd name="T9" fmla="*/ 5 h 10"/>
                    <a:gd name="T10" fmla="*/ 0 w 6"/>
                    <a:gd name="T11" fmla="*/ 4 h 10"/>
                    <a:gd name="T12" fmla="*/ 0 w 6"/>
                    <a:gd name="T13" fmla="*/ 3 h 10"/>
                    <a:gd name="T14" fmla="*/ 0 w 6"/>
                    <a:gd name="T15" fmla="*/ 2 h 10"/>
                    <a:gd name="T16" fmla="*/ 0 w 6"/>
                    <a:gd name="T17" fmla="*/ 1 h 10"/>
                    <a:gd name="T18" fmla="*/ 1 w 6"/>
                    <a:gd name="T19" fmla="*/ 0 h 10"/>
                    <a:gd name="T20" fmla="*/ 1 w 6"/>
                    <a:gd name="T21" fmla="*/ 1 h 10"/>
                    <a:gd name="T22" fmla="*/ 2 w 6"/>
                    <a:gd name="T23" fmla="*/ 1 h 10"/>
                    <a:gd name="T24" fmla="*/ 3 w 6"/>
                    <a:gd name="T25" fmla="*/ 0 h 10"/>
                    <a:gd name="T26" fmla="*/ 3 w 6"/>
                    <a:gd name="T27" fmla="*/ 1 h 10"/>
                    <a:gd name="T28" fmla="*/ 3 w 6"/>
                    <a:gd name="T29" fmla="*/ 2 h 10"/>
                    <a:gd name="T30" fmla="*/ 3 w 6"/>
                    <a:gd name="T31" fmla="*/ 3 h 10"/>
                    <a:gd name="T32" fmla="*/ 3 w 6"/>
                    <a:gd name="T33" fmla="*/ 4 h 10"/>
                    <a:gd name="T34" fmla="*/ 4 w 6"/>
                    <a:gd name="T35" fmla="*/ 5 h 10"/>
                    <a:gd name="T36" fmla="*/ 4 w 6"/>
                    <a:gd name="T37" fmla="*/ 6 h 10"/>
                    <a:gd name="T38" fmla="*/ 5 w 6"/>
                    <a:gd name="T39" fmla="*/ 7 h 10"/>
                    <a:gd name="T40" fmla="*/ 4 w 6"/>
                    <a:gd name="T41" fmla="*/ 6 h 10"/>
                    <a:gd name="T42" fmla="*/ 4 w 6"/>
                    <a:gd name="T43" fmla="*/ 5 h 10"/>
                    <a:gd name="T44" fmla="*/ 3 w 6"/>
                    <a:gd name="T45" fmla="*/ 5 h 10"/>
                    <a:gd name="T46" fmla="*/ 3 w 6"/>
                    <a:gd name="T47" fmla="*/ 4 h 10"/>
                    <a:gd name="T48" fmla="*/ 3 w 6"/>
                    <a:gd name="T49" fmla="*/ 3 h 10"/>
                    <a:gd name="T50" fmla="*/ 2 w 6"/>
                    <a:gd name="T51" fmla="*/ 2 h 10"/>
                    <a:gd name="T52" fmla="*/ 1 w 6"/>
                    <a:gd name="T53" fmla="*/ 2 h 10"/>
                    <a:gd name="T54" fmla="*/ 1 w 6"/>
                    <a:gd name="T55" fmla="*/ 3 h 10"/>
                    <a:gd name="T56" fmla="*/ 1 w 6"/>
                    <a:gd name="T57" fmla="*/ 5 h 10"/>
                    <a:gd name="T58" fmla="*/ 1 w 6"/>
                    <a:gd name="T59" fmla="*/ 6 h 10"/>
                    <a:gd name="T60" fmla="*/ 1 w 6"/>
                    <a:gd name="T61" fmla="*/ 7 h 10"/>
                    <a:gd name="T62" fmla="*/ 1 w 6"/>
                    <a:gd name="T63" fmla="*/ 8 h 10"/>
                    <a:gd name="T64" fmla="*/ 0 w 6"/>
                    <a:gd name="T65" fmla="*/ 9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10"/>
                    <a:gd name="T101" fmla="*/ 6 w 6"/>
                    <a:gd name="T102" fmla="*/ 10 h 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10">
                      <a:moveTo>
                        <a:pt x="0" y="9"/>
                      </a:moveTo>
                      <a:lnTo>
                        <a:pt x="0" y="8"/>
                      </a:lnTo>
                      <a:lnTo>
                        <a:pt x="1" y="7"/>
                      </a:lnTo>
                      <a:lnTo>
                        <a:pt x="1" y="6"/>
                      </a:lnTo>
                      <a:lnTo>
                        <a:pt x="1" y="5"/>
                      </a:lnTo>
                      <a:lnTo>
                        <a:pt x="0" y="4"/>
                      </a:lnTo>
                      <a:lnTo>
                        <a:pt x="0" y="3"/>
                      </a:lnTo>
                      <a:lnTo>
                        <a:pt x="0" y="2"/>
                      </a:lnTo>
                      <a:lnTo>
                        <a:pt x="0" y="1"/>
                      </a:lnTo>
                      <a:lnTo>
                        <a:pt x="1" y="0"/>
                      </a:lnTo>
                      <a:lnTo>
                        <a:pt x="1" y="1"/>
                      </a:lnTo>
                      <a:lnTo>
                        <a:pt x="2" y="1"/>
                      </a:lnTo>
                      <a:lnTo>
                        <a:pt x="3" y="0"/>
                      </a:lnTo>
                      <a:lnTo>
                        <a:pt x="3" y="1"/>
                      </a:lnTo>
                      <a:lnTo>
                        <a:pt x="3" y="2"/>
                      </a:lnTo>
                      <a:lnTo>
                        <a:pt x="3" y="3"/>
                      </a:lnTo>
                      <a:lnTo>
                        <a:pt x="3" y="4"/>
                      </a:lnTo>
                      <a:lnTo>
                        <a:pt x="4" y="5"/>
                      </a:lnTo>
                      <a:lnTo>
                        <a:pt x="4" y="6"/>
                      </a:lnTo>
                      <a:lnTo>
                        <a:pt x="5" y="7"/>
                      </a:lnTo>
                      <a:lnTo>
                        <a:pt x="4" y="6"/>
                      </a:lnTo>
                      <a:lnTo>
                        <a:pt x="4" y="5"/>
                      </a:lnTo>
                      <a:lnTo>
                        <a:pt x="3" y="5"/>
                      </a:lnTo>
                      <a:lnTo>
                        <a:pt x="3" y="4"/>
                      </a:lnTo>
                      <a:lnTo>
                        <a:pt x="3" y="3"/>
                      </a:lnTo>
                      <a:lnTo>
                        <a:pt x="2" y="2"/>
                      </a:lnTo>
                      <a:lnTo>
                        <a:pt x="1" y="2"/>
                      </a:lnTo>
                      <a:lnTo>
                        <a:pt x="1" y="3"/>
                      </a:lnTo>
                      <a:lnTo>
                        <a:pt x="1" y="5"/>
                      </a:lnTo>
                      <a:lnTo>
                        <a:pt x="1" y="6"/>
                      </a:lnTo>
                      <a:lnTo>
                        <a:pt x="1" y="7"/>
                      </a:lnTo>
                      <a:lnTo>
                        <a:pt x="1" y="8"/>
                      </a:lnTo>
                      <a:lnTo>
                        <a:pt x="0" y="9"/>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6" name="Freeform 412"/>
                <p:cNvSpPr>
                  <a:spLocks/>
                </p:cNvSpPr>
                <p:nvPr/>
              </p:nvSpPr>
              <p:spPr bwMode="auto">
                <a:xfrm>
                  <a:off x="5630" y="2415"/>
                  <a:ext cx="5" cy="7"/>
                </a:xfrm>
                <a:custGeom>
                  <a:avLst/>
                  <a:gdLst>
                    <a:gd name="T0" fmla="*/ 0 w 5"/>
                    <a:gd name="T1" fmla="*/ 6 h 7"/>
                    <a:gd name="T2" fmla="*/ 0 w 5"/>
                    <a:gd name="T3" fmla="*/ 5 h 7"/>
                    <a:gd name="T4" fmla="*/ 0 w 5"/>
                    <a:gd name="T5" fmla="*/ 4 h 7"/>
                    <a:gd name="T6" fmla="*/ 0 w 5"/>
                    <a:gd name="T7" fmla="*/ 3 h 7"/>
                    <a:gd name="T8" fmla="*/ 0 w 5"/>
                    <a:gd name="T9" fmla="*/ 2 h 7"/>
                    <a:gd name="T10" fmla="*/ 0 w 5"/>
                    <a:gd name="T11" fmla="*/ 1 h 7"/>
                    <a:gd name="T12" fmla="*/ 0 w 5"/>
                    <a:gd name="T13" fmla="*/ 0 h 7"/>
                    <a:gd name="T14" fmla="*/ 1 w 5"/>
                    <a:gd name="T15" fmla="*/ 0 h 7"/>
                    <a:gd name="T16" fmla="*/ 1 w 5"/>
                    <a:gd name="T17" fmla="*/ 1 h 7"/>
                    <a:gd name="T18" fmla="*/ 2 w 5"/>
                    <a:gd name="T19" fmla="*/ 1 h 7"/>
                    <a:gd name="T20" fmla="*/ 3 w 5"/>
                    <a:gd name="T21" fmla="*/ 1 h 7"/>
                    <a:gd name="T22" fmla="*/ 3 w 5"/>
                    <a:gd name="T23" fmla="*/ 0 h 7"/>
                    <a:gd name="T24" fmla="*/ 4 w 5"/>
                    <a:gd name="T25" fmla="*/ 0 h 7"/>
                    <a:gd name="T26" fmla="*/ 4 w 5"/>
                    <a:gd name="T27" fmla="*/ 1 h 7"/>
                    <a:gd name="T28" fmla="*/ 4 w 5"/>
                    <a:gd name="T29" fmla="*/ 2 h 7"/>
                    <a:gd name="T30" fmla="*/ 3 w 5"/>
                    <a:gd name="T31" fmla="*/ 2 h 7"/>
                    <a:gd name="T32" fmla="*/ 2 w 5"/>
                    <a:gd name="T33" fmla="*/ 2 h 7"/>
                    <a:gd name="T34" fmla="*/ 1 w 5"/>
                    <a:gd name="T35" fmla="*/ 2 h 7"/>
                    <a:gd name="T36" fmla="*/ 1 w 5"/>
                    <a:gd name="T37" fmla="*/ 3 h 7"/>
                    <a:gd name="T38" fmla="*/ 1 w 5"/>
                    <a:gd name="T39" fmla="*/ 4 h 7"/>
                    <a:gd name="T40" fmla="*/ 0 w 5"/>
                    <a:gd name="T41" fmla="*/ 5 h 7"/>
                    <a:gd name="T42" fmla="*/ 0 w 5"/>
                    <a:gd name="T43" fmla="*/ 6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7"/>
                    <a:gd name="T68" fmla="*/ 5 w 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7">
                      <a:moveTo>
                        <a:pt x="0" y="6"/>
                      </a:moveTo>
                      <a:lnTo>
                        <a:pt x="0" y="5"/>
                      </a:lnTo>
                      <a:lnTo>
                        <a:pt x="0" y="4"/>
                      </a:lnTo>
                      <a:lnTo>
                        <a:pt x="0" y="3"/>
                      </a:lnTo>
                      <a:lnTo>
                        <a:pt x="0" y="2"/>
                      </a:lnTo>
                      <a:lnTo>
                        <a:pt x="0" y="1"/>
                      </a:lnTo>
                      <a:lnTo>
                        <a:pt x="0" y="0"/>
                      </a:lnTo>
                      <a:lnTo>
                        <a:pt x="1" y="0"/>
                      </a:lnTo>
                      <a:lnTo>
                        <a:pt x="1" y="1"/>
                      </a:lnTo>
                      <a:lnTo>
                        <a:pt x="2" y="1"/>
                      </a:lnTo>
                      <a:lnTo>
                        <a:pt x="3" y="1"/>
                      </a:lnTo>
                      <a:lnTo>
                        <a:pt x="3" y="0"/>
                      </a:lnTo>
                      <a:lnTo>
                        <a:pt x="4" y="0"/>
                      </a:lnTo>
                      <a:lnTo>
                        <a:pt x="4" y="1"/>
                      </a:lnTo>
                      <a:lnTo>
                        <a:pt x="4" y="2"/>
                      </a:lnTo>
                      <a:lnTo>
                        <a:pt x="3" y="2"/>
                      </a:lnTo>
                      <a:lnTo>
                        <a:pt x="2" y="2"/>
                      </a:lnTo>
                      <a:lnTo>
                        <a:pt x="1" y="2"/>
                      </a:lnTo>
                      <a:lnTo>
                        <a:pt x="1" y="3"/>
                      </a:lnTo>
                      <a:lnTo>
                        <a:pt x="1" y="4"/>
                      </a:lnTo>
                      <a:lnTo>
                        <a:pt x="0" y="5"/>
                      </a:lnTo>
                      <a:lnTo>
                        <a:pt x="0" y="6"/>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07" name="Freeform 413"/>
                <p:cNvSpPr>
                  <a:spLocks/>
                </p:cNvSpPr>
                <p:nvPr/>
              </p:nvSpPr>
              <p:spPr bwMode="auto">
                <a:xfrm>
                  <a:off x="5437" y="2240"/>
                  <a:ext cx="232" cy="92"/>
                </a:xfrm>
                <a:custGeom>
                  <a:avLst/>
                  <a:gdLst>
                    <a:gd name="T0" fmla="*/ 5 w 232"/>
                    <a:gd name="T1" fmla="*/ 91 h 92"/>
                    <a:gd name="T2" fmla="*/ 0 w 232"/>
                    <a:gd name="T3" fmla="*/ 91 h 92"/>
                    <a:gd name="T4" fmla="*/ 37 w 232"/>
                    <a:gd name="T5" fmla="*/ 0 h 92"/>
                    <a:gd name="T6" fmla="*/ 199 w 232"/>
                    <a:gd name="T7" fmla="*/ 0 h 92"/>
                    <a:gd name="T8" fmla="*/ 231 w 232"/>
                    <a:gd name="T9" fmla="*/ 90 h 92"/>
                    <a:gd name="T10" fmla="*/ 178 w 232"/>
                    <a:gd name="T11" fmla="*/ 90 h 92"/>
                    <a:gd name="T12" fmla="*/ 118 w 232"/>
                    <a:gd name="T13" fmla="*/ 90 h 92"/>
                    <a:gd name="T14" fmla="*/ 61 w 232"/>
                    <a:gd name="T15" fmla="*/ 23 h 92"/>
                    <a:gd name="T16" fmla="*/ 9 w 232"/>
                    <a:gd name="T17" fmla="*/ 91 h 92"/>
                    <a:gd name="T18" fmla="*/ 5 w 232"/>
                    <a:gd name="T19" fmla="*/ 91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92"/>
                    <a:gd name="T32" fmla="*/ 232 w 232"/>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92">
                      <a:moveTo>
                        <a:pt x="5" y="91"/>
                      </a:moveTo>
                      <a:lnTo>
                        <a:pt x="0" y="91"/>
                      </a:lnTo>
                      <a:lnTo>
                        <a:pt x="37" y="0"/>
                      </a:lnTo>
                      <a:lnTo>
                        <a:pt x="199" y="0"/>
                      </a:lnTo>
                      <a:lnTo>
                        <a:pt x="231" y="90"/>
                      </a:lnTo>
                      <a:lnTo>
                        <a:pt x="178" y="90"/>
                      </a:lnTo>
                      <a:lnTo>
                        <a:pt x="118" y="90"/>
                      </a:lnTo>
                      <a:lnTo>
                        <a:pt x="61" y="23"/>
                      </a:lnTo>
                      <a:lnTo>
                        <a:pt x="9" y="91"/>
                      </a:lnTo>
                      <a:lnTo>
                        <a:pt x="5" y="91"/>
                      </a:lnTo>
                    </a:path>
                  </a:pathLst>
                </a:custGeom>
                <a:solidFill>
                  <a:srgbClr val="A33300"/>
                </a:solidFill>
                <a:ln w="12700" cap="rnd">
                  <a:noFill/>
                  <a:round/>
                  <a:headEnd/>
                  <a:tailEnd/>
                </a:ln>
              </p:spPr>
              <p:txBody>
                <a:bodyPr wrap="none" lIns="37317" tIns="18331" rIns="37317" bIns="18331">
                  <a:spAutoFit/>
                </a:bodyPr>
                <a:lstStyle/>
                <a:p>
                  <a:endParaRPr lang="pt-PT"/>
                </a:p>
              </p:txBody>
            </p:sp>
            <p:sp>
              <p:nvSpPr>
                <p:cNvPr id="608" name="Freeform 414"/>
                <p:cNvSpPr>
                  <a:spLocks/>
                </p:cNvSpPr>
                <p:nvPr/>
              </p:nvSpPr>
              <p:spPr bwMode="auto">
                <a:xfrm>
                  <a:off x="5437" y="2240"/>
                  <a:ext cx="232" cy="92"/>
                </a:xfrm>
                <a:custGeom>
                  <a:avLst/>
                  <a:gdLst>
                    <a:gd name="T0" fmla="*/ 5 w 232"/>
                    <a:gd name="T1" fmla="*/ 91 h 92"/>
                    <a:gd name="T2" fmla="*/ 0 w 232"/>
                    <a:gd name="T3" fmla="*/ 91 h 92"/>
                    <a:gd name="T4" fmla="*/ 37 w 232"/>
                    <a:gd name="T5" fmla="*/ 0 h 92"/>
                    <a:gd name="T6" fmla="*/ 199 w 232"/>
                    <a:gd name="T7" fmla="*/ 0 h 92"/>
                    <a:gd name="T8" fmla="*/ 231 w 232"/>
                    <a:gd name="T9" fmla="*/ 90 h 92"/>
                    <a:gd name="T10" fmla="*/ 178 w 232"/>
                    <a:gd name="T11" fmla="*/ 90 h 92"/>
                    <a:gd name="T12" fmla="*/ 118 w 232"/>
                    <a:gd name="T13" fmla="*/ 90 h 92"/>
                    <a:gd name="T14" fmla="*/ 61 w 232"/>
                    <a:gd name="T15" fmla="*/ 23 h 92"/>
                    <a:gd name="T16" fmla="*/ 9 w 232"/>
                    <a:gd name="T17" fmla="*/ 91 h 92"/>
                    <a:gd name="T18" fmla="*/ 5 w 232"/>
                    <a:gd name="T19" fmla="*/ 91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92"/>
                    <a:gd name="T32" fmla="*/ 232 w 232"/>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92">
                      <a:moveTo>
                        <a:pt x="5" y="91"/>
                      </a:moveTo>
                      <a:lnTo>
                        <a:pt x="0" y="91"/>
                      </a:lnTo>
                      <a:lnTo>
                        <a:pt x="37" y="0"/>
                      </a:lnTo>
                      <a:lnTo>
                        <a:pt x="199" y="0"/>
                      </a:lnTo>
                      <a:lnTo>
                        <a:pt x="231" y="90"/>
                      </a:lnTo>
                      <a:lnTo>
                        <a:pt x="178" y="90"/>
                      </a:lnTo>
                      <a:lnTo>
                        <a:pt x="118" y="90"/>
                      </a:lnTo>
                      <a:lnTo>
                        <a:pt x="61" y="23"/>
                      </a:lnTo>
                      <a:lnTo>
                        <a:pt x="9" y="91"/>
                      </a:lnTo>
                      <a:lnTo>
                        <a:pt x="5" y="91"/>
                      </a:lnTo>
                    </a:path>
                  </a:pathLst>
                </a:custGeom>
                <a:noFill/>
                <a:ln w="12700" cap="rnd">
                  <a:noFill/>
                  <a:round/>
                  <a:headEnd/>
                  <a:tailEnd/>
                </a:ln>
              </p:spPr>
              <p:txBody>
                <a:bodyPr wrap="none" lIns="37317" tIns="18331" rIns="37317" bIns="18331">
                  <a:spAutoFit/>
                </a:bodyPr>
                <a:lstStyle/>
                <a:p>
                  <a:endParaRPr lang="pt-PT"/>
                </a:p>
              </p:txBody>
            </p:sp>
            <p:sp>
              <p:nvSpPr>
                <p:cNvPr id="609" name="Freeform 415"/>
                <p:cNvSpPr>
                  <a:spLocks/>
                </p:cNvSpPr>
                <p:nvPr/>
              </p:nvSpPr>
              <p:spPr bwMode="auto">
                <a:xfrm>
                  <a:off x="5551" y="2374"/>
                  <a:ext cx="69" cy="21"/>
                </a:xfrm>
                <a:custGeom>
                  <a:avLst/>
                  <a:gdLst>
                    <a:gd name="T0" fmla="*/ 0 w 69"/>
                    <a:gd name="T1" fmla="*/ 0 h 21"/>
                    <a:gd name="T2" fmla="*/ 0 w 69"/>
                    <a:gd name="T3" fmla="*/ 9 h 21"/>
                    <a:gd name="T4" fmla="*/ 0 w 69"/>
                    <a:gd name="T5" fmla="*/ 20 h 21"/>
                    <a:gd name="T6" fmla="*/ 37 w 69"/>
                    <a:gd name="T7" fmla="*/ 20 h 21"/>
                    <a:gd name="T8" fmla="*/ 68 w 69"/>
                    <a:gd name="T9" fmla="*/ 20 h 21"/>
                    <a:gd name="T10" fmla="*/ 61 w 69"/>
                    <a:gd name="T11" fmla="*/ 0 h 21"/>
                    <a:gd name="T12" fmla="*/ 0 w 69"/>
                    <a:gd name="T13" fmla="*/ 0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0" y="0"/>
                      </a:moveTo>
                      <a:lnTo>
                        <a:pt x="0" y="9"/>
                      </a:lnTo>
                      <a:lnTo>
                        <a:pt x="0" y="20"/>
                      </a:lnTo>
                      <a:lnTo>
                        <a:pt x="37" y="20"/>
                      </a:lnTo>
                      <a:lnTo>
                        <a:pt x="68" y="20"/>
                      </a:lnTo>
                      <a:lnTo>
                        <a:pt x="61" y="0"/>
                      </a:lnTo>
                      <a:lnTo>
                        <a:pt x="0" y="0"/>
                      </a:lnTo>
                    </a:path>
                  </a:pathLst>
                </a:custGeom>
                <a:solidFill>
                  <a:srgbClr val="A33300"/>
                </a:solidFill>
                <a:ln w="12700" cap="rnd">
                  <a:noFill/>
                  <a:round/>
                  <a:headEnd/>
                  <a:tailEnd/>
                </a:ln>
              </p:spPr>
              <p:txBody>
                <a:bodyPr wrap="none" lIns="37317" tIns="18331" rIns="37317" bIns="18331">
                  <a:spAutoFit/>
                </a:bodyPr>
                <a:lstStyle/>
                <a:p>
                  <a:endParaRPr lang="pt-PT"/>
                </a:p>
              </p:txBody>
            </p:sp>
            <p:sp>
              <p:nvSpPr>
                <p:cNvPr id="610" name="Freeform 416"/>
                <p:cNvSpPr>
                  <a:spLocks/>
                </p:cNvSpPr>
                <p:nvPr/>
              </p:nvSpPr>
              <p:spPr bwMode="auto">
                <a:xfrm>
                  <a:off x="5551" y="2374"/>
                  <a:ext cx="69" cy="21"/>
                </a:xfrm>
                <a:custGeom>
                  <a:avLst/>
                  <a:gdLst>
                    <a:gd name="T0" fmla="*/ 0 w 69"/>
                    <a:gd name="T1" fmla="*/ 0 h 21"/>
                    <a:gd name="T2" fmla="*/ 0 w 69"/>
                    <a:gd name="T3" fmla="*/ 9 h 21"/>
                    <a:gd name="T4" fmla="*/ 0 w 69"/>
                    <a:gd name="T5" fmla="*/ 20 h 21"/>
                    <a:gd name="T6" fmla="*/ 37 w 69"/>
                    <a:gd name="T7" fmla="*/ 20 h 21"/>
                    <a:gd name="T8" fmla="*/ 68 w 69"/>
                    <a:gd name="T9" fmla="*/ 20 h 21"/>
                    <a:gd name="T10" fmla="*/ 61 w 69"/>
                    <a:gd name="T11" fmla="*/ 0 h 21"/>
                    <a:gd name="T12" fmla="*/ 0 w 69"/>
                    <a:gd name="T13" fmla="*/ 0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0" y="0"/>
                      </a:moveTo>
                      <a:lnTo>
                        <a:pt x="0" y="9"/>
                      </a:lnTo>
                      <a:lnTo>
                        <a:pt x="0" y="20"/>
                      </a:lnTo>
                      <a:lnTo>
                        <a:pt x="37" y="20"/>
                      </a:lnTo>
                      <a:lnTo>
                        <a:pt x="68" y="20"/>
                      </a:lnTo>
                      <a:lnTo>
                        <a:pt x="61" y="0"/>
                      </a:lnTo>
                      <a:lnTo>
                        <a:pt x="0" y="0"/>
                      </a:lnTo>
                    </a:path>
                  </a:pathLst>
                </a:custGeom>
                <a:noFill/>
                <a:ln w="12700" cap="rnd">
                  <a:noFill/>
                  <a:round/>
                  <a:headEnd/>
                  <a:tailEnd/>
                </a:ln>
              </p:spPr>
              <p:txBody>
                <a:bodyPr wrap="none" lIns="37317" tIns="18331" rIns="37317" bIns="18331">
                  <a:spAutoFit/>
                </a:bodyPr>
                <a:lstStyle/>
                <a:p>
                  <a:endParaRPr lang="pt-PT"/>
                </a:p>
              </p:txBody>
            </p:sp>
            <p:sp>
              <p:nvSpPr>
                <p:cNvPr id="611" name="Freeform 417"/>
                <p:cNvSpPr>
                  <a:spLocks/>
                </p:cNvSpPr>
                <p:nvPr/>
              </p:nvSpPr>
              <p:spPr bwMode="auto">
                <a:xfrm>
                  <a:off x="5551" y="2399"/>
                  <a:ext cx="69" cy="6"/>
                </a:xfrm>
                <a:custGeom>
                  <a:avLst/>
                  <a:gdLst>
                    <a:gd name="T0" fmla="*/ 68 w 69"/>
                    <a:gd name="T1" fmla="*/ 5 h 6"/>
                    <a:gd name="T2" fmla="*/ 68 w 69"/>
                    <a:gd name="T3" fmla="*/ 0 h 6"/>
                    <a:gd name="T4" fmla="*/ 36 w 69"/>
                    <a:gd name="T5" fmla="*/ 0 h 6"/>
                    <a:gd name="T6" fmla="*/ 0 w 69"/>
                    <a:gd name="T7" fmla="*/ 0 h 6"/>
                    <a:gd name="T8" fmla="*/ 0 w 69"/>
                    <a:gd name="T9" fmla="*/ 5 h 6"/>
                    <a:gd name="T10" fmla="*/ 68 w 69"/>
                    <a:gd name="T11" fmla="*/ 5 h 6"/>
                    <a:gd name="T12" fmla="*/ 0 60000 65536"/>
                    <a:gd name="T13" fmla="*/ 0 60000 65536"/>
                    <a:gd name="T14" fmla="*/ 0 60000 65536"/>
                    <a:gd name="T15" fmla="*/ 0 60000 65536"/>
                    <a:gd name="T16" fmla="*/ 0 60000 65536"/>
                    <a:gd name="T17" fmla="*/ 0 60000 65536"/>
                    <a:gd name="T18" fmla="*/ 0 w 69"/>
                    <a:gd name="T19" fmla="*/ 0 h 6"/>
                    <a:gd name="T20" fmla="*/ 69 w 69"/>
                    <a:gd name="T21" fmla="*/ 6 h 6"/>
                  </a:gdLst>
                  <a:ahLst/>
                  <a:cxnLst>
                    <a:cxn ang="T12">
                      <a:pos x="T0" y="T1"/>
                    </a:cxn>
                    <a:cxn ang="T13">
                      <a:pos x="T2" y="T3"/>
                    </a:cxn>
                    <a:cxn ang="T14">
                      <a:pos x="T4" y="T5"/>
                    </a:cxn>
                    <a:cxn ang="T15">
                      <a:pos x="T6" y="T7"/>
                    </a:cxn>
                    <a:cxn ang="T16">
                      <a:pos x="T8" y="T9"/>
                    </a:cxn>
                    <a:cxn ang="T17">
                      <a:pos x="T10" y="T11"/>
                    </a:cxn>
                  </a:cxnLst>
                  <a:rect l="T18" t="T19" r="T20" b="T21"/>
                  <a:pathLst>
                    <a:path w="69" h="6">
                      <a:moveTo>
                        <a:pt x="68" y="5"/>
                      </a:moveTo>
                      <a:lnTo>
                        <a:pt x="68" y="0"/>
                      </a:lnTo>
                      <a:lnTo>
                        <a:pt x="36" y="0"/>
                      </a:lnTo>
                      <a:lnTo>
                        <a:pt x="0" y="0"/>
                      </a:lnTo>
                      <a:lnTo>
                        <a:pt x="0" y="5"/>
                      </a:lnTo>
                      <a:lnTo>
                        <a:pt x="68" y="5"/>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12" name="Freeform 418"/>
                <p:cNvSpPr>
                  <a:spLocks/>
                </p:cNvSpPr>
                <p:nvPr/>
              </p:nvSpPr>
              <p:spPr bwMode="auto">
                <a:xfrm>
                  <a:off x="5443" y="2340"/>
                  <a:ext cx="4" cy="106"/>
                </a:xfrm>
                <a:custGeom>
                  <a:avLst/>
                  <a:gdLst>
                    <a:gd name="T0" fmla="*/ 1 w 4"/>
                    <a:gd name="T1" fmla="*/ 105 h 106"/>
                    <a:gd name="T2" fmla="*/ 3 w 4"/>
                    <a:gd name="T3" fmla="*/ 105 h 106"/>
                    <a:gd name="T4" fmla="*/ 3 w 4"/>
                    <a:gd name="T5" fmla="*/ 0 h 106"/>
                    <a:gd name="T6" fmla="*/ 0 w 4"/>
                    <a:gd name="T7" fmla="*/ 0 h 106"/>
                    <a:gd name="T8" fmla="*/ 0 w 4"/>
                    <a:gd name="T9" fmla="*/ 105 h 106"/>
                    <a:gd name="T10" fmla="*/ 1 w 4"/>
                    <a:gd name="T11" fmla="*/ 105 h 106"/>
                    <a:gd name="T12" fmla="*/ 0 60000 65536"/>
                    <a:gd name="T13" fmla="*/ 0 60000 65536"/>
                    <a:gd name="T14" fmla="*/ 0 60000 65536"/>
                    <a:gd name="T15" fmla="*/ 0 60000 65536"/>
                    <a:gd name="T16" fmla="*/ 0 60000 65536"/>
                    <a:gd name="T17" fmla="*/ 0 60000 65536"/>
                    <a:gd name="T18" fmla="*/ 0 w 4"/>
                    <a:gd name="T19" fmla="*/ 0 h 106"/>
                    <a:gd name="T20" fmla="*/ 4 w 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4" h="106">
                      <a:moveTo>
                        <a:pt x="1" y="105"/>
                      </a:moveTo>
                      <a:lnTo>
                        <a:pt x="3" y="105"/>
                      </a:lnTo>
                      <a:lnTo>
                        <a:pt x="3" y="0"/>
                      </a:lnTo>
                      <a:lnTo>
                        <a:pt x="0" y="0"/>
                      </a:lnTo>
                      <a:lnTo>
                        <a:pt x="0" y="105"/>
                      </a:lnTo>
                      <a:lnTo>
                        <a:pt x="1" y="105"/>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13" name="Freeform 419"/>
                <p:cNvSpPr>
                  <a:spLocks/>
                </p:cNvSpPr>
                <p:nvPr/>
              </p:nvSpPr>
              <p:spPr bwMode="auto">
                <a:xfrm>
                  <a:off x="5655" y="2335"/>
                  <a:ext cx="3" cy="25"/>
                </a:xfrm>
                <a:custGeom>
                  <a:avLst/>
                  <a:gdLst>
                    <a:gd name="T0" fmla="*/ 2 w 3"/>
                    <a:gd name="T1" fmla="*/ 24 h 25"/>
                    <a:gd name="T2" fmla="*/ 2 w 3"/>
                    <a:gd name="T3" fmla="*/ 0 h 25"/>
                    <a:gd name="T4" fmla="*/ 0 w 3"/>
                    <a:gd name="T5" fmla="*/ 0 h 25"/>
                    <a:gd name="T6" fmla="*/ 0 w 3"/>
                    <a:gd name="T7" fmla="*/ 24 h 25"/>
                    <a:gd name="T8" fmla="*/ 2 w 3"/>
                    <a:gd name="T9" fmla="*/ 24 h 25"/>
                    <a:gd name="T10" fmla="*/ 0 60000 65536"/>
                    <a:gd name="T11" fmla="*/ 0 60000 65536"/>
                    <a:gd name="T12" fmla="*/ 0 60000 65536"/>
                    <a:gd name="T13" fmla="*/ 0 60000 65536"/>
                    <a:gd name="T14" fmla="*/ 0 60000 65536"/>
                    <a:gd name="T15" fmla="*/ 0 w 3"/>
                    <a:gd name="T16" fmla="*/ 0 h 25"/>
                    <a:gd name="T17" fmla="*/ 3 w 3"/>
                    <a:gd name="T18" fmla="*/ 25 h 25"/>
                  </a:gdLst>
                  <a:ahLst/>
                  <a:cxnLst>
                    <a:cxn ang="T10">
                      <a:pos x="T0" y="T1"/>
                    </a:cxn>
                    <a:cxn ang="T11">
                      <a:pos x="T2" y="T3"/>
                    </a:cxn>
                    <a:cxn ang="T12">
                      <a:pos x="T4" y="T5"/>
                    </a:cxn>
                    <a:cxn ang="T13">
                      <a:pos x="T6" y="T7"/>
                    </a:cxn>
                    <a:cxn ang="T14">
                      <a:pos x="T8" y="T9"/>
                    </a:cxn>
                  </a:cxnLst>
                  <a:rect l="T15" t="T16" r="T17" b="T18"/>
                  <a:pathLst>
                    <a:path w="3" h="25">
                      <a:moveTo>
                        <a:pt x="2" y="24"/>
                      </a:moveTo>
                      <a:lnTo>
                        <a:pt x="2" y="0"/>
                      </a:lnTo>
                      <a:lnTo>
                        <a:pt x="0" y="0"/>
                      </a:lnTo>
                      <a:lnTo>
                        <a:pt x="0" y="24"/>
                      </a:lnTo>
                      <a:lnTo>
                        <a:pt x="2" y="2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14" name="Freeform 420"/>
                <p:cNvSpPr>
                  <a:spLocks/>
                </p:cNvSpPr>
                <p:nvPr/>
              </p:nvSpPr>
              <p:spPr bwMode="auto">
                <a:xfrm>
                  <a:off x="5655" y="2359"/>
                  <a:ext cx="3" cy="27"/>
                </a:xfrm>
                <a:custGeom>
                  <a:avLst/>
                  <a:gdLst>
                    <a:gd name="T0" fmla="*/ 1 w 3"/>
                    <a:gd name="T1" fmla="*/ 26 h 27"/>
                    <a:gd name="T2" fmla="*/ 2 w 3"/>
                    <a:gd name="T3" fmla="*/ 26 h 27"/>
                    <a:gd name="T4" fmla="*/ 2 w 3"/>
                    <a:gd name="T5" fmla="*/ 0 h 27"/>
                    <a:gd name="T6" fmla="*/ 0 w 3"/>
                    <a:gd name="T7" fmla="*/ 0 h 27"/>
                    <a:gd name="T8" fmla="*/ 0 w 3"/>
                    <a:gd name="T9" fmla="*/ 26 h 27"/>
                    <a:gd name="T10" fmla="*/ 1 w 3"/>
                    <a:gd name="T11" fmla="*/ 26 h 27"/>
                    <a:gd name="T12" fmla="*/ 0 60000 65536"/>
                    <a:gd name="T13" fmla="*/ 0 60000 65536"/>
                    <a:gd name="T14" fmla="*/ 0 60000 65536"/>
                    <a:gd name="T15" fmla="*/ 0 60000 65536"/>
                    <a:gd name="T16" fmla="*/ 0 60000 65536"/>
                    <a:gd name="T17" fmla="*/ 0 60000 65536"/>
                    <a:gd name="T18" fmla="*/ 0 w 3"/>
                    <a:gd name="T19" fmla="*/ 0 h 27"/>
                    <a:gd name="T20" fmla="*/ 3 w 3"/>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 h="27">
                      <a:moveTo>
                        <a:pt x="1" y="26"/>
                      </a:moveTo>
                      <a:lnTo>
                        <a:pt x="2" y="26"/>
                      </a:lnTo>
                      <a:lnTo>
                        <a:pt x="2" y="0"/>
                      </a:lnTo>
                      <a:lnTo>
                        <a:pt x="0" y="0"/>
                      </a:lnTo>
                      <a:lnTo>
                        <a:pt x="0" y="26"/>
                      </a:lnTo>
                      <a:lnTo>
                        <a:pt x="1" y="26"/>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15" name="Rectangle 421"/>
                <p:cNvSpPr>
                  <a:spLocks noChangeArrowheads="1"/>
                </p:cNvSpPr>
                <p:nvPr/>
              </p:nvSpPr>
              <p:spPr bwMode="auto">
                <a:xfrm>
                  <a:off x="5661" y="2333"/>
                  <a:ext cx="4" cy="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616" name="Freeform 422"/>
                <p:cNvSpPr>
                  <a:spLocks/>
                </p:cNvSpPr>
                <p:nvPr/>
              </p:nvSpPr>
              <p:spPr bwMode="auto">
                <a:xfrm>
                  <a:off x="5661" y="2335"/>
                  <a:ext cx="7" cy="11"/>
                </a:xfrm>
                <a:custGeom>
                  <a:avLst/>
                  <a:gdLst>
                    <a:gd name="T0" fmla="*/ 6 w 7"/>
                    <a:gd name="T1" fmla="*/ 6 h 11"/>
                    <a:gd name="T2" fmla="*/ 5 w 7"/>
                    <a:gd name="T3" fmla="*/ 5 h 11"/>
                    <a:gd name="T4" fmla="*/ 4 w 7"/>
                    <a:gd name="T5" fmla="*/ 3 h 11"/>
                    <a:gd name="T6" fmla="*/ 3 w 7"/>
                    <a:gd name="T7" fmla="*/ 1 h 11"/>
                    <a:gd name="T8" fmla="*/ 3 w 7"/>
                    <a:gd name="T9" fmla="*/ 0 h 11"/>
                    <a:gd name="T10" fmla="*/ 0 w 7"/>
                    <a:gd name="T11" fmla="*/ 0 h 11"/>
                    <a:gd name="T12" fmla="*/ 0 w 7"/>
                    <a:gd name="T13" fmla="*/ 2 h 11"/>
                    <a:gd name="T14" fmla="*/ 1 w 7"/>
                    <a:gd name="T15" fmla="*/ 4 h 11"/>
                    <a:gd name="T16" fmla="*/ 2 w 7"/>
                    <a:gd name="T17" fmla="*/ 7 h 11"/>
                    <a:gd name="T18" fmla="*/ 5 w 7"/>
                    <a:gd name="T19" fmla="*/ 10 h 11"/>
                    <a:gd name="T20" fmla="*/ 6 w 7"/>
                    <a:gd name="T21" fmla="*/ 6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1"/>
                    <a:gd name="T35" fmla="*/ 7 w 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1">
                      <a:moveTo>
                        <a:pt x="6" y="6"/>
                      </a:moveTo>
                      <a:lnTo>
                        <a:pt x="5" y="5"/>
                      </a:lnTo>
                      <a:lnTo>
                        <a:pt x="4" y="3"/>
                      </a:lnTo>
                      <a:lnTo>
                        <a:pt x="3" y="1"/>
                      </a:lnTo>
                      <a:lnTo>
                        <a:pt x="3" y="0"/>
                      </a:lnTo>
                      <a:lnTo>
                        <a:pt x="0" y="0"/>
                      </a:lnTo>
                      <a:lnTo>
                        <a:pt x="0" y="2"/>
                      </a:lnTo>
                      <a:lnTo>
                        <a:pt x="1" y="4"/>
                      </a:lnTo>
                      <a:lnTo>
                        <a:pt x="2" y="7"/>
                      </a:lnTo>
                      <a:lnTo>
                        <a:pt x="5" y="10"/>
                      </a:lnTo>
                      <a:lnTo>
                        <a:pt x="6" y="6"/>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17" name="Freeform 423"/>
                <p:cNvSpPr>
                  <a:spLocks/>
                </p:cNvSpPr>
                <p:nvPr/>
              </p:nvSpPr>
              <p:spPr bwMode="auto">
                <a:xfrm>
                  <a:off x="5666" y="2341"/>
                  <a:ext cx="4" cy="6"/>
                </a:xfrm>
                <a:custGeom>
                  <a:avLst/>
                  <a:gdLst>
                    <a:gd name="T0" fmla="*/ 0 w 4"/>
                    <a:gd name="T1" fmla="*/ 4 h 6"/>
                    <a:gd name="T2" fmla="*/ 1 w 4"/>
                    <a:gd name="T3" fmla="*/ 5 h 6"/>
                    <a:gd name="T4" fmla="*/ 3 w 4"/>
                    <a:gd name="T5" fmla="*/ 1 h 6"/>
                    <a:gd name="T6" fmla="*/ 1 w 4"/>
                    <a:gd name="T7" fmla="*/ 0 h 6"/>
                    <a:gd name="T8" fmla="*/ 0 w 4"/>
                    <a:gd name="T9" fmla="*/ 4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4"/>
                      </a:moveTo>
                      <a:lnTo>
                        <a:pt x="1" y="5"/>
                      </a:lnTo>
                      <a:lnTo>
                        <a:pt x="3" y="1"/>
                      </a:lnTo>
                      <a:lnTo>
                        <a:pt x="1" y="0"/>
                      </a:lnTo>
                      <a:lnTo>
                        <a:pt x="0" y="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18" name="Rectangle 424"/>
                <p:cNvSpPr>
                  <a:spLocks noChangeArrowheads="1"/>
                </p:cNvSpPr>
                <p:nvPr/>
              </p:nvSpPr>
              <p:spPr bwMode="auto">
                <a:xfrm>
                  <a:off x="5665" y="2341"/>
                  <a:ext cx="3" cy="3"/>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619" name="Freeform 425"/>
                <p:cNvSpPr>
                  <a:spLocks/>
                </p:cNvSpPr>
                <p:nvPr/>
              </p:nvSpPr>
              <p:spPr bwMode="auto">
                <a:xfrm>
                  <a:off x="5665" y="2344"/>
                  <a:ext cx="4" cy="43"/>
                </a:xfrm>
                <a:custGeom>
                  <a:avLst/>
                  <a:gdLst>
                    <a:gd name="T0" fmla="*/ 1 w 4"/>
                    <a:gd name="T1" fmla="*/ 42 h 43"/>
                    <a:gd name="T2" fmla="*/ 3 w 4"/>
                    <a:gd name="T3" fmla="*/ 42 h 43"/>
                    <a:gd name="T4" fmla="*/ 3 w 4"/>
                    <a:gd name="T5" fmla="*/ 0 h 43"/>
                    <a:gd name="T6" fmla="*/ 0 w 4"/>
                    <a:gd name="T7" fmla="*/ 0 h 43"/>
                    <a:gd name="T8" fmla="*/ 0 w 4"/>
                    <a:gd name="T9" fmla="*/ 42 h 43"/>
                    <a:gd name="T10" fmla="*/ 1 w 4"/>
                    <a:gd name="T11" fmla="*/ 42 h 43"/>
                    <a:gd name="T12" fmla="*/ 0 60000 65536"/>
                    <a:gd name="T13" fmla="*/ 0 60000 65536"/>
                    <a:gd name="T14" fmla="*/ 0 60000 65536"/>
                    <a:gd name="T15" fmla="*/ 0 60000 65536"/>
                    <a:gd name="T16" fmla="*/ 0 60000 65536"/>
                    <a:gd name="T17" fmla="*/ 0 60000 65536"/>
                    <a:gd name="T18" fmla="*/ 0 w 4"/>
                    <a:gd name="T19" fmla="*/ 0 h 43"/>
                    <a:gd name="T20" fmla="*/ 4 w 4"/>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 h="43">
                      <a:moveTo>
                        <a:pt x="1" y="42"/>
                      </a:moveTo>
                      <a:lnTo>
                        <a:pt x="3" y="42"/>
                      </a:lnTo>
                      <a:lnTo>
                        <a:pt x="3" y="0"/>
                      </a:lnTo>
                      <a:lnTo>
                        <a:pt x="0" y="0"/>
                      </a:lnTo>
                      <a:lnTo>
                        <a:pt x="0" y="42"/>
                      </a:lnTo>
                      <a:lnTo>
                        <a:pt x="1" y="4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20" name="Rectangle 426"/>
                <p:cNvSpPr>
                  <a:spLocks noChangeArrowheads="1"/>
                </p:cNvSpPr>
                <p:nvPr/>
              </p:nvSpPr>
              <p:spPr bwMode="auto">
                <a:xfrm>
                  <a:off x="5665" y="2386"/>
                  <a:ext cx="3" cy="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621" name="Freeform 427"/>
                <p:cNvSpPr>
                  <a:spLocks/>
                </p:cNvSpPr>
                <p:nvPr/>
              </p:nvSpPr>
              <p:spPr bwMode="auto">
                <a:xfrm>
                  <a:off x="5549" y="2334"/>
                  <a:ext cx="4" cy="41"/>
                </a:xfrm>
                <a:custGeom>
                  <a:avLst/>
                  <a:gdLst>
                    <a:gd name="T0" fmla="*/ 3 w 4"/>
                    <a:gd name="T1" fmla="*/ 40 h 41"/>
                    <a:gd name="T2" fmla="*/ 3 w 4"/>
                    <a:gd name="T3" fmla="*/ 0 h 41"/>
                    <a:gd name="T4" fmla="*/ 0 w 4"/>
                    <a:gd name="T5" fmla="*/ 0 h 41"/>
                    <a:gd name="T6" fmla="*/ 0 w 4"/>
                    <a:gd name="T7" fmla="*/ 40 h 41"/>
                    <a:gd name="T8" fmla="*/ 3 w 4"/>
                    <a:gd name="T9" fmla="*/ 40 h 41"/>
                    <a:gd name="T10" fmla="*/ 0 60000 65536"/>
                    <a:gd name="T11" fmla="*/ 0 60000 65536"/>
                    <a:gd name="T12" fmla="*/ 0 60000 65536"/>
                    <a:gd name="T13" fmla="*/ 0 60000 65536"/>
                    <a:gd name="T14" fmla="*/ 0 60000 65536"/>
                    <a:gd name="T15" fmla="*/ 0 w 4"/>
                    <a:gd name="T16" fmla="*/ 0 h 41"/>
                    <a:gd name="T17" fmla="*/ 4 w 4"/>
                    <a:gd name="T18" fmla="*/ 41 h 41"/>
                  </a:gdLst>
                  <a:ahLst/>
                  <a:cxnLst>
                    <a:cxn ang="T10">
                      <a:pos x="T0" y="T1"/>
                    </a:cxn>
                    <a:cxn ang="T11">
                      <a:pos x="T2" y="T3"/>
                    </a:cxn>
                    <a:cxn ang="T12">
                      <a:pos x="T4" y="T5"/>
                    </a:cxn>
                    <a:cxn ang="T13">
                      <a:pos x="T6" y="T7"/>
                    </a:cxn>
                    <a:cxn ang="T14">
                      <a:pos x="T8" y="T9"/>
                    </a:cxn>
                  </a:cxnLst>
                  <a:rect l="T15" t="T16" r="T17" b="T18"/>
                  <a:pathLst>
                    <a:path w="4" h="41">
                      <a:moveTo>
                        <a:pt x="3" y="40"/>
                      </a:moveTo>
                      <a:lnTo>
                        <a:pt x="3" y="0"/>
                      </a:lnTo>
                      <a:lnTo>
                        <a:pt x="0" y="0"/>
                      </a:lnTo>
                      <a:lnTo>
                        <a:pt x="0" y="40"/>
                      </a:lnTo>
                      <a:lnTo>
                        <a:pt x="3" y="4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22" name="Freeform 428"/>
                <p:cNvSpPr>
                  <a:spLocks/>
                </p:cNvSpPr>
                <p:nvPr/>
              </p:nvSpPr>
              <p:spPr bwMode="auto">
                <a:xfrm>
                  <a:off x="5549" y="2374"/>
                  <a:ext cx="4" cy="10"/>
                </a:xfrm>
                <a:custGeom>
                  <a:avLst/>
                  <a:gdLst>
                    <a:gd name="T0" fmla="*/ 3 w 4"/>
                    <a:gd name="T1" fmla="*/ 9 h 10"/>
                    <a:gd name="T2" fmla="*/ 3 w 4"/>
                    <a:gd name="T3" fmla="*/ 0 h 10"/>
                    <a:gd name="T4" fmla="*/ 0 w 4"/>
                    <a:gd name="T5" fmla="*/ 0 h 10"/>
                    <a:gd name="T6" fmla="*/ 0 w 4"/>
                    <a:gd name="T7" fmla="*/ 9 h 10"/>
                    <a:gd name="T8" fmla="*/ 3 w 4"/>
                    <a:gd name="T9" fmla="*/ 9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3" y="9"/>
                      </a:moveTo>
                      <a:lnTo>
                        <a:pt x="3" y="0"/>
                      </a:lnTo>
                      <a:lnTo>
                        <a:pt x="0" y="0"/>
                      </a:lnTo>
                      <a:lnTo>
                        <a:pt x="0" y="9"/>
                      </a:lnTo>
                      <a:lnTo>
                        <a:pt x="3" y="9"/>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23" name="Freeform 429"/>
                <p:cNvSpPr>
                  <a:spLocks/>
                </p:cNvSpPr>
                <p:nvPr/>
              </p:nvSpPr>
              <p:spPr bwMode="auto">
                <a:xfrm>
                  <a:off x="5549" y="2383"/>
                  <a:ext cx="4" cy="12"/>
                </a:xfrm>
                <a:custGeom>
                  <a:avLst/>
                  <a:gdLst>
                    <a:gd name="T0" fmla="*/ 3 w 4"/>
                    <a:gd name="T1" fmla="*/ 11 h 12"/>
                    <a:gd name="T2" fmla="*/ 3 w 4"/>
                    <a:gd name="T3" fmla="*/ 0 h 12"/>
                    <a:gd name="T4" fmla="*/ 0 w 4"/>
                    <a:gd name="T5" fmla="*/ 0 h 12"/>
                    <a:gd name="T6" fmla="*/ 0 w 4"/>
                    <a:gd name="T7" fmla="*/ 11 h 12"/>
                    <a:gd name="T8" fmla="*/ 3 w 4"/>
                    <a:gd name="T9" fmla="*/ 11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3" y="11"/>
                      </a:moveTo>
                      <a:lnTo>
                        <a:pt x="3" y="0"/>
                      </a:lnTo>
                      <a:lnTo>
                        <a:pt x="0" y="0"/>
                      </a:lnTo>
                      <a:lnTo>
                        <a:pt x="0" y="11"/>
                      </a:lnTo>
                      <a:lnTo>
                        <a:pt x="3" y="1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24" name="Freeform 430"/>
                <p:cNvSpPr>
                  <a:spLocks/>
                </p:cNvSpPr>
                <p:nvPr/>
              </p:nvSpPr>
              <p:spPr bwMode="auto">
                <a:xfrm>
                  <a:off x="5549" y="2394"/>
                  <a:ext cx="4" cy="6"/>
                </a:xfrm>
                <a:custGeom>
                  <a:avLst/>
                  <a:gdLst>
                    <a:gd name="T0" fmla="*/ 3 w 4"/>
                    <a:gd name="T1" fmla="*/ 5 h 6"/>
                    <a:gd name="T2" fmla="*/ 3 w 4"/>
                    <a:gd name="T3" fmla="*/ 0 h 6"/>
                    <a:gd name="T4" fmla="*/ 0 w 4"/>
                    <a:gd name="T5" fmla="*/ 0 h 6"/>
                    <a:gd name="T6" fmla="*/ 0 w 4"/>
                    <a:gd name="T7" fmla="*/ 5 h 6"/>
                    <a:gd name="T8" fmla="*/ 3 w 4"/>
                    <a:gd name="T9" fmla="*/ 5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5"/>
                      </a:moveTo>
                      <a:lnTo>
                        <a:pt x="3" y="0"/>
                      </a:lnTo>
                      <a:lnTo>
                        <a:pt x="0" y="0"/>
                      </a:lnTo>
                      <a:lnTo>
                        <a:pt x="0" y="5"/>
                      </a:lnTo>
                      <a:lnTo>
                        <a:pt x="3" y="5"/>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25" name="Freeform 431"/>
                <p:cNvSpPr>
                  <a:spLocks/>
                </p:cNvSpPr>
                <p:nvPr/>
              </p:nvSpPr>
              <p:spPr bwMode="auto">
                <a:xfrm>
                  <a:off x="5549" y="2399"/>
                  <a:ext cx="4" cy="1"/>
                </a:xfrm>
                <a:custGeom>
                  <a:avLst/>
                  <a:gdLst>
                    <a:gd name="T0" fmla="*/ 3 w 4"/>
                    <a:gd name="T1" fmla="*/ 0 h 1"/>
                    <a:gd name="T2" fmla="*/ 1 w 4"/>
                    <a:gd name="T3" fmla="*/ 0 h 1"/>
                    <a:gd name="T4" fmla="*/ 0 w 4"/>
                    <a:gd name="T5" fmla="*/ 0 h 1"/>
                    <a:gd name="T6" fmla="*/ 3 w 4"/>
                    <a:gd name="T7" fmla="*/ 0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3" y="0"/>
                      </a:moveTo>
                      <a:lnTo>
                        <a:pt x="1" y="0"/>
                      </a:lnTo>
                      <a:lnTo>
                        <a:pt x="0" y="0"/>
                      </a:lnTo>
                      <a:lnTo>
                        <a:pt x="3"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26" name="Freeform 432"/>
                <p:cNvSpPr>
                  <a:spLocks/>
                </p:cNvSpPr>
                <p:nvPr/>
              </p:nvSpPr>
              <p:spPr bwMode="auto">
                <a:xfrm>
                  <a:off x="5549" y="2399"/>
                  <a:ext cx="4" cy="43"/>
                </a:xfrm>
                <a:custGeom>
                  <a:avLst/>
                  <a:gdLst>
                    <a:gd name="T0" fmla="*/ 1 w 4"/>
                    <a:gd name="T1" fmla="*/ 42 h 43"/>
                    <a:gd name="T2" fmla="*/ 3 w 4"/>
                    <a:gd name="T3" fmla="*/ 42 h 43"/>
                    <a:gd name="T4" fmla="*/ 3 w 4"/>
                    <a:gd name="T5" fmla="*/ 0 h 43"/>
                    <a:gd name="T6" fmla="*/ 0 w 4"/>
                    <a:gd name="T7" fmla="*/ 0 h 43"/>
                    <a:gd name="T8" fmla="*/ 0 w 4"/>
                    <a:gd name="T9" fmla="*/ 42 h 43"/>
                    <a:gd name="T10" fmla="*/ 1 w 4"/>
                    <a:gd name="T11" fmla="*/ 42 h 43"/>
                    <a:gd name="T12" fmla="*/ 0 60000 65536"/>
                    <a:gd name="T13" fmla="*/ 0 60000 65536"/>
                    <a:gd name="T14" fmla="*/ 0 60000 65536"/>
                    <a:gd name="T15" fmla="*/ 0 60000 65536"/>
                    <a:gd name="T16" fmla="*/ 0 60000 65536"/>
                    <a:gd name="T17" fmla="*/ 0 60000 65536"/>
                    <a:gd name="T18" fmla="*/ 0 w 4"/>
                    <a:gd name="T19" fmla="*/ 0 h 43"/>
                    <a:gd name="T20" fmla="*/ 4 w 4"/>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 h="43">
                      <a:moveTo>
                        <a:pt x="1" y="42"/>
                      </a:moveTo>
                      <a:lnTo>
                        <a:pt x="3" y="42"/>
                      </a:lnTo>
                      <a:lnTo>
                        <a:pt x="3" y="0"/>
                      </a:lnTo>
                      <a:lnTo>
                        <a:pt x="0" y="0"/>
                      </a:lnTo>
                      <a:lnTo>
                        <a:pt x="0" y="42"/>
                      </a:lnTo>
                      <a:lnTo>
                        <a:pt x="1" y="4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27" name="Freeform 433"/>
                <p:cNvSpPr>
                  <a:spLocks/>
                </p:cNvSpPr>
                <p:nvPr/>
              </p:nvSpPr>
              <p:spPr bwMode="auto">
                <a:xfrm>
                  <a:off x="5440" y="2262"/>
                  <a:ext cx="124" cy="79"/>
                </a:xfrm>
                <a:custGeom>
                  <a:avLst/>
                  <a:gdLst>
                    <a:gd name="T0" fmla="*/ 8 w 124"/>
                    <a:gd name="T1" fmla="*/ 69 h 79"/>
                    <a:gd name="T2" fmla="*/ 58 w 124"/>
                    <a:gd name="T3" fmla="*/ 0 h 79"/>
                    <a:gd name="T4" fmla="*/ 115 w 124"/>
                    <a:gd name="T5" fmla="*/ 68 h 79"/>
                    <a:gd name="T6" fmla="*/ 123 w 124"/>
                    <a:gd name="T7" fmla="*/ 77 h 79"/>
                    <a:gd name="T8" fmla="*/ 115 w 124"/>
                    <a:gd name="T9" fmla="*/ 77 h 79"/>
                    <a:gd name="T10" fmla="*/ 58 w 124"/>
                    <a:gd name="T11" fmla="*/ 9 h 79"/>
                    <a:gd name="T12" fmla="*/ 8 w 124"/>
                    <a:gd name="T13" fmla="*/ 78 h 79"/>
                    <a:gd name="T14" fmla="*/ 0 w 124"/>
                    <a:gd name="T15" fmla="*/ 78 h 79"/>
                    <a:gd name="T16" fmla="*/ 8 w 124"/>
                    <a:gd name="T17" fmla="*/ 69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79"/>
                    <a:gd name="T29" fmla="*/ 124 w 124"/>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79">
                      <a:moveTo>
                        <a:pt x="8" y="69"/>
                      </a:moveTo>
                      <a:lnTo>
                        <a:pt x="58" y="0"/>
                      </a:lnTo>
                      <a:lnTo>
                        <a:pt x="115" y="68"/>
                      </a:lnTo>
                      <a:lnTo>
                        <a:pt x="123" y="77"/>
                      </a:lnTo>
                      <a:lnTo>
                        <a:pt x="115" y="77"/>
                      </a:lnTo>
                      <a:lnTo>
                        <a:pt x="58" y="9"/>
                      </a:lnTo>
                      <a:lnTo>
                        <a:pt x="8" y="78"/>
                      </a:lnTo>
                      <a:lnTo>
                        <a:pt x="0" y="78"/>
                      </a:lnTo>
                      <a:lnTo>
                        <a:pt x="8" y="69"/>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28" name="Freeform 434"/>
                <p:cNvSpPr>
                  <a:spLocks/>
                </p:cNvSpPr>
                <p:nvPr/>
              </p:nvSpPr>
              <p:spPr bwMode="auto">
                <a:xfrm>
                  <a:off x="5440" y="2262"/>
                  <a:ext cx="124" cy="79"/>
                </a:xfrm>
                <a:custGeom>
                  <a:avLst/>
                  <a:gdLst>
                    <a:gd name="T0" fmla="*/ 8 w 124"/>
                    <a:gd name="T1" fmla="*/ 69 h 79"/>
                    <a:gd name="T2" fmla="*/ 58 w 124"/>
                    <a:gd name="T3" fmla="*/ 0 h 79"/>
                    <a:gd name="T4" fmla="*/ 115 w 124"/>
                    <a:gd name="T5" fmla="*/ 68 h 79"/>
                    <a:gd name="T6" fmla="*/ 123 w 124"/>
                    <a:gd name="T7" fmla="*/ 77 h 79"/>
                    <a:gd name="T8" fmla="*/ 115 w 124"/>
                    <a:gd name="T9" fmla="*/ 77 h 79"/>
                    <a:gd name="T10" fmla="*/ 58 w 124"/>
                    <a:gd name="T11" fmla="*/ 9 h 79"/>
                    <a:gd name="T12" fmla="*/ 8 w 124"/>
                    <a:gd name="T13" fmla="*/ 78 h 79"/>
                    <a:gd name="T14" fmla="*/ 0 w 124"/>
                    <a:gd name="T15" fmla="*/ 78 h 79"/>
                    <a:gd name="T16" fmla="*/ 8 w 124"/>
                    <a:gd name="T17" fmla="*/ 69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79"/>
                    <a:gd name="T29" fmla="*/ 124 w 124"/>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79">
                      <a:moveTo>
                        <a:pt x="8" y="69"/>
                      </a:moveTo>
                      <a:lnTo>
                        <a:pt x="58" y="0"/>
                      </a:lnTo>
                      <a:lnTo>
                        <a:pt x="115" y="68"/>
                      </a:lnTo>
                      <a:lnTo>
                        <a:pt x="123" y="77"/>
                      </a:lnTo>
                      <a:lnTo>
                        <a:pt x="115" y="77"/>
                      </a:lnTo>
                      <a:lnTo>
                        <a:pt x="58" y="9"/>
                      </a:lnTo>
                      <a:lnTo>
                        <a:pt x="8" y="78"/>
                      </a:lnTo>
                      <a:lnTo>
                        <a:pt x="0" y="78"/>
                      </a:lnTo>
                      <a:lnTo>
                        <a:pt x="8" y="69"/>
                      </a:lnTo>
                    </a:path>
                  </a:pathLst>
                </a:custGeom>
                <a:noFill/>
                <a:ln w="12700" cap="rnd">
                  <a:noFill/>
                  <a:round/>
                  <a:headEnd/>
                  <a:tailEnd/>
                </a:ln>
              </p:spPr>
              <p:txBody>
                <a:bodyPr wrap="none" lIns="37317" tIns="18331" rIns="37317" bIns="18331">
                  <a:spAutoFit/>
                </a:bodyPr>
                <a:lstStyle/>
                <a:p>
                  <a:endParaRPr lang="pt-PT"/>
                </a:p>
              </p:txBody>
            </p:sp>
            <p:sp>
              <p:nvSpPr>
                <p:cNvPr id="629" name="Freeform 435"/>
                <p:cNvSpPr>
                  <a:spLocks/>
                </p:cNvSpPr>
                <p:nvPr/>
              </p:nvSpPr>
              <p:spPr bwMode="auto">
                <a:xfrm>
                  <a:off x="5437" y="2331"/>
                  <a:ext cx="11" cy="6"/>
                </a:xfrm>
                <a:custGeom>
                  <a:avLst/>
                  <a:gdLst>
                    <a:gd name="T0" fmla="*/ 10 w 11"/>
                    <a:gd name="T1" fmla="*/ 0 h 6"/>
                    <a:gd name="T2" fmla="*/ 5 w 11"/>
                    <a:gd name="T3" fmla="*/ 0 h 6"/>
                    <a:gd name="T4" fmla="*/ 0 w 11"/>
                    <a:gd name="T5" fmla="*/ 0 h 6"/>
                    <a:gd name="T6" fmla="*/ 0 w 11"/>
                    <a:gd name="T7" fmla="*/ 5 h 6"/>
                    <a:gd name="T8" fmla="*/ 6 w 11"/>
                    <a:gd name="T9" fmla="*/ 5 h 6"/>
                    <a:gd name="T10" fmla="*/ 1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0" y="0"/>
                      </a:moveTo>
                      <a:lnTo>
                        <a:pt x="5" y="0"/>
                      </a:lnTo>
                      <a:lnTo>
                        <a:pt x="0" y="0"/>
                      </a:lnTo>
                      <a:lnTo>
                        <a:pt x="0" y="5"/>
                      </a:lnTo>
                      <a:lnTo>
                        <a:pt x="6" y="5"/>
                      </a:lnTo>
                      <a:lnTo>
                        <a:pt x="10" y="0"/>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30" name="Freeform 436"/>
                <p:cNvSpPr>
                  <a:spLocks/>
                </p:cNvSpPr>
                <p:nvPr/>
              </p:nvSpPr>
              <p:spPr bwMode="auto">
                <a:xfrm>
                  <a:off x="5437" y="2331"/>
                  <a:ext cx="11" cy="6"/>
                </a:xfrm>
                <a:custGeom>
                  <a:avLst/>
                  <a:gdLst>
                    <a:gd name="T0" fmla="*/ 10 w 11"/>
                    <a:gd name="T1" fmla="*/ 0 h 6"/>
                    <a:gd name="T2" fmla="*/ 5 w 11"/>
                    <a:gd name="T3" fmla="*/ 0 h 6"/>
                    <a:gd name="T4" fmla="*/ 0 w 11"/>
                    <a:gd name="T5" fmla="*/ 0 h 6"/>
                    <a:gd name="T6" fmla="*/ 0 w 11"/>
                    <a:gd name="T7" fmla="*/ 5 h 6"/>
                    <a:gd name="T8" fmla="*/ 6 w 11"/>
                    <a:gd name="T9" fmla="*/ 5 h 6"/>
                    <a:gd name="T10" fmla="*/ 10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10" y="0"/>
                      </a:moveTo>
                      <a:lnTo>
                        <a:pt x="5" y="0"/>
                      </a:lnTo>
                      <a:lnTo>
                        <a:pt x="0" y="0"/>
                      </a:lnTo>
                      <a:lnTo>
                        <a:pt x="0" y="5"/>
                      </a:lnTo>
                      <a:lnTo>
                        <a:pt x="6" y="5"/>
                      </a:lnTo>
                      <a:lnTo>
                        <a:pt x="10" y="0"/>
                      </a:lnTo>
                    </a:path>
                  </a:pathLst>
                </a:custGeom>
                <a:noFill/>
                <a:ln w="12700" cap="rnd">
                  <a:noFill/>
                  <a:round/>
                  <a:headEnd/>
                  <a:tailEnd/>
                </a:ln>
              </p:spPr>
              <p:txBody>
                <a:bodyPr wrap="none" lIns="37317" tIns="18331" rIns="37317" bIns="18331">
                  <a:spAutoFit/>
                </a:bodyPr>
                <a:lstStyle/>
                <a:p>
                  <a:endParaRPr lang="pt-PT"/>
                </a:p>
              </p:txBody>
            </p:sp>
            <p:sp>
              <p:nvSpPr>
                <p:cNvPr id="631" name="Freeform 437"/>
                <p:cNvSpPr>
                  <a:spLocks/>
                </p:cNvSpPr>
                <p:nvPr/>
              </p:nvSpPr>
              <p:spPr bwMode="auto">
                <a:xfrm>
                  <a:off x="5555" y="2330"/>
                  <a:ext cx="114" cy="6"/>
                </a:xfrm>
                <a:custGeom>
                  <a:avLst/>
                  <a:gdLst>
                    <a:gd name="T0" fmla="*/ 0 w 114"/>
                    <a:gd name="T1" fmla="*/ 0 h 6"/>
                    <a:gd name="T2" fmla="*/ 60 w 114"/>
                    <a:gd name="T3" fmla="*/ 0 h 6"/>
                    <a:gd name="T4" fmla="*/ 113 w 114"/>
                    <a:gd name="T5" fmla="*/ 0 h 6"/>
                    <a:gd name="T6" fmla="*/ 113 w 114"/>
                    <a:gd name="T7" fmla="*/ 5 h 6"/>
                    <a:gd name="T8" fmla="*/ 102 w 114"/>
                    <a:gd name="T9" fmla="*/ 5 h 6"/>
                    <a:gd name="T10" fmla="*/ 51 w 114"/>
                    <a:gd name="T11" fmla="*/ 5 h 6"/>
                    <a:gd name="T12" fmla="*/ 4 w 114"/>
                    <a:gd name="T13" fmla="*/ 5 h 6"/>
                    <a:gd name="T14" fmla="*/ 0 w 114"/>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6"/>
                    <a:gd name="T26" fmla="*/ 114 w 11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6">
                      <a:moveTo>
                        <a:pt x="0" y="0"/>
                      </a:moveTo>
                      <a:lnTo>
                        <a:pt x="60" y="0"/>
                      </a:lnTo>
                      <a:lnTo>
                        <a:pt x="113" y="0"/>
                      </a:lnTo>
                      <a:lnTo>
                        <a:pt x="113" y="5"/>
                      </a:lnTo>
                      <a:lnTo>
                        <a:pt x="102" y="5"/>
                      </a:lnTo>
                      <a:lnTo>
                        <a:pt x="51" y="5"/>
                      </a:lnTo>
                      <a:lnTo>
                        <a:pt x="4" y="5"/>
                      </a:lnTo>
                      <a:lnTo>
                        <a:pt x="0" y="0"/>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32" name="Freeform 438"/>
                <p:cNvSpPr>
                  <a:spLocks/>
                </p:cNvSpPr>
                <p:nvPr/>
              </p:nvSpPr>
              <p:spPr bwMode="auto">
                <a:xfrm>
                  <a:off x="5555" y="2330"/>
                  <a:ext cx="114" cy="6"/>
                </a:xfrm>
                <a:custGeom>
                  <a:avLst/>
                  <a:gdLst>
                    <a:gd name="T0" fmla="*/ 0 w 114"/>
                    <a:gd name="T1" fmla="*/ 0 h 6"/>
                    <a:gd name="T2" fmla="*/ 60 w 114"/>
                    <a:gd name="T3" fmla="*/ 0 h 6"/>
                    <a:gd name="T4" fmla="*/ 113 w 114"/>
                    <a:gd name="T5" fmla="*/ 0 h 6"/>
                    <a:gd name="T6" fmla="*/ 113 w 114"/>
                    <a:gd name="T7" fmla="*/ 5 h 6"/>
                    <a:gd name="T8" fmla="*/ 102 w 114"/>
                    <a:gd name="T9" fmla="*/ 5 h 6"/>
                    <a:gd name="T10" fmla="*/ 51 w 114"/>
                    <a:gd name="T11" fmla="*/ 5 h 6"/>
                    <a:gd name="T12" fmla="*/ 4 w 114"/>
                    <a:gd name="T13" fmla="*/ 5 h 6"/>
                    <a:gd name="T14" fmla="*/ 0 w 114"/>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6"/>
                    <a:gd name="T26" fmla="*/ 114 w 11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6">
                      <a:moveTo>
                        <a:pt x="0" y="0"/>
                      </a:moveTo>
                      <a:lnTo>
                        <a:pt x="60" y="0"/>
                      </a:lnTo>
                      <a:lnTo>
                        <a:pt x="113" y="0"/>
                      </a:lnTo>
                      <a:lnTo>
                        <a:pt x="113" y="5"/>
                      </a:lnTo>
                      <a:lnTo>
                        <a:pt x="102" y="5"/>
                      </a:lnTo>
                      <a:lnTo>
                        <a:pt x="51" y="5"/>
                      </a:lnTo>
                      <a:lnTo>
                        <a:pt x="4" y="5"/>
                      </a:lnTo>
                      <a:lnTo>
                        <a:pt x="0" y="0"/>
                      </a:lnTo>
                    </a:path>
                  </a:pathLst>
                </a:custGeom>
                <a:noFill/>
                <a:ln w="12700" cap="rnd">
                  <a:noFill/>
                  <a:round/>
                  <a:headEnd/>
                  <a:tailEnd/>
                </a:ln>
              </p:spPr>
              <p:txBody>
                <a:bodyPr wrap="none" lIns="37317" tIns="18331" rIns="37317" bIns="18331">
                  <a:spAutoFit/>
                </a:bodyPr>
                <a:lstStyle/>
                <a:p>
                  <a:endParaRPr lang="pt-PT"/>
                </a:p>
              </p:txBody>
            </p:sp>
            <p:sp>
              <p:nvSpPr>
                <p:cNvPr id="633" name="Freeform 439"/>
                <p:cNvSpPr>
                  <a:spLocks/>
                </p:cNvSpPr>
                <p:nvPr/>
              </p:nvSpPr>
              <p:spPr bwMode="auto">
                <a:xfrm>
                  <a:off x="5551" y="2394"/>
                  <a:ext cx="69" cy="6"/>
                </a:xfrm>
                <a:custGeom>
                  <a:avLst/>
                  <a:gdLst>
                    <a:gd name="T0" fmla="*/ 68 w 69"/>
                    <a:gd name="T1" fmla="*/ 0 h 6"/>
                    <a:gd name="T2" fmla="*/ 37 w 69"/>
                    <a:gd name="T3" fmla="*/ 0 h 6"/>
                    <a:gd name="T4" fmla="*/ 0 w 69"/>
                    <a:gd name="T5" fmla="*/ 0 h 6"/>
                    <a:gd name="T6" fmla="*/ 0 w 69"/>
                    <a:gd name="T7" fmla="*/ 5 h 6"/>
                    <a:gd name="T8" fmla="*/ 36 w 69"/>
                    <a:gd name="T9" fmla="*/ 5 h 6"/>
                    <a:gd name="T10" fmla="*/ 68 w 69"/>
                    <a:gd name="T11" fmla="*/ 5 h 6"/>
                    <a:gd name="T12" fmla="*/ 68 w 69"/>
                    <a:gd name="T13" fmla="*/ 0 h 6"/>
                    <a:gd name="T14" fmla="*/ 0 60000 65536"/>
                    <a:gd name="T15" fmla="*/ 0 60000 65536"/>
                    <a:gd name="T16" fmla="*/ 0 60000 65536"/>
                    <a:gd name="T17" fmla="*/ 0 60000 65536"/>
                    <a:gd name="T18" fmla="*/ 0 60000 65536"/>
                    <a:gd name="T19" fmla="*/ 0 60000 65536"/>
                    <a:gd name="T20" fmla="*/ 0 60000 65536"/>
                    <a:gd name="T21" fmla="*/ 0 w 69"/>
                    <a:gd name="T22" fmla="*/ 0 h 6"/>
                    <a:gd name="T23" fmla="*/ 69 w 6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
                      <a:moveTo>
                        <a:pt x="68" y="0"/>
                      </a:moveTo>
                      <a:lnTo>
                        <a:pt x="37" y="0"/>
                      </a:lnTo>
                      <a:lnTo>
                        <a:pt x="0" y="0"/>
                      </a:lnTo>
                      <a:lnTo>
                        <a:pt x="0" y="5"/>
                      </a:lnTo>
                      <a:lnTo>
                        <a:pt x="36" y="5"/>
                      </a:lnTo>
                      <a:lnTo>
                        <a:pt x="68" y="5"/>
                      </a:lnTo>
                      <a:lnTo>
                        <a:pt x="68" y="0"/>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34" name="Freeform 440"/>
                <p:cNvSpPr>
                  <a:spLocks/>
                </p:cNvSpPr>
                <p:nvPr/>
              </p:nvSpPr>
              <p:spPr bwMode="auto">
                <a:xfrm>
                  <a:off x="5551" y="2394"/>
                  <a:ext cx="69" cy="6"/>
                </a:xfrm>
                <a:custGeom>
                  <a:avLst/>
                  <a:gdLst>
                    <a:gd name="T0" fmla="*/ 68 w 69"/>
                    <a:gd name="T1" fmla="*/ 0 h 6"/>
                    <a:gd name="T2" fmla="*/ 37 w 69"/>
                    <a:gd name="T3" fmla="*/ 0 h 6"/>
                    <a:gd name="T4" fmla="*/ 0 w 69"/>
                    <a:gd name="T5" fmla="*/ 0 h 6"/>
                    <a:gd name="T6" fmla="*/ 0 w 69"/>
                    <a:gd name="T7" fmla="*/ 5 h 6"/>
                    <a:gd name="T8" fmla="*/ 36 w 69"/>
                    <a:gd name="T9" fmla="*/ 5 h 6"/>
                    <a:gd name="T10" fmla="*/ 68 w 69"/>
                    <a:gd name="T11" fmla="*/ 5 h 6"/>
                    <a:gd name="T12" fmla="*/ 68 w 69"/>
                    <a:gd name="T13" fmla="*/ 0 h 6"/>
                    <a:gd name="T14" fmla="*/ 0 60000 65536"/>
                    <a:gd name="T15" fmla="*/ 0 60000 65536"/>
                    <a:gd name="T16" fmla="*/ 0 60000 65536"/>
                    <a:gd name="T17" fmla="*/ 0 60000 65536"/>
                    <a:gd name="T18" fmla="*/ 0 60000 65536"/>
                    <a:gd name="T19" fmla="*/ 0 60000 65536"/>
                    <a:gd name="T20" fmla="*/ 0 60000 65536"/>
                    <a:gd name="T21" fmla="*/ 0 w 69"/>
                    <a:gd name="T22" fmla="*/ 0 h 6"/>
                    <a:gd name="T23" fmla="*/ 69 w 6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
                      <a:moveTo>
                        <a:pt x="68" y="0"/>
                      </a:moveTo>
                      <a:lnTo>
                        <a:pt x="37" y="0"/>
                      </a:lnTo>
                      <a:lnTo>
                        <a:pt x="0" y="0"/>
                      </a:lnTo>
                      <a:lnTo>
                        <a:pt x="0" y="5"/>
                      </a:lnTo>
                      <a:lnTo>
                        <a:pt x="36" y="5"/>
                      </a:lnTo>
                      <a:lnTo>
                        <a:pt x="68" y="5"/>
                      </a:lnTo>
                      <a:lnTo>
                        <a:pt x="68" y="0"/>
                      </a:lnTo>
                    </a:path>
                  </a:pathLst>
                </a:custGeom>
                <a:noFill/>
                <a:ln w="12700" cap="rnd">
                  <a:noFill/>
                  <a:round/>
                  <a:headEnd/>
                  <a:tailEnd/>
                </a:ln>
              </p:spPr>
              <p:txBody>
                <a:bodyPr wrap="none" lIns="37317" tIns="18331" rIns="37317" bIns="18331">
                  <a:spAutoFit/>
                </a:bodyPr>
                <a:lstStyle/>
                <a:p>
                  <a:endParaRPr lang="pt-PT"/>
                </a:p>
              </p:txBody>
            </p:sp>
            <p:sp>
              <p:nvSpPr>
                <p:cNvPr id="635" name="Freeform 441"/>
                <p:cNvSpPr>
                  <a:spLocks/>
                </p:cNvSpPr>
                <p:nvPr/>
              </p:nvSpPr>
              <p:spPr bwMode="auto">
                <a:xfrm>
                  <a:off x="5555" y="2401"/>
                  <a:ext cx="6" cy="52"/>
                </a:xfrm>
                <a:custGeom>
                  <a:avLst/>
                  <a:gdLst>
                    <a:gd name="T0" fmla="*/ 3 w 6"/>
                    <a:gd name="T1" fmla="*/ 51 h 52"/>
                    <a:gd name="T2" fmla="*/ 1 w 6"/>
                    <a:gd name="T3" fmla="*/ 51 h 52"/>
                    <a:gd name="T4" fmla="*/ 0 w 6"/>
                    <a:gd name="T5" fmla="*/ 49 h 52"/>
                    <a:gd name="T6" fmla="*/ 0 w 6"/>
                    <a:gd name="T7" fmla="*/ 48 h 52"/>
                    <a:gd name="T8" fmla="*/ 1 w 6"/>
                    <a:gd name="T9" fmla="*/ 47 h 52"/>
                    <a:gd name="T10" fmla="*/ 2 w 6"/>
                    <a:gd name="T11" fmla="*/ 46 h 52"/>
                    <a:gd name="T12" fmla="*/ 2 w 6"/>
                    <a:gd name="T13" fmla="*/ 45 h 52"/>
                    <a:gd name="T14" fmla="*/ 2 w 6"/>
                    <a:gd name="T15" fmla="*/ 43 h 52"/>
                    <a:gd name="T16" fmla="*/ 1 w 6"/>
                    <a:gd name="T17" fmla="*/ 43 h 52"/>
                    <a:gd name="T18" fmla="*/ 1 w 6"/>
                    <a:gd name="T19" fmla="*/ 41 h 52"/>
                    <a:gd name="T20" fmla="*/ 0 w 6"/>
                    <a:gd name="T21" fmla="*/ 37 h 52"/>
                    <a:gd name="T22" fmla="*/ 0 w 6"/>
                    <a:gd name="T23" fmla="*/ 31 h 52"/>
                    <a:gd name="T24" fmla="*/ 1 w 6"/>
                    <a:gd name="T25" fmla="*/ 26 h 52"/>
                    <a:gd name="T26" fmla="*/ 2 w 6"/>
                    <a:gd name="T27" fmla="*/ 22 h 52"/>
                    <a:gd name="T28" fmla="*/ 2 w 6"/>
                    <a:gd name="T29" fmla="*/ 19 h 52"/>
                    <a:gd name="T30" fmla="*/ 2 w 6"/>
                    <a:gd name="T31" fmla="*/ 15 h 52"/>
                    <a:gd name="T32" fmla="*/ 2 w 6"/>
                    <a:gd name="T33" fmla="*/ 11 h 52"/>
                    <a:gd name="T34" fmla="*/ 2 w 6"/>
                    <a:gd name="T35" fmla="*/ 9 h 52"/>
                    <a:gd name="T36" fmla="*/ 2 w 6"/>
                    <a:gd name="T37" fmla="*/ 8 h 52"/>
                    <a:gd name="T38" fmla="*/ 2 w 6"/>
                    <a:gd name="T39" fmla="*/ 6 h 52"/>
                    <a:gd name="T40" fmla="*/ 1 w 6"/>
                    <a:gd name="T41" fmla="*/ 6 h 52"/>
                    <a:gd name="T42" fmla="*/ 0 w 6"/>
                    <a:gd name="T43" fmla="*/ 5 h 52"/>
                    <a:gd name="T44" fmla="*/ 0 w 6"/>
                    <a:gd name="T45" fmla="*/ 4 h 52"/>
                    <a:gd name="T46" fmla="*/ 0 w 6"/>
                    <a:gd name="T47" fmla="*/ 3 h 52"/>
                    <a:gd name="T48" fmla="*/ 0 w 6"/>
                    <a:gd name="T49" fmla="*/ 2 h 52"/>
                    <a:gd name="T50" fmla="*/ 1 w 6"/>
                    <a:gd name="T51" fmla="*/ 1 h 52"/>
                    <a:gd name="T52" fmla="*/ 2 w 6"/>
                    <a:gd name="T53" fmla="*/ 0 h 52"/>
                    <a:gd name="T54" fmla="*/ 3 w 6"/>
                    <a:gd name="T55" fmla="*/ 0 h 52"/>
                    <a:gd name="T56" fmla="*/ 4 w 6"/>
                    <a:gd name="T57" fmla="*/ 0 h 52"/>
                    <a:gd name="T58" fmla="*/ 4 w 6"/>
                    <a:gd name="T59" fmla="*/ 1 h 52"/>
                    <a:gd name="T60" fmla="*/ 5 w 6"/>
                    <a:gd name="T61" fmla="*/ 2 h 52"/>
                    <a:gd name="T62" fmla="*/ 5 w 6"/>
                    <a:gd name="T63" fmla="*/ 3 h 52"/>
                    <a:gd name="T64" fmla="*/ 5 w 6"/>
                    <a:gd name="T65" fmla="*/ 4 h 52"/>
                    <a:gd name="T66" fmla="*/ 5 w 6"/>
                    <a:gd name="T67" fmla="*/ 5 h 52"/>
                    <a:gd name="T68" fmla="*/ 4 w 6"/>
                    <a:gd name="T69" fmla="*/ 6 h 52"/>
                    <a:gd name="T70" fmla="*/ 3 w 6"/>
                    <a:gd name="T71" fmla="*/ 6 h 52"/>
                    <a:gd name="T72" fmla="*/ 3 w 6"/>
                    <a:gd name="T73" fmla="*/ 8 h 52"/>
                    <a:gd name="T74" fmla="*/ 3 w 6"/>
                    <a:gd name="T75" fmla="*/ 9 h 52"/>
                    <a:gd name="T76" fmla="*/ 3 w 6"/>
                    <a:gd name="T77" fmla="*/ 11 h 52"/>
                    <a:gd name="T78" fmla="*/ 3 w 6"/>
                    <a:gd name="T79" fmla="*/ 15 h 52"/>
                    <a:gd name="T80" fmla="*/ 3 w 6"/>
                    <a:gd name="T81" fmla="*/ 19 h 52"/>
                    <a:gd name="T82" fmla="*/ 3 w 6"/>
                    <a:gd name="T83" fmla="*/ 22 h 52"/>
                    <a:gd name="T84" fmla="*/ 4 w 6"/>
                    <a:gd name="T85" fmla="*/ 26 h 52"/>
                    <a:gd name="T86" fmla="*/ 5 w 6"/>
                    <a:gd name="T87" fmla="*/ 31 h 52"/>
                    <a:gd name="T88" fmla="*/ 5 w 6"/>
                    <a:gd name="T89" fmla="*/ 37 h 52"/>
                    <a:gd name="T90" fmla="*/ 4 w 6"/>
                    <a:gd name="T91" fmla="*/ 41 h 52"/>
                    <a:gd name="T92" fmla="*/ 3 w 6"/>
                    <a:gd name="T93" fmla="*/ 43 h 52"/>
                    <a:gd name="T94" fmla="*/ 3 w 6"/>
                    <a:gd name="T95" fmla="*/ 45 h 52"/>
                    <a:gd name="T96" fmla="*/ 3 w 6"/>
                    <a:gd name="T97" fmla="*/ 46 h 52"/>
                    <a:gd name="T98" fmla="*/ 4 w 6"/>
                    <a:gd name="T99" fmla="*/ 47 h 52"/>
                    <a:gd name="T100" fmla="*/ 5 w 6"/>
                    <a:gd name="T101" fmla="*/ 48 h 52"/>
                    <a:gd name="T102" fmla="*/ 5 w 6"/>
                    <a:gd name="T103" fmla="*/ 49 h 52"/>
                    <a:gd name="T104" fmla="*/ 4 w 6"/>
                    <a:gd name="T105" fmla="*/ 51 h 52"/>
                    <a:gd name="T106" fmla="*/ 3 w 6"/>
                    <a:gd name="T107" fmla="*/ 51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
                    <a:gd name="T163" fmla="*/ 0 h 52"/>
                    <a:gd name="T164" fmla="*/ 6 w 6"/>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 h="52">
                      <a:moveTo>
                        <a:pt x="3" y="51"/>
                      </a:moveTo>
                      <a:lnTo>
                        <a:pt x="1" y="51"/>
                      </a:lnTo>
                      <a:lnTo>
                        <a:pt x="0" y="49"/>
                      </a:lnTo>
                      <a:lnTo>
                        <a:pt x="0" y="48"/>
                      </a:lnTo>
                      <a:lnTo>
                        <a:pt x="1" y="47"/>
                      </a:lnTo>
                      <a:lnTo>
                        <a:pt x="2" y="46"/>
                      </a:lnTo>
                      <a:lnTo>
                        <a:pt x="2" y="45"/>
                      </a:lnTo>
                      <a:lnTo>
                        <a:pt x="2" y="43"/>
                      </a:lnTo>
                      <a:lnTo>
                        <a:pt x="1" y="43"/>
                      </a:lnTo>
                      <a:lnTo>
                        <a:pt x="1" y="41"/>
                      </a:lnTo>
                      <a:lnTo>
                        <a:pt x="0" y="37"/>
                      </a:lnTo>
                      <a:lnTo>
                        <a:pt x="0" y="31"/>
                      </a:lnTo>
                      <a:lnTo>
                        <a:pt x="1" y="26"/>
                      </a:lnTo>
                      <a:lnTo>
                        <a:pt x="2" y="22"/>
                      </a:lnTo>
                      <a:lnTo>
                        <a:pt x="2" y="19"/>
                      </a:lnTo>
                      <a:lnTo>
                        <a:pt x="2" y="15"/>
                      </a:lnTo>
                      <a:lnTo>
                        <a:pt x="2" y="11"/>
                      </a:lnTo>
                      <a:lnTo>
                        <a:pt x="2" y="9"/>
                      </a:lnTo>
                      <a:lnTo>
                        <a:pt x="2" y="8"/>
                      </a:lnTo>
                      <a:lnTo>
                        <a:pt x="2" y="6"/>
                      </a:lnTo>
                      <a:lnTo>
                        <a:pt x="1" y="6"/>
                      </a:lnTo>
                      <a:lnTo>
                        <a:pt x="0" y="5"/>
                      </a:lnTo>
                      <a:lnTo>
                        <a:pt x="0" y="4"/>
                      </a:lnTo>
                      <a:lnTo>
                        <a:pt x="0" y="3"/>
                      </a:lnTo>
                      <a:lnTo>
                        <a:pt x="0" y="2"/>
                      </a:lnTo>
                      <a:lnTo>
                        <a:pt x="1" y="1"/>
                      </a:lnTo>
                      <a:lnTo>
                        <a:pt x="2" y="0"/>
                      </a:lnTo>
                      <a:lnTo>
                        <a:pt x="3" y="0"/>
                      </a:lnTo>
                      <a:lnTo>
                        <a:pt x="4" y="0"/>
                      </a:lnTo>
                      <a:lnTo>
                        <a:pt x="4" y="1"/>
                      </a:lnTo>
                      <a:lnTo>
                        <a:pt x="5" y="2"/>
                      </a:lnTo>
                      <a:lnTo>
                        <a:pt x="5" y="3"/>
                      </a:lnTo>
                      <a:lnTo>
                        <a:pt x="5" y="4"/>
                      </a:lnTo>
                      <a:lnTo>
                        <a:pt x="5" y="5"/>
                      </a:lnTo>
                      <a:lnTo>
                        <a:pt x="4" y="6"/>
                      </a:lnTo>
                      <a:lnTo>
                        <a:pt x="3" y="6"/>
                      </a:lnTo>
                      <a:lnTo>
                        <a:pt x="3" y="8"/>
                      </a:lnTo>
                      <a:lnTo>
                        <a:pt x="3" y="9"/>
                      </a:lnTo>
                      <a:lnTo>
                        <a:pt x="3" y="11"/>
                      </a:lnTo>
                      <a:lnTo>
                        <a:pt x="3" y="15"/>
                      </a:lnTo>
                      <a:lnTo>
                        <a:pt x="3" y="19"/>
                      </a:lnTo>
                      <a:lnTo>
                        <a:pt x="3" y="22"/>
                      </a:lnTo>
                      <a:lnTo>
                        <a:pt x="4" y="26"/>
                      </a:lnTo>
                      <a:lnTo>
                        <a:pt x="5" y="31"/>
                      </a:lnTo>
                      <a:lnTo>
                        <a:pt x="5" y="37"/>
                      </a:lnTo>
                      <a:lnTo>
                        <a:pt x="4" y="41"/>
                      </a:lnTo>
                      <a:lnTo>
                        <a:pt x="3" y="43"/>
                      </a:lnTo>
                      <a:lnTo>
                        <a:pt x="3" y="45"/>
                      </a:lnTo>
                      <a:lnTo>
                        <a:pt x="3" y="46"/>
                      </a:lnTo>
                      <a:lnTo>
                        <a:pt x="4" y="47"/>
                      </a:lnTo>
                      <a:lnTo>
                        <a:pt x="5" y="48"/>
                      </a:lnTo>
                      <a:lnTo>
                        <a:pt x="5" y="49"/>
                      </a:lnTo>
                      <a:lnTo>
                        <a:pt x="4" y="51"/>
                      </a:lnTo>
                      <a:lnTo>
                        <a:pt x="3" y="51"/>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36" name="Freeform 442"/>
                <p:cNvSpPr>
                  <a:spLocks/>
                </p:cNvSpPr>
                <p:nvPr/>
              </p:nvSpPr>
              <p:spPr bwMode="auto">
                <a:xfrm>
                  <a:off x="5555" y="2401"/>
                  <a:ext cx="6" cy="52"/>
                </a:xfrm>
                <a:custGeom>
                  <a:avLst/>
                  <a:gdLst>
                    <a:gd name="T0" fmla="*/ 3 w 6"/>
                    <a:gd name="T1" fmla="*/ 51 h 52"/>
                    <a:gd name="T2" fmla="*/ 1 w 6"/>
                    <a:gd name="T3" fmla="*/ 51 h 52"/>
                    <a:gd name="T4" fmla="*/ 0 w 6"/>
                    <a:gd name="T5" fmla="*/ 49 h 52"/>
                    <a:gd name="T6" fmla="*/ 0 w 6"/>
                    <a:gd name="T7" fmla="*/ 48 h 52"/>
                    <a:gd name="T8" fmla="*/ 1 w 6"/>
                    <a:gd name="T9" fmla="*/ 47 h 52"/>
                    <a:gd name="T10" fmla="*/ 2 w 6"/>
                    <a:gd name="T11" fmla="*/ 46 h 52"/>
                    <a:gd name="T12" fmla="*/ 2 w 6"/>
                    <a:gd name="T13" fmla="*/ 45 h 52"/>
                    <a:gd name="T14" fmla="*/ 2 w 6"/>
                    <a:gd name="T15" fmla="*/ 43 h 52"/>
                    <a:gd name="T16" fmla="*/ 1 w 6"/>
                    <a:gd name="T17" fmla="*/ 43 h 52"/>
                    <a:gd name="T18" fmla="*/ 1 w 6"/>
                    <a:gd name="T19" fmla="*/ 41 h 52"/>
                    <a:gd name="T20" fmla="*/ 0 w 6"/>
                    <a:gd name="T21" fmla="*/ 37 h 52"/>
                    <a:gd name="T22" fmla="*/ 0 w 6"/>
                    <a:gd name="T23" fmla="*/ 31 h 52"/>
                    <a:gd name="T24" fmla="*/ 1 w 6"/>
                    <a:gd name="T25" fmla="*/ 26 h 52"/>
                    <a:gd name="T26" fmla="*/ 2 w 6"/>
                    <a:gd name="T27" fmla="*/ 22 h 52"/>
                    <a:gd name="T28" fmla="*/ 2 w 6"/>
                    <a:gd name="T29" fmla="*/ 19 h 52"/>
                    <a:gd name="T30" fmla="*/ 2 w 6"/>
                    <a:gd name="T31" fmla="*/ 15 h 52"/>
                    <a:gd name="T32" fmla="*/ 2 w 6"/>
                    <a:gd name="T33" fmla="*/ 11 h 52"/>
                    <a:gd name="T34" fmla="*/ 2 w 6"/>
                    <a:gd name="T35" fmla="*/ 9 h 52"/>
                    <a:gd name="T36" fmla="*/ 2 w 6"/>
                    <a:gd name="T37" fmla="*/ 8 h 52"/>
                    <a:gd name="T38" fmla="*/ 2 w 6"/>
                    <a:gd name="T39" fmla="*/ 6 h 52"/>
                    <a:gd name="T40" fmla="*/ 1 w 6"/>
                    <a:gd name="T41" fmla="*/ 6 h 52"/>
                    <a:gd name="T42" fmla="*/ 0 w 6"/>
                    <a:gd name="T43" fmla="*/ 5 h 52"/>
                    <a:gd name="T44" fmla="*/ 0 w 6"/>
                    <a:gd name="T45" fmla="*/ 4 h 52"/>
                    <a:gd name="T46" fmla="*/ 0 w 6"/>
                    <a:gd name="T47" fmla="*/ 3 h 52"/>
                    <a:gd name="T48" fmla="*/ 0 w 6"/>
                    <a:gd name="T49" fmla="*/ 2 h 52"/>
                    <a:gd name="T50" fmla="*/ 1 w 6"/>
                    <a:gd name="T51" fmla="*/ 1 h 52"/>
                    <a:gd name="T52" fmla="*/ 2 w 6"/>
                    <a:gd name="T53" fmla="*/ 0 h 52"/>
                    <a:gd name="T54" fmla="*/ 3 w 6"/>
                    <a:gd name="T55" fmla="*/ 0 h 52"/>
                    <a:gd name="T56" fmla="*/ 4 w 6"/>
                    <a:gd name="T57" fmla="*/ 0 h 52"/>
                    <a:gd name="T58" fmla="*/ 4 w 6"/>
                    <a:gd name="T59" fmla="*/ 1 h 52"/>
                    <a:gd name="T60" fmla="*/ 5 w 6"/>
                    <a:gd name="T61" fmla="*/ 2 h 52"/>
                    <a:gd name="T62" fmla="*/ 5 w 6"/>
                    <a:gd name="T63" fmla="*/ 3 h 52"/>
                    <a:gd name="T64" fmla="*/ 5 w 6"/>
                    <a:gd name="T65" fmla="*/ 4 h 52"/>
                    <a:gd name="T66" fmla="*/ 5 w 6"/>
                    <a:gd name="T67" fmla="*/ 5 h 52"/>
                    <a:gd name="T68" fmla="*/ 4 w 6"/>
                    <a:gd name="T69" fmla="*/ 6 h 52"/>
                    <a:gd name="T70" fmla="*/ 3 w 6"/>
                    <a:gd name="T71" fmla="*/ 6 h 52"/>
                    <a:gd name="T72" fmla="*/ 3 w 6"/>
                    <a:gd name="T73" fmla="*/ 8 h 52"/>
                    <a:gd name="T74" fmla="*/ 3 w 6"/>
                    <a:gd name="T75" fmla="*/ 9 h 52"/>
                    <a:gd name="T76" fmla="*/ 3 w 6"/>
                    <a:gd name="T77" fmla="*/ 11 h 52"/>
                    <a:gd name="T78" fmla="*/ 3 w 6"/>
                    <a:gd name="T79" fmla="*/ 15 h 52"/>
                    <a:gd name="T80" fmla="*/ 3 w 6"/>
                    <a:gd name="T81" fmla="*/ 19 h 52"/>
                    <a:gd name="T82" fmla="*/ 3 w 6"/>
                    <a:gd name="T83" fmla="*/ 22 h 52"/>
                    <a:gd name="T84" fmla="*/ 4 w 6"/>
                    <a:gd name="T85" fmla="*/ 26 h 52"/>
                    <a:gd name="T86" fmla="*/ 5 w 6"/>
                    <a:gd name="T87" fmla="*/ 31 h 52"/>
                    <a:gd name="T88" fmla="*/ 5 w 6"/>
                    <a:gd name="T89" fmla="*/ 37 h 52"/>
                    <a:gd name="T90" fmla="*/ 4 w 6"/>
                    <a:gd name="T91" fmla="*/ 41 h 52"/>
                    <a:gd name="T92" fmla="*/ 3 w 6"/>
                    <a:gd name="T93" fmla="*/ 43 h 52"/>
                    <a:gd name="T94" fmla="*/ 3 w 6"/>
                    <a:gd name="T95" fmla="*/ 45 h 52"/>
                    <a:gd name="T96" fmla="*/ 3 w 6"/>
                    <a:gd name="T97" fmla="*/ 46 h 52"/>
                    <a:gd name="T98" fmla="*/ 4 w 6"/>
                    <a:gd name="T99" fmla="*/ 47 h 52"/>
                    <a:gd name="T100" fmla="*/ 5 w 6"/>
                    <a:gd name="T101" fmla="*/ 48 h 52"/>
                    <a:gd name="T102" fmla="*/ 5 w 6"/>
                    <a:gd name="T103" fmla="*/ 49 h 52"/>
                    <a:gd name="T104" fmla="*/ 4 w 6"/>
                    <a:gd name="T105" fmla="*/ 51 h 52"/>
                    <a:gd name="T106" fmla="*/ 3 w 6"/>
                    <a:gd name="T107" fmla="*/ 51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
                    <a:gd name="T163" fmla="*/ 0 h 52"/>
                    <a:gd name="T164" fmla="*/ 6 w 6"/>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 h="52">
                      <a:moveTo>
                        <a:pt x="3" y="51"/>
                      </a:moveTo>
                      <a:lnTo>
                        <a:pt x="1" y="51"/>
                      </a:lnTo>
                      <a:lnTo>
                        <a:pt x="0" y="49"/>
                      </a:lnTo>
                      <a:lnTo>
                        <a:pt x="0" y="48"/>
                      </a:lnTo>
                      <a:lnTo>
                        <a:pt x="1" y="47"/>
                      </a:lnTo>
                      <a:lnTo>
                        <a:pt x="2" y="46"/>
                      </a:lnTo>
                      <a:lnTo>
                        <a:pt x="2" y="45"/>
                      </a:lnTo>
                      <a:lnTo>
                        <a:pt x="2" y="43"/>
                      </a:lnTo>
                      <a:lnTo>
                        <a:pt x="1" y="43"/>
                      </a:lnTo>
                      <a:lnTo>
                        <a:pt x="1" y="41"/>
                      </a:lnTo>
                      <a:lnTo>
                        <a:pt x="0" y="37"/>
                      </a:lnTo>
                      <a:lnTo>
                        <a:pt x="0" y="31"/>
                      </a:lnTo>
                      <a:lnTo>
                        <a:pt x="1" y="26"/>
                      </a:lnTo>
                      <a:lnTo>
                        <a:pt x="2" y="22"/>
                      </a:lnTo>
                      <a:lnTo>
                        <a:pt x="2" y="19"/>
                      </a:lnTo>
                      <a:lnTo>
                        <a:pt x="2" y="15"/>
                      </a:lnTo>
                      <a:lnTo>
                        <a:pt x="2" y="11"/>
                      </a:lnTo>
                      <a:lnTo>
                        <a:pt x="2" y="9"/>
                      </a:lnTo>
                      <a:lnTo>
                        <a:pt x="2" y="8"/>
                      </a:lnTo>
                      <a:lnTo>
                        <a:pt x="2" y="6"/>
                      </a:lnTo>
                      <a:lnTo>
                        <a:pt x="1" y="6"/>
                      </a:lnTo>
                      <a:lnTo>
                        <a:pt x="0" y="5"/>
                      </a:lnTo>
                      <a:lnTo>
                        <a:pt x="0" y="4"/>
                      </a:lnTo>
                      <a:lnTo>
                        <a:pt x="0" y="3"/>
                      </a:lnTo>
                      <a:lnTo>
                        <a:pt x="0" y="2"/>
                      </a:lnTo>
                      <a:lnTo>
                        <a:pt x="1" y="1"/>
                      </a:lnTo>
                      <a:lnTo>
                        <a:pt x="2" y="0"/>
                      </a:lnTo>
                      <a:lnTo>
                        <a:pt x="3" y="0"/>
                      </a:lnTo>
                      <a:lnTo>
                        <a:pt x="4" y="0"/>
                      </a:lnTo>
                      <a:lnTo>
                        <a:pt x="4" y="1"/>
                      </a:lnTo>
                      <a:lnTo>
                        <a:pt x="5" y="2"/>
                      </a:lnTo>
                      <a:lnTo>
                        <a:pt x="5" y="3"/>
                      </a:lnTo>
                      <a:lnTo>
                        <a:pt x="5" y="4"/>
                      </a:lnTo>
                      <a:lnTo>
                        <a:pt x="5" y="5"/>
                      </a:lnTo>
                      <a:lnTo>
                        <a:pt x="4" y="6"/>
                      </a:lnTo>
                      <a:lnTo>
                        <a:pt x="3" y="6"/>
                      </a:lnTo>
                      <a:lnTo>
                        <a:pt x="3" y="8"/>
                      </a:lnTo>
                      <a:lnTo>
                        <a:pt x="3" y="9"/>
                      </a:lnTo>
                      <a:lnTo>
                        <a:pt x="3" y="11"/>
                      </a:lnTo>
                      <a:lnTo>
                        <a:pt x="3" y="15"/>
                      </a:lnTo>
                      <a:lnTo>
                        <a:pt x="3" y="19"/>
                      </a:lnTo>
                      <a:lnTo>
                        <a:pt x="3" y="22"/>
                      </a:lnTo>
                      <a:lnTo>
                        <a:pt x="4" y="26"/>
                      </a:lnTo>
                      <a:lnTo>
                        <a:pt x="5" y="31"/>
                      </a:lnTo>
                      <a:lnTo>
                        <a:pt x="5" y="37"/>
                      </a:lnTo>
                      <a:lnTo>
                        <a:pt x="4" y="41"/>
                      </a:lnTo>
                      <a:lnTo>
                        <a:pt x="3" y="43"/>
                      </a:lnTo>
                      <a:lnTo>
                        <a:pt x="3" y="45"/>
                      </a:lnTo>
                      <a:lnTo>
                        <a:pt x="3" y="46"/>
                      </a:lnTo>
                      <a:lnTo>
                        <a:pt x="4" y="47"/>
                      </a:lnTo>
                      <a:lnTo>
                        <a:pt x="5" y="48"/>
                      </a:lnTo>
                      <a:lnTo>
                        <a:pt x="5" y="49"/>
                      </a:lnTo>
                      <a:lnTo>
                        <a:pt x="4" y="51"/>
                      </a:lnTo>
                      <a:lnTo>
                        <a:pt x="3" y="51"/>
                      </a:lnTo>
                    </a:path>
                  </a:pathLst>
                </a:custGeom>
                <a:noFill/>
                <a:ln w="12700" cap="rnd">
                  <a:noFill/>
                  <a:round/>
                  <a:headEnd/>
                  <a:tailEnd/>
                </a:ln>
              </p:spPr>
              <p:txBody>
                <a:bodyPr wrap="none" lIns="37317" tIns="18331" rIns="37317" bIns="18331">
                  <a:spAutoFit/>
                </a:bodyPr>
                <a:lstStyle/>
                <a:p>
                  <a:endParaRPr lang="pt-PT"/>
                </a:p>
              </p:txBody>
            </p:sp>
            <p:sp>
              <p:nvSpPr>
                <p:cNvPr id="637" name="Freeform 443"/>
                <p:cNvSpPr>
                  <a:spLocks/>
                </p:cNvSpPr>
                <p:nvPr/>
              </p:nvSpPr>
              <p:spPr bwMode="auto">
                <a:xfrm>
                  <a:off x="5603" y="2402"/>
                  <a:ext cx="7" cy="51"/>
                </a:xfrm>
                <a:custGeom>
                  <a:avLst/>
                  <a:gdLst>
                    <a:gd name="T0" fmla="*/ 3 w 7"/>
                    <a:gd name="T1" fmla="*/ 50 h 51"/>
                    <a:gd name="T2" fmla="*/ 1 w 7"/>
                    <a:gd name="T3" fmla="*/ 50 h 51"/>
                    <a:gd name="T4" fmla="*/ 1 w 7"/>
                    <a:gd name="T5" fmla="*/ 49 h 51"/>
                    <a:gd name="T6" fmla="*/ 1 w 7"/>
                    <a:gd name="T7" fmla="*/ 47 h 51"/>
                    <a:gd name="T8" fmla="*/ 2 w 7"/>
                    <a:gd name="T9" fmla="*/ 46 h 51"/>
                    <a:gd name="T10" fmla="*/ 2 w 7"/>
                    <a:gd name="T11" fmla="*/ 45 h 51"/>
                    <a:gd name="T12" fmla="*/ 2 w 7"/>
                    <a:gd name="T13" fmla="*/ 44 h 51"/>
                    <a:gd name="T14" fmla="*/ 2 w 7"/>
                    <a:gd name="T15" fmla="*/ 43 h 51"/>
                    <a:gd name="T16" fmla="*/ 2 w 7"/>
                    <a:gd name="T17" fmla="*/ 42 h 51"/>
                    <a:gd name="T18" fmla="*/ 1 w 7"/>
                    <a:gd name="T19" fmla="*/ 41 h 51"/>
                    <a:gd name="T20" fmla="*/ 0 w 7"/>
                    <a:gd name="T21" fmla="*/ 36 h 51"/>
                    <a:gd name="T22" fmla="*/ 0 w 7"/>
                    <a:gd name="T23" fmla="*/ 30 h 51"/>
                    <a:gd name="T24" fmla="*/ 1 w 7"/>
                    <a:gd name="T25" fmla="*/ 25 h 51"/>
                    <a:gd name="T26" fmla="*/ 2 w 7"/>
                    <a:gd name="T27" fmla="*/ 22 h 51"/>
                    <a:gd name="T28" fmla="*/ 2 w 7"/>
                    <a:gd name="T29" fmla="*/ 18 h 51"/>
                    <a:gd name="T30" fmla="*/ 2 w 7"/>
                    <a:gd name="T31" fmla="*/ 15 h 51"/>
                    <a:gd name="T32" fmla="*/ 3 w 7"/>
                    <a:gd name="T33" fmla="*/ 11 h 51"/>
                    <a:gd name="T34" fmla="*/ 3 w 7"/>
                    <a:gd name="T35" fmla="*/ 8 h 51"/>
                    <a:gd name="T36" fmla="*/ 2 w 7"/>
                    <a:gd name="T37" fmla="*/ 7 h 51"/>
                    <a:gd name="T38" fmla="*/ 2 w 7"/>
                    <a:gd name="T39" fmla="*/ 6 h 51"/>
                    <a:gd name="T40" fmla="*/ 1 w 7"/>
                    <a:gd name="T41" fmla="*/ 5 h 51"/>
                    <a:gd name="T42" fmla="*/ 0 w 7"/>
                    <a:gd name="T43" fmla="*/ 4 h 51"/>
                    <a:gd name="T44" fmla="*/ 0 w 7"/>
                    <a:gd name="T45" fmla="*/ 2 h 51"/>
                    <a:gd name="T46" fmla="*/ 1 w 7"/>
                    <a:gd name="T47" fmla="*/ 1 h 51"/>
                    <a:gd name="T48" fmla="*/ 2 w 7"/>
                    <a:gd name="T49" fmla="*/ 0 h 51"/>
                    <a:gd name="T50" fmla="*/ 3 w 7"/>
                    <a:gd name="T51" fmla="*/ 0 h 51"/>
                    <a:gd name="T52" fmla="*/ 4 w 7"/>
                    <a:gd name="T53" fmla="*/ 0 h 51"/>
                    <a:gd name="T54" fmla="*/ 5 w 7"/>
                    <a:gd name="T55" fmla="*/ 0 h 51"/>
                    <a:gd name="T56" fmla="*/ 5 w 7"/>
                    <a:gd name="T57" fmla="*/ 1 h 51"/>
                    <a:gd name="T58" fmla="*/ 6 w 7"/>
                    <a:gd name="T59" fmla="*/ 2 h 51"/>
                    <a:gd name="T60" fmla="*/ 6 w 7"/>
                    <a:gd name="T61" fmla="*/ 4 h 51"/>
                    <a:gd name="T62" fmla="*/ 5 w 7"/>
                    <a:gd name="T63" fmla="*/ 5 h 51"/>
                    <a:gd name="T64" fmla="*/ 4 w 7"/>
                    <a:gd name="T65" fmla="*/ 6 h 51"/>
                    <a:gd name="T66" fmla="*/ 4 w 7"/>
                    <a:gd name="T67" fmla="*/ 7 h 51"/>
                    <a:gd name="T68" fmla="*/ 3 w 7"/>
                    <a:gd name="T69" fmla="*/ 8 h 51"/>
                    <a:gd name="T70" fmla="*/ 3 w 7"/>
                    <a:gd name="T71" fmla="*/ 11 h 51"/>
                    <a:gd name="T72" fmla="*/ 3 w 7"/>
                    <a:gd name="T73" fmla="*/ 15 h 51"/>
                    <a:gd name="T74" fmla="*/ 4 w 7"/>
                    <a:gd name="T75" fmla="*/ 18 h 51"/>
                    <a:gd name="T76" fmla="*/ 4 w 7"/>
                    <a:gd name="T77" fmla="*/ 22 h 51"/>
                    <a:gd name="T78" fmla="*/ 5 w 7"/>
                    <a:gd name="T79" fmla="*/ 25 h 51"/>
                    <a:gd name="T80" fmla="*/ 6 w 7"/>
                    <a:gd name="T81" fmla="*/ 30 h 51"/>
                    <a:gd name="T82" fmla="*/ 6 w 7"/>
                    <a:gd name="T83" fmla="*/ 36 h 51"/>
                    <a:gd name="T84" fmla="*/ 5 w 7"/>
                    <a:gd name="T85" fmla="*/ 41 h 51"/>
                    <a:gd name="T86" fmla="*/ 4 w 7"/>
                    <a:gd name="T87" fmla="*/ 42 h 51"/>
                    <a:gd name="T88" fmla="*/ 4 w 7"/>
                    <a:gd name="T89" fmla="*/ 43 h 51"/>
                    <a:gd name="T90" fmla="*/ 3 w 7"/>
                    <a:gd name="T91" fmla="*/ 44 h 51"/>
                    <a:gd name="T92" fmla="*/ 4 w 7"/>
                    <a:gd name="T93" fmla="*/ 45 h 51"/>
                    <a:gd name="T94" fmla="*/ 5 w 7"/>
                    <a:gd name="T95" fmla="*/ 46 h 51"/>
                    <a:gd name="T96" fmla="*/ 5 w 7"/>
                    <a:gd name="T97" fmla="*/ 47 h 51"/>
                    <a:gd name="T98" fmla="*/ 5 w 7"/>
                    <a:gd name="T99" fmla="*/ 49 h 51"/>
                    <a:gd name="T100" fmla="*/ 5 w 7"/>
                    <a:gd name="T101" fmla="*/ 50 h 51"/>
                    <a:gd name="T102" fmla="*/ 3 w 7"/>
                    <a:gd name="T103" fmla="*/ 50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
                    <a:gd name="T157" fmla="*/ 0 h 51"/>
                    <a:gd name="T158" fmla="*/ 7 w 7"/>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 h="51">
                      <a:moveTo>
                        <a:pt x="3" y="50"/>
                      </a:moveTo>
                      <a:lnTo>
                        <a:pt x="1" y="50"/>
                      </a:lnTo>
                      <a:lnTo>
                        <a:pt x="1" y="49"/>
                      </a:lnTo>
                      <a:lnTo>
                        <a:pt x="1" y="47"/>
                      </a:lnTo>
                      <a:lnTo>
                        <a:pt x="2" y="46"/>
                      </a:lnTo>
                      <a:lnTo>
                        <a:pt x="2" y="45"/>
                      </a:lnTo>
                      <a:lnTo>
                        <a:pt x="2" y="44"/>
                      </a:lnTo>
                      <a:lnTo>
                        <a:pt x="2" y="43"/>
                      </a:lnTo>
                      <a:lnTo>
                        <a:pt x="2" y="42"/>
                      </a:lnTo>
                      <a:lnTo>
                        <a:pt x="1" y="41"/>
                      </a:lnTo>
                      <a:lnTo>
                        <a:pt x="0" y="36"/>
                      </a:lnTo>
                      <a:lnTo>
                        <a:pt x="0" y="30"/>
                      </a:lnTo>
                      <a:lnTo>
                        <a:pt x="1" y="25"/>
                      </a:lnTo>
                      <a:lnTo>
                        <a:pt x="2" y="22"/>
                      </a:lnTo>
                      <a:lnTo>
                        <a:pt x="2" y="18"/>
                      </a:lnTo>
                      <a:lnTo>
                        <a:pt x="2" y="15"/>
                      </a:lnTo>
                      <a:lnTo>
                        <a:pt x="3" y="11"/>
                      </a:lnTo>
                      <a:lnTo>
                        <a:pt x="3" y="8"/>
                      </a:lnTo>
                      <a:lnTo>
                        <a:pt x="2" y="7"/>
                      </a:lnTo>
                      <a:lnTo>
                        <a:pt x="2" y="6"/>
                      </a:lnTo>
                      <a:lnTo>
                        <a:pt x="1" y="5"/>
                      </a:lnTo>
                      <a:lnTo>
                        <a:pt x="0" y="4"/>
                      </a:lnTo>
                      <a:lnTo>
                        <a:pt x="0" y="2"/>
                      </a:lnTo>
                      <a:lnTo>
                        <a:pt x="1" y="1"/>
                      </a:lnTo>
                      <a:lnTo>
                        <a:pt x="2" y="0"/>
                      </a:lnTo>
                      <a:lnTo>
                        <a:pt x="3" y="0"/>
                      </a:lnTo>
                      <a:lnTo>
                        <a:pt x="4" y="0"/>
                      </a:lnTo>
                      <a:lnTo>
                        <a:pt x="5" y="0"/>
                      </a:lnTo>
                      <a:lnTo>
                        <a:pt x="5" y="1"/>
                      </a:lnTo>
                      <a:lnTo>
                        <a:pt x="6" y="2"/>
                      </a:lnTo>
                      <a:lnTo>
                        <a:pt x="6" y="4"/>
                      </a:lnTo>
                      <a:lnTo>
                        <a:pt x="5" y="5"/>
                      </a:lnTo>
                      <a:lnTo>
                        <a:pt x="4" y="6"/>
                      </a:lnTo>
                      <a:lnTo>
                        <a:pt x="4" y="7"/>
                      </a:lnTo>
                      <a:lnTo>
                        <a:pt x="3" y="8"/>
                      </a:lnTo>
                      <a:lnTo>
                        <a:pt x="3" y="11"/>
                      </a:lnTo>
                      <a:lnTo>
                        <a:pt x="3" y="15"/>
                      </a:lnTo>
                      <a:lnTo>
                        <a:pt x="4" y="18"/>
                      </a:lnTo>
                      <a:lnTo>
                        <a:pt x="4" y="22"/>
                      </a:lnTo>
                      <a:lnTo>
                        <a:pt x="5" y="25"/>
                      </a:lnTo>
                      <a:lnTo>
                        <a:pt x="6" y="30"/>
                      </a:lnTo>
                      <a:lnTo>
                        <a:pt x="6" y="36"/>
                      </a:lnTo>
                      <a:lnTo>
                        <a:pt x="5" y="41"/>
                      </a:lnTo>
                      <a:lnTo>
                        <a:pt x="4" y="42"/>
                      </a:lnTo>
                      <a:lnTo>
                        <a:pt x="4" y="43"/>
                      </a:lnTo>
                      <a:lnTo>
                        <a:pt x="3" y="44"/>
                      </a:lnTo>
                      <a:lnTo>
                        <a:pt x="4" y="45"/>
                      </a:lnTo>
                      <a:lnTo>
                        <a:pt x="5" y="46"/>
                      </a:lnTo>
                      <a:lnTo>
                        <a:pt x="5" y="47"/>
                      </a:lnTo>
                      <a:lnTo>
                        <a:pt x="5" y="49"/>
                      </a:lnTo>
                      <a:lnTo>
                        <a:pt x="5" y="50"/>
                      </a:lnTo>
                      <a:lnTo>
                        <a:pt x="3" y="50"/>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38" name="Freeform 444"/>
                <p:cNvSpPr>
                  <a:spLocks/>
                </p:cNvSpPr>
                <p:nvPr/>
              </p:nvSpPr>
              <p:spPr bwMode="auto">
                <a:xfrm>
                  <a:off x="5603" y="2402"/>
                  <a:ext cx="7" cy="51"/>
                </a:xfrm>
                <a:custGeom>
                  <a:avLst/>
                  <a:gdLst>
                    <a:gd name="T0" fmla="*/ 3 w 7"/>
                    <a:gd name="T1" fmla="*/ 50 h 51"/>
                    <a:gd name="T2" fmla="*/ 1 w 7"/>
                    <a:gd name="T3" fmla="*/ 50 h 51"/>
                    <a:gd name="T4" fmla="*/ 1 w 7"/>
                    <a:gd name="T5" fmla="*/ 49 h 51"/>
                    <a:gd name="T6" fmla="*/ 1 w 7"/>
                    <a:gd name="T7" fmla="*/ 47 h 51"/>
                    <a:gd name="T8" fmla="*/ 2 w 7"/>
                    <a:gd name="T9" fmla="*/ 46 h 51"/>
                    <a:gd name="T10" fmla="*/ 2 w 7"/>
                    <a:gd name="T11" fmla="*/ 45 h 51"/>
                    <a:gd name="T12" fmla="*/ 2 w 7"/>
                    <a:gd name="T13" fmla="*/ 44 h 51"/>
                    <a:gd name="T14" fmla="*/ 2 w 7"/>
                    <a:gd name="T15" fmla="*/ 43 h 51"/>
                    <a:gd name="T16" fmla="*/ 2 w 7"/>
                    <a:gd name="T17" fmla="*/ 42 h 51"/>
                    <a:gd name="T18" fmla="*/ 1 w 7"/>
                    <a:gd name="T19" fmla="*/ 41 h 51"/>
                    <a:gd name="T20" fmla="*/ 0 w 7"/>
                    <a:gd name="T21" fmla="*/ 36 h 51"/>
                    <a:gd name="T22" fmla="*/ 0 w 7"/>
                    <a:gd name="T23" fmla="*/ 30 h 51"/>
                    <a:gd name="T24" fmla="*/ 1 w 7"/>
                    <a:gd name="T25" fmla="*/ 25 h 51"/>
                    <a:gd name="T26" fmla="*/ 2 w 7"/>
                    <a:gd name="T27" fmla="*/ 22 h 51"/>
                    <a:gd name="T28" fmla="*/ 2 w 7"/>
                    <a:gd name="T29" fmla="*/ 18 h 51"/>
                    <a:gd name="T30" fmla="*/ 2 w 7"/>
                    <a:gd name="T31" fmla="*/ 15 h 51"/>
                    <a:gd name="T32" fmla="*/ 3 w 7"/>
                    <a:gd name="T33" fmla="*/ 11 h 51"/>
                    <a:gd name="T34" fmla="*/ 3 w 7"/>
                    <a:gd name="T35" fmla="*/ 8 h 51"/>
                    <a:gd name="T36" fmla="*/ 2 w 7"/>
                    <a:gd name="T37" fmla="*/ 7 h 51"/>
                    <a:gd name="T38" fmla="*/ 2 w 7"/>
                    <a:gd name="T39" fmla="*/ 6 h 51"/>
                    <a:gd name="T40" fmla="*/ 1 w 7"/>
                    <a:gd name="T41" fmla="*/ 5 h 51"/>
                    <a:gd name="T42" fmla="*/ 0 w 7"/>
                    <a:gd name="T43" fmla="*/ 4 h 51"/>
                    <a:gd name="T44" fmla="*/ 0 w 7"/>
                    <a:gd name="T45" fmla="*/ 2 h 51"/>
                    <a:gd name="T46" fmla="*/ 1 w 7"/>
                    <a:gd name="T47" fmla="*/ 1 h 51"/>
                    <a:gd name="T48" fmla="*/ 2 w 7"/>
                    <a:gd name="T49" fmla="*/ 0 h 51"/>
                    <a:gd name="T50" fmla="*/ 3 w 7"/>
                    <a:gd name="T51" fmla="*/ 0 h 51"/>
                    <a:gd name="T52" fmla="*/ 4 w 7"/>
                    <a:gd name="T53" fmla="*/ 0 h 51"/>
                    <a:gd name="T54" fmla="*/ 5 w 7"/>
                    <a:gd name="T55" fmla="*/ 0 h 51"/>
                    <a:gd name="T56" fmla="*/ 5 w 7"/>
                    <a:gd name="T57" fmla="*/ 1 h 51"/>
                    <a:gd name="T58" fmla="*/ 6 w 7"/>
                    <a:gd name="T59" fmla="*/ 2 h 51"/>
                    <a:gd name="T60" fmla="*/ 6 w 7"/>
                    <a:gd name="T61" fmla="*/ 4 h 51"/>
                    <a:gd name="T62" fmla="*/ 5 w 7"/>
                    <a:gd name="T63" fmla="*/ 5 h 51"/>
                    <a:gd name="T64" fmla="*/ 4 w 7"/>
                    <a:gd name="T65" fmla="*/ 6 h 51"/>
                    <a:gd name="T66" fmla="*/ 4 w 7"/>
                    <a:gd name="T67" fmla="*/ 7 h 51"/>
                    <a:gd name="T68" fmla="*/ 3 w 7"/>
                    <a:gd name="T69" fmla="*/ 8 h 51"/>
                    <a:gd name="T70" fmla="*/ 3 w 7"/>
                    <a:gd name="T71" fmla="*/ 11 h 51"/>
                    <a:gd name="T72" fmla="*/ 3 w 7"/>
                    <a:gd name="T73" fmla="*/ 15 h 51"/>
                    <a:gd name="T74" fmla="*/ 4 w 7"/>
                    <a:gd name="T75" fmla="*/ 18 h 51"/>
                    <a:gd name="T76" fmla="*/ 4 w 7"/>
                    <a:gd name="T77" fmla="*/ 22 h 51"/>
                    <a:gd name="T78" fmla="*/ 5 w 7"/>
                    <a:gd name="T79" fmla="*/ 25 h 51"/>
                    <a:gd name="T80" fmla="*/ 6 w 7"/>
                    <a:gd name="T81" fmla="*/ 30 h 51"/>
                    <a:gd name="T82" fmla="*/ 6 w 7"/>
                    <a:gd name="T83" fmla="*/ 36 h 51"/>
                    <a:gd name="T84" fmla="*/ 5 w 7"/>
                    <a:gd name="T85" fmla="*/ 41 h 51"/>
                    <a:gd name="T86" fmla="*/ 4 w 7"/>
                    <a:gd name="T87" fmla="*/ 42 h 51"/>
                    <a:gd name="T88" fmla="*/ 4 w 7"/>
                    <a:gd name="T89" fmla="*/ 43 h 51"/>
                    <a:gd name="T90" fmla="*/ 3 w 7"/>
                    <a:gd name="T91" fmla="*/ 44 h 51"/>
                    <a:gd name="T92" fmla="*/ 4 w 7"/>
                    <a:gd name="T93" fmla="*/ 45 h 51"/>
                    <a:gd name="T94" fmla="*/ 5 w 7"/>
                    <a:gd name="T95" fmla="*/ 46 h 51"/>
                    <a:gd name="T96" fmla="*/ 5 w 7"/>
                    <a:gd name="T97" fmla="*/ 47 h 51"/>
                    <a:gd name="T98" fmla="*/ 5 w 7"/>
                    <a:gd name="T99" fmla="*/ 49 h 51"/>
                    <a:gd name="T100" fmla="*/ 5 w 7"/>
                    <a:gd name="T101" fmla="*/ 50 h 51"/>
                    <a:gd name="T102" fmla="*/ 3 w 7"/>
                    <a:gd name="T103" fmla="*/ 50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
                    <a:gd name="T157" fmla="*/ 0 h 51"/>
                    <a:gd name="T158" fmla="*/ 7 w 7"/>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 h="51">
                      <a:moveTo>
                        <a:pt x="3" y="50"/>
                      </a:moveTo>
                      <a:lnTo>
                        <a:pt x="1" y="50"/>
                      </a:lnTo>
                      <a:lnTo>
                        <a:pt x="1" y="49"/>
                      </a:lnTo>
                      <a:lnTo>
                        <a:pt x="1" y="47"/>
                      </a:lnTo>
                      <a:lnTo>
                        <a:pt x="2" y="46"/>
                      </a:lnTo>
                      <a:lnTo>
                        <a:pt x="2" y="45"/>
                      </a:lnTo>
                      <a:lnTo>
                        <a:pt x="2" y="44"/>
                      </a:lnTo>
                      <a:lnTo>
                        <a:pt x="2" y="43"/>
                      </a:lnTo>
                      <a:lnTo>
                        <a:pt x="2" y="42"/>
                      </a:lnTo>
                      <a:lnTo>
                        <a:pt x="1" y="41"/>
                      </a:lnTo>
                      <a:lnTo>
                        <a:pt x="0" y="36"/>
                      </a:lnTo>
                      <a:lnTo>
                        <a:pt x="0" y="30"/>
                      </a:lnTo>
                      <a:lnTo>
                        <a:pt x="1" y="25"/>
                      </a:lnTo>
                      <a:lnTo>
                        <a:pt x="2" y="22"/>
                      </a:lnTo>
                      <a:lnTo>
                        <a:pt x="2" y="18"/>
                      </a:lnTo>
                      <a:lnTo>
                        <a:pt x="2" y="15"/>
                      </a:lnTo>
                      <a:lnTo>
                        <a:pt x="3" y="11"/>
                      </a:lnTo>
                      <a:lnTo>
                        <a:pt x="3" y="8"/>
                      </a:lnTo>
                      <a:lnTo>
                        <a:pt x="2" y="7"/>
                      </a:lnTo>
                      <a:lnTo>
                        <a:pt x="2" y="6"/>
                      </a:lnTo>
                      <a:lnTo>
                        <a:pt x="1" y="5"/>
                      </a:lnTo>
                      <a:lnTo>
                        <a:pt x="0" y="4"/>
                      </a:lnTo>
                      <a:lnTo>
                        <a:pt x="0" y="2"/>
                      </a:lnTo>
                      <a:lnTo>
                        <a:pt x="1" y="1"/>
                      </a:lnTo>
                      <a:lnTo>
                        <a:pt x="2" y="0"/>
                      </a:lnTo>
                      <a:lnTo>
                        <a:pt x="3" y="0"/>
                      </a:lnTo>
                      <a:lnTo>
                        <a:pt x="4" y="0"/>
                      </a:lnTo>
                      <a:lnTo>
                        <a:pt x="5" y="0"/>
                      </a:lnTo>
                      <a:lnTo>
                        <a:pt x="5" y="1"/>
                      </a:lnTo>
                      <a:lnTo>
                        <a:pt x="6" y="2"/>
                      </a:lnTo>
                      <a:lnTo>
                        <a:pt x="6" y="4"/>
                      </a:lnTo>
                      <a:lnTo>
                        <a:pt x="5" y="5"/>
                      </a:lnTo>
                      <a:lnTo>
                        <a:pt x="4" y="6"/>
                      </a:lnTo>
                      <a:lnTo>
                        <a:pt x="4" y="7"/>
                      </a:lnTo>
                      <a:lnTo>
                        <a:pt x="3" y="8"/>
                      </a:lnTo>
                      <a:lnTo>
                        <a:pt x="3" y="11"/>
                      </a:lnTo>
                      <a:lnTo>
                        <a:pt x="3" y="15"/>
                      </a:lnTo>
                      <a:lnTo>
                        <a:pt x="4" y="18"/>
                      </a:lnTo>
                      <a:lnTo>
                        <a:pt x="4" y="22"/>
                      </a:lnTo>
                      <a:lnTo>
                        <a:pt x="5" y="25"/>
                      </a:lnTo>
                      <a:lnTo>
                        <a:pt x="6" y="30"/>
                      </a:lnTo>
                      <a:lnTo>
                        <a:pt x="6" y="36"/>
                      </a:lnTo>
                      <a:lnTo>
                        <a:pt x="5" y="41"/>
                      </a:lnTo>
                      <a:lnTo>
                        <a:pt x="4" y="42"/>
                      </a:lnTo>
                      <a:lnTo>
                        <a:pt x="4" y="43"/>
                      </a:lnTo>
                      <a:lnTo>
                        <a:pt x="3" y="44"/>
                      </a:lnTo>
                      <a:lnTo>
                        <a:pt x="4" y="45"/>
                      </a:lnTo>
                      <a:lnTo>
                        <a:pt x="5" y="46"/>
                      </a:lnTo>
                      <a:lnTo>
                        <a:pt x="5" y="47"/>
                      </a:lnTo>
                      <a:lnTo>
                        <a:pt x="5" y="49"/>
                      </a:lnTo>
                      <a:lnTo>
                        <a:pt x="5" y="50"/>
                      </a:lnTo>
                      <a:lnTo>
                        <a:pt x="3" y="50"/>
                      </a:lnTo>
                    </a:path>
                  </a:pathLst>
                </a:custGeom>
                <a:noFill/>
                <a:ln w="12700" cap="rnd">
                  <a:noFill/>
                  <a:round/>
                  <a:headEnd/>
                  <a:tailEnd/>
                </a:ln>
              </p:spPr>
              <p:txBody>
                <a:bodyPr wrap="none" lIns="37317" tIns="18331" rIns="37317" bIns="18331">
                  <a:spAutoFit/>
                </a:bodyPr>
                <a:lstStyle/>
                <a:p>
                  <a:endParaRPr lang="pt-PT"/>
                </a:p>
              </p:txBody>
            </p:sp>
            <p:sp>
              <p:nvSpPr>
                <p:cNvPr id="639" name="Freeform 445"/>
                <p:cNvSpPr>
                  <a:spLocks/>
                </p:cNvSpPr>
                <p:nvPr/>
              </p:nvSpPr>
              <p:spPr bwMode="auto">
                <a:xfrm>
                  <a:off x="5551" y="2452"/>
                  <a:ext cx="66" cy="8"/>
                </a:xfrm>
                <a:custGeom>
                  <a:avLst/>
                  <a:gdLst>
                    <a:gd name="T0" fmla="*/ 1 w 66"/>
                    <a:gd name="T1" fmla="*/ 0 h 8"/>
                    <a:gd name="T2" fmla="*/ 65 w 66"/>
                    <a:gd name="T3" fmla="*/ 0 h 8"/>
                    <a:gd name="T4" fmla="*/ 65 w 66"/>
                    <a:gd name="T5" fmla="*/ 7 h 8"/>
                    <a:gd name="T6" fmla="*/ 33 w 66"/>
                    <a:gd name="T7" fmla="*/ 7 h 8"/>
                    <a:gd name="T8" fmla="*/ 0 w 66"/>
                    <a:gd name="T9" fmla="*/ 7 h 8"/>
                    <a:gd name="T10" fmla="*/ 1 w 66"/>
                    <a:gd name="T11" fmla="*/ 0 h 8"/>
                    <a:gd name="T12" fmla="*/ 0 60000 65536"/>
                    <a:gd name="T13" fmla="*/ 0 60000 65536"/>
                    <a:gd name="T14" fmla="*/ 0 60000 65536"/>
                    <a:gd name="T15" fmla="*/ 0 60000 65536"/>
                    <a:gd name="T16" fmla="*/ 0 60000 65536"/>
                    <a:gd name="T17" fmla="*/ 0 60000 65536"/>
                    <a:gd name="T18" fmla="*/ 0 w 66"/>
                    <a:gd name="T19" fmla="*/ 0 h 8"/>
                    <a:gd name="T20" fmla="*/ 66 w 6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6" h="8">
                      <a:moveTo>
                        <a:pt x="1" y="0"/>
                      </a:moveTo>
                      <a:lnTo>
                        <a:pt x="65" y="0"/>
                      </a:lnTo>
                      <a:lnTo>
                        <a:pt x="65" y="7"/>
                      </a:lnTo>
                      <a:lnTo>
                        <a:pt x="33" y="7"/>
                      </a:lnTo>
                      <a:lnTo>
                        <a:pt x="0" y="7"/>
                      </a:lnTo>
                      <a:lnTo>
                        <a:pt x="1" y="0"/>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40" name="Freeform 446"/>
                <p:cNvSpPr>
                  <a:spLocks/>
                </p:cNvSpPr>
                <p:nvPr/>
              </p:nvSpPr>
              <p:spPr bwMode="auto">
                <a:xfrm>
                  <a:off x="5551" y="2452"/>
                  <a:ext cx="66" cy="8"/>
                </a:xfrm>
                <a:custGeom>
                  <a:avLst/>
                  <a:gdLst>
                    <a:gd name="T0" fmla="*/ 1 w 66"/>
                    <a:gd name="T1" fmla="*/ 0 h 8"/>
                    <a:gd name="T2" fmla="*/ 65 w 66"/>
                    <a:gd name="T3" fmla="*/ 0 h 8"/>
                    <a:gd name="T4" fmla="*/ 65 w 66"/>
                    <a:gd name="T5" fmla="*/ 7 h 8"/>
                    <a:gd name="T6" fmla="*/ 33 w 66"/>
                    <a:gd name="T7" fmla="*/ 7 h 8"/>
                    <a:gd name="T8" fmla="*/ 0 w 66"/>
                    <a:gd name="T9" fmla="*/ 7 h 8"/>
                    <a:gd name="T10" fmla="*/ 1 w 66"/>
                    <a:gd name="T11" fmla="*/ 0 h 8"/>
                    <a:gd name="T12" fmla="*/ 0 60000 65536"/>
                    <a:gd name="T13" fmla="*/ 0 60000 65536"/>
                    <a:gd name="T14" fmla="*/ 0 60000 65536"/>
                    <a:gd name="T15" fmla="*/ 0 60000 65536"/>
                    <a:gd name="T16" fmla="*/ 0 60000 65536"/>
                    <a:gd name="T17" fmla="*/ 0 60000 65536"/>
                    <a:gd name="T18" fmla="*/ 0 w 66"/>
                    <a:gd name="T19" fmla="*/ 0 h 8"/>
                    <a:gd name="T20" fmla="*/ 66 w 6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6" h="8">
                      <a:moveTo>
                        <a:pt x="1" y="0"/>
                      </a:moveTo>
                      <a:lnTo>
                        <a:pt x="65" y="0"/>
                      </a:lnTo>
                      <a:lnTo>
                        <a:pt x="65" y="7"/>
                      </a:lnTo>
                      <a:lnTo>
                        <a:pt x="33" y="7"/>
                      </a:lnTo>
                      <a:lnTo>
                        <a:pt x="0" y="7"/>
                      </a:lnTo>
                      <a:lnTo>
                        <a:pt x="1" y="0"/>
                      </a:lnTo>
                    </a:path>
                  </a:pathLst>
                </a:custGeom>
                <a:noFill/>
                <a:ln w="12700" cap="rnd">
                  <a:noFill/>
                  <a:round/>
                  <a:headEnd/>
                  <a:tailEnd/>
                </a:ln>
              </p:spPr>
              <p:txBody>
                <a:bodyPr wrap="none" lIns="37317" tIns="18331" rIns="37317" bIns="18331">
                  <a:spAutoFit/>
                </a:bodyPr>
                <a:lstStyle/>
                <a:p>
                  <a:endParaRPr lang="pt-PT"/>
                </a:p>
              </p:txBody>
            </p:sp>
            <p:sp>
              <p:nvSpPr>
                <p:cNvPr id="641" name="Freeform 447"/>
                <p:cNvSpPr>
                  <a:spLocks/>
                </p:cNvSpPr>
                <p:nvPr/>
              </p:nvSpPr>
              <p:spPr bwMode="auto">
                <a:xfrm>
                  <a:off x="5551" y="2459"/>
                  <a:ext cx="67" cy="7"/>
                </a:xfrm>
                <a:custGeom>
                  <a:avLst/>
                  <a:gdLst>
                    <a:gd name="T0" fmla="*/ 0 w 67"/>
                    <a:gd name="T1" fmla="*/ 5 h 7"/>
                    <a:gd name="T2" fmla="*/ 0 w 67"/>
                    <a:gd name="T3" fmla="*/ 0 h 7"/>
                    <a:gd name="T4" fmla="*/ 33 w 67"/>
                    <a:gd name="T5" fmla="*/ 0 h 7"/>
                    <a:gd name="T6" fmla="*/ 65 w 67"/>
                    <a:gd name="T7" fmla="*/ 0 h 7"/>
                    <a:gd name="T8" fmla="*/ 66 w 67"/>
                    <a:gd name="T9" fmla="*/ 0 h 7"/>
                    <a:gd name="T10" fmla="*/ 66 w 67"/>
                    <a:gd name="T11" fmla="*/ 6 h 7"/>
                    <a:gd name="T12" fmla="*/ 0 w 67"/>
                    <a:gd name="T13" fmla="*/ 5 h 7"/>
                    <a:gd name="T14" fmla="*/ 0 60000 65536"/>
                    <a:gd name="T15" fmla="*/ 0 60000 65536"/>
                    <a:gd name="T16" fmla="*/ 0 60000 65536"/>
                    <a:gd name="T17" fmla="*/ 0 60000 65536"/>
                    <a:gd name="T18" fmla="*/ 0 60000 65536"/>
                    <a:gd name="T19" fmla="*/ 0 60000 65536"/>
                    <a:gd name="T20" fmla="*/ 0 60000 65536"/>
                    <a:gd name="T21" fmla="*/ 0 w 67"/>
                    <a:gd name="T22" fmla="*/ 0 h 7"/>
                    <a:gd name="T23" fmla="*/ 67 w 6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7">
                      <a:moveTo>
                        <a:pt x="0" y="5"/>
                      </a:moveTo>
                      <a:lnTo>
                        <a:pt x="0" y="0"/>
                      </a:lnTo>
                      <a:lnTo>
                        <a:pt x="33" y="0"/>
                      </a:lnTo>
                      <a:lnTo>
                        <a:pt x="65" y="0"/>
                      </a:lnTo>
                      <a:lnTo>
                        <a:pt x="66" y="0"/>
                      </a:lnTo>
                      <a:lnTo>
                        <a:pt x="66" y="6"/>
                      </a:lnTo>
                      <a:lnTo>
                        <a:pt x="0" y="5"/>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42" name="Freeform 448"/>
                <p:cNvSpPr>
                  <a:spLocks/>
                </p:cNvSpPr>
                <p:nvPr/>
              </p:nvSpPr>
              <p:spPr bwMode="auto">
                <a:xfrm>
                  <a:off x="5551" y="2459"/>
                  <a:ext cx="67" cy="7"/>
                </a:xfrm>
                <a:custGeom>
                  <a:avLst/>
                  <a:gdLst>
                    <a:gd name="T0" fmla="*/ 0 w 67"/>
                    <a:gd name="T1" fmla="*/ 5 h 7"/>
                    <a:gd name="T2" fmla="*/ 0 w 67"/>
                    <a:gd name="T3" fmla="*/ 0 h 7"/>
                    <a:gd name="T4" fmla="*/ 33 w 67"/>
                    <a:gd name="T5" fmla="*/ 0 h 7"/>
                    <a:gd name="T6" fmla="*/ 65 w 67"/>
                    <a:gd name="T7" fmla="*/ 0 h 7"/>
                    <a:gd name="T8" fmla="*/ 66 w 67"/>
                    <a:gd name="T9" fmla="*/ 0 h 7"/>
                    <a:gd name="T10" fmla="*/ 66 w 67"/>
                    <a:gd name="T11" fmla="*/ 6 h 7"/>
                    <a:gd name="T12" fmla="*/ 0 60000 65536"/>
                    <a:gd name="T13" fmla="*/ 0 60000 65536"/>
                    <a:gd name="T14" fmla="*/ 0 60000 65536"/>
                    <a:gd name="T15" fmla="*/ 0 60000 65536"/>
                    <a:gd name="T16" fmla="*/ 0 60000 65536"/>
                    <a:gd name="T17" fmla="*/ 0 60000 65536"/>
                    <a:gd name="T18" fmla="*/ 0 w 67"/>
                    <a:gd name="T19" fmla="*/ 0 h 7"/>
                    <a:gd name="T20" fmla="*/ 67 w 67"/>
                    <a:gd name="T21" fmla="*/ 7 h 7"/>
                  </a:gdLst>
                  <a:ahLst/>
                  <a:cxnLst>
                    <a:cxn ang="T12">
                      <a:pos x="T0" y="T1"/>
                    </a:cxn>
                    <a:cxn ang="T13">
                      <a:pos x="T2" y="T3"/>
                    </a:cxn>
                    <a:cxn ang="T14">
                      <a:pos x="T4" y="T5"/>
                    </a:cxn>
                    <a:cxn ang="T15">
                      <a:pos x="T6" y="T7"/>
                    </a:cxn>
                    <a:cxn ang="T16">
                      <a:pos x="T8" y="T9"/>
                    </a:cxn>
                    <a:cxn ang="T17">
                      <a:pos x="T10" y="T11"/>
                    </a:cxn>
                  </a:cxnLst>
                  <a:rect l="T18" t="T19" r="T20" b="T21"/>
                  <a:pathLst>
                    <a:path w="67" h="7">
                      <a:moveTo>
                        <a:pt x="0" y="5"/>
                      </a:moveTo>
                      <a:lnTo>
                        <a:pt x="0" y="0"/>
                      </a:lnTo>
                      <a:lnTo>
                        <a:pt x="33" y="0"/>
                      </a:lnTo>
                      <a:lnTo>
                        <a:pt x="65" y="0"/>
                      </a:lnTo>
                      <a:lnTo>
                        <a:pt x="66" y="0"/>
                      </a:lnTo>
                      <a:lnTo>
                        <a:pt x="66" y="6"/>
                      </a:lnTo>
                    </a:path>
                  </a:pathLst>
                </a:custGeom>
                <a:noFill/>
                <a:ln w="12700" cap="rnd">
                  <a:noFill/>
                  <a:round/>
                  <a:headEnd/>
                  <a:tailEnd/>
                </a:ln>
              </p:spPr>
              <p:txBody>
                <a:bodyPr wrap="none" lIns="37317" tIns="18331" rIns="37317" bIns="18331">
                  <a:spAutoFit/>
                </a:bodyPr>
                <a:lstStyle/>
                <a:p>
                  <a:endParaRPr lang="pt-PT"/>
                </a:p>
              </p:txBody>
            </p:sp>
            <p:sp>
              <p:nvSpPr>
                <p:cNvPr id="643" name="Freeform 449"/>
                <p:cNvSpPr>
                  <a:spLocks/>
                </p:cNvSpPr>
                <p:nvPr/>
              </p:nvSpPr>
              <p:spPr bwMode="auto">
                <a:xfrm>
                  <a:off x="5552" y="2471"/>
                  <a:ext cx="68" cy="6"/>
                </a:xfrm>
                <a:custGeom>
                  <a:avLst/>
                  <a:gdLst>
                    <a:gd name="T0" fmla="*/ 0 w 68"/>
                    <a:gd name="T1" fmla="*/ 0 h 6"/>
                    <a:gd name="T2" fmla="*/ 33 w 68"/>
                    <a:gd name="T3" fmla="*/ 0 h 6"/>
                    <a:gd name="T4" fmla="*/ 66 w 68"/>
                    <a:gd name="T5" fmla="*/ 0 h 6"/>
                    <a:gd name="T6" fmla="*/ 67 w 68"/>
                    <a:gd name="T7" fmla="*/ 0 h 6"/>
                    <a:gd name="T8" fmla="*/ 67 w 68"/>
                    <a:gd name="T9" fmla="*/ 5 h 6"/>
                    <a:gd name="T10" fmla="*/ 0 w 68"/>
                    <a:gd name="T11" fmla="*/ 5 h 6"/>
                    <a:gd name="T12" fmla="*/ 0 w 68"/>
                    <a:gd name="T13" fmla="*/ 0 h 6"/>
                    <a:gd name="T14" fmla="*/ 0 60000 65536"/>
                    <a:gd name="T15" fmla="*/ 0 60000 65536"/>
                    <a:gd name="T16" fmla="*/ 0 60000 65536"/>
                    <a:gd name="T17" fmla="*/ 0 60000 65536"/>
                    <a:gd name="T18" fmla="*/ 0 60000 65536"/>
                    <a:gd name="T19" fmla="*/ 0 60000 65536"/>
                    <a:gd name="T20" fmla="*/ 0 60000 65536"/>
                    <a:gd name="T21" fmla="*/ 0 w 68"/>
                    <a:gd name="T22" fmla="*/ 0 h 6"/>
                    <a:gd name="T23" fmla="*/ 68 w 6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6">
                      <a:moveTo>
                        <a:pt x="0" y="0"/>
                      </a:moveTo>
                      <a:lnTo>
                        <a:pt x="33" y="0"/>
                      </a:lnTo>
                      <a:lnTo>
                        <a:pt x="66" y="0"/>
                      </a:lnTo>
                      <a:lnTo>
                        <a:pt x="67" y="0"/>
                      </a:lnTo>
                      <a:lnTo>
                        <a:pt x="67" y="5"/>
                      </a:lnTo>
                      <a:lnTo>
                        <a:pt x="0" y="5"/>
                      </a:lnTo>
                      <a:lnTo>
                        <a:pt x="0" y="0"/>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44" name="Freeform 450"/>
                <p:cNvSpPr>
                  <a:spLocks/>
                </p:cNvSpPr>
                <p:nvPr/>
              </p:nvSpPr>
              <p:spPr bwMode="auto">
                <a:xfrm>
                  <a:off x="5552" y="2471"/>
                  <a:ext cx="68" cy="6"/>
                </a:xfrm>
                <a:custGeom>
                  <a:avLst/>
                  <a:gdLst>
                    <a:gd name="T0" fmla="*/ 0 w 68"/>
                    <a:gd name="T1" fmla="*/ 0 h 6"/>
                    <a:gd name="T2" fmla="*/ 33 w 68"/>
                    <a:gd name="T3" fmla="*/ 0 h 6"/>
                    <a:gd name="T4" fmla="*/ 66 w 68"/>
                    <a:gd name="T5" fmla="*/ 0 h 6"/>
                    <a:gd name="T6" fmla="*/ 67 w 68"/>
                    <a:gd name="T7" fmla="*/ 0 h 6"/>
                    <a:gd name="T8" fmla="*/ 67 w 68"/>
                    <a:gd name="T9" fmla="*/ 5 h 6"/>
                    <a:gd name="T10" fmla="*/ 0 w 68"/>
                    <a:gd name="T11" fmla="*/ 5 h 6"/>
                    <a:gd name="T12" fmla="*/ 0 w 68"/>
                    <a:gd name="T13" fmla="*/ 0 h 6"/>
                    <a:gd name="T14" fmla="*/ 0 60000 65536"/>
                    <a:gd name="T15" fmla="*/ 0 60000 65536"/>
                    <a:gd name="T16" fmla="*/ 0 60000 65536"/>
                    <a:gd name="T17" fmla="*/ 0 60000 65536"/>
                    <a:gd name="T18" fmla="*/ 0 60000 65536"/>
                    <a:gd name="T19" fmla="*/ 0 60000 65536"/>
                    <a:gd name="T20" fmla="*/ 0 60000 65536"/>
                    <a:gd name="T21" fmla="*/ 0 w 68"/>
                    <a:gd name="T22" fmla="*/ 0 h 6"/>
                    <a:gd name="T23" fmla="*/ 68 w 6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6">
                      <a:moveTo>
                        <a:pt x="0" y="0"/>
                      </a:moveTo>
                      <a:lnTo>
                        <a:pt x="33" y="0"/>
                      </a:lnTo>
                      <a:lnTo>
                        <a:pt x="66" y="0"/>
                      </a:lnTo>
                      <a:lnTo>
                        <a:pt x="67" y="0"/>
                      </a:lnTo>
                      <a:lnTo>
                        <a:pt x="67" y="5"/>
                      </a:lnTo>
                      <a:lnTo>
                        <a:pt x="0" y="5"/>
                      </a:lnTo>
                      <a:lnTo>
                        <a:pt x="0" y="0"/>
                      </a:lnTo>
                    </a:path>
                  </a:pathLst>
                </a:custGeom>
                <a:noFill/>
                <a:ln w="12700" cap="rnd">
                  <a:noFill/>
                  <a:round/>
                  <a:headEnd/>
                  <a:tailEnd/>
                </a:ln>
              </p:spPr>
              <p:txBody>
                <a:bodyPr wrap="none" lIns="37317" tIns="18331" rIns="37317" bIns="18331">
                  <a:spAutoFit/>
                </a:bodyPr>
                <a:lstStyle/>
                <a:p>
                  <a:endParaRPr lang="pt-PT"/>
                </a:p>
              </p:txBody>
            </p:sp>
            <p:sp>
              <p:nvSpPr>
                <p:cNvPr id="645" name="Freeform 451"/>
                <p:cNvSpPr>
                  <a:spLocks/>
                </p:cNvSpPr>
                <p:nvPr/>
              </p:nvSpPr>
              <p:spPr bwMode="auto">
                <a:xfrm>
                  <a:off x="5551" y="2465"/>
                  <a:ext cx="68" cy="6"/>
                </a:xfrm>
                <a:custGeom>
                  <a:avLst/>
                  <a:gdLst>
                    <a:gd name="T0" fmla="*/ 67 w 68"/>
                    <a:gd name="T1" fmla="*/ 0 h 6"/>
                    <a:gd name="T2" fmla="*/ 0 w 68"/>
                    <a:gd name="T3" fmla="*/ 0 h 6"/>
                    <a:gd name="T4" fmla="*/ 1 w 68"/>
                    <a:gd name="T5" fmla="*/ 5 h 6"/>
                    <a:gd name="T6" fmla="*/ 33 w 68"/>
                    <a:gd name="T7" fmla="*/ 5 h 6"/>
                    <a:gd name="T8" fmla="*/ 67 w 68"/>
                    <a:gd name="T9" fmla="*/ 5 h 6"/>
                    <a:gd name="T10" fmla="*/ 67 w 68"/>
                    <a:gd name="T11" fmla="*/ 0 h 6"/>
                    <a:gd name="T12" fmla="*/ 66 w 68"/>
                    <a:gd name="T13" fmla="*/ 0 h 6"/>
                    <a:gd name="T14" fmla="*/ 67 w 68"/>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6"/>
                    <a:gd name="T26" fmla="*/ 68 w 6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6">
                      <a:moveTo>
                        <a:pt x="67" y="0"/>
                      </a:moveTo>
                      <a:lnTo>
                        <a:pt x="0" y="0"/>
                      </a:lnTo>
                      <a:lnTo>
                        <a:pt x="1" y="5"/>
                      </a:lnTo>
                      <a:lnTo>
                        <a:pt x="33" y="5"/>
                      </a:lnTo>
                      <a:lnTo>
                        <a:pt x="67" y="5"/>
                      </a:lnTo>
                      <a:lnTo>
                        <a:pt x="67" y="0"/>
                      </a:lnTo>
                      <a:lnTo>
                        <a:pt x="66" y="0"/>
                      </a:lnTo>
                      <a:lnTo>
                        <a:pt x="67" y="0"/>
                      </a:lnTo>
                    </a:path>
                  </a:pathLst>
                </a:custGeom>
                <a:solidFill>
                  <a:srgbClr val="009393"/>
                </a:solidFill>
                <a:ln w="12700" cap="rnd">
                  <a:noFill/>
                  <a:round/>
                  <a:headEnd/>
                  <a:tailEnd/>
                </a:ln>
              </p:spPr>
              <p:txBody>
                <a:bodyPr wrap="none" lIns="37317" tIns="18331" rIns="37317" bIns="18331">
                  <a:spAutoFit/>
                </a:bodyPr>
                <a:lstStyle/>
                <a:p>
                  <a:endParaRPr lang="pt-PT"/>
                </a:p>
              </p:txBody>
            </p:sp>
            <p:sp>
              <p:nvSpPr>
                <p:cNvPr id="646" name="Freeform 452"/>
                <p:cNvSpPr>
                  <a:spLocks/>
                </p:cNvSpPr>
                <p:nvPr/>
              </p:nvSpPr>
              <p:spPr bwMode="auto">
                <a:xfrm>
                  <a:off x="5551" y="2465"/>
                  <a:ext cx="68" cy="6"/>
                </a:xfrm>
                <a:custGeom>
                  <a:avLst/>
                  <a:gdLst>
                    <a:gd name="T0" fmla="*/ 67 w 68"/>
                    <a:gd name="T1" fmla="*/ 0 h 6"/>
                    <a:gd name="T2" fmla="*/ 0 w 68"/>
                    <a:gd name="T3" fmla="*/ 0 h 6"/>
                    <a:gd name="T4" fmla="*/ 1 w 68"/>
                    <a:gd name="T5" fmla="*/ 5 h 6"/>
                    <a:gd name="T6" fmla="*/ 33 w 68"/>
                    <a:gd name="T7" fmla="*/ 5 h 6"/>
                    <a:gd name="T8" fmla="*/ 67 w 68"/>
                    <a:gd name="T9" fmla="*/ 5 h 6"/>
                    <a:gd name="T10" fmla="*/ 67 w 68"/>
                    <a:gd name="T11" fmla="*/ 0 h 6"/>
                    <a:gd name="T12" fmla="*/ 66 w 68"/>
                    <a:gd name="T13" fmla="*/ 0 h 6"/>
                    <a:gd name="T14" fmla="*/ 0 60000 65536"/>
                    <a:gd name="T15" fmla="*/ 0 60000 65536"/>
                    <a:gd name="T16" fmla="*/ 0 60000 65536"/>
                    <a:gd name="T17" fmla="*/ 0 60000 65536"/>
                    <a:gd name="T18" fmla="*/ 0 60000 65536"/>
                    <a:gd name="T19" fmla="*/ 0 60000 65536"/>
                    <a:gd name="T20" fmla="*/ 0 60000 65536"/>
                    <a:gd name="T21" fmla="*/ 0 w 68"/>
                    <a:gd name="T22" fmla="*/ 0 h 6"/>
                    <a:gd name="T23" fmla="*/ 68 w 6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6">
                      <a:moveTo>
                        <a:pt x="67" y="0"/>
                      </a:moveTo>
                      <a:lnTo>
                        <a:pt x="0" y="0"/>
                      </a:lnTo>
                      <a:lnTo>
                        <a:pt x="1" y="5"/>
                      </a:lnTo>
                      <a:lnTo>
                        <a:pt x="33" y="5"/>
                      </a:lnTo>
                      <a:lnTo>
                        <a:pt x="67" y="5"/>
                      </a:lnTo>
                      <a:lnTo>
                        <a:pt x="67" y="0"/>
                      </a:lnTo>
                      <a:lnTo>
                        <a:pt x="66" y="0"/>
                      </a:lnTo>
                    </a:path>
                  </a:pathLst>
                </a:custGeom>
                <a:noFill/>
                <a:ln w="12700" cap="rnd">
                  <a:noFill/>
                  <a:round/>
                  <a:headEnd/>
                  <a:tailEnd/>
                </a:ln>
              </p:spPr>
              <p:txBody>
                <a:bodyPr wrap="none" lIns="37317" tIns="18331" rIns="37317" bIns="18331">
                  <a:spAutoFit/>
                </a:bodyPr>
                <a:lstStyle/>
                <a:p>
                  <a:endParaRPr lang="pt-PT"/>
                </a:p>
              </p:txBody>
            </p:sp>
            <p:sp>
              <p:nvSpPr>
                <p:cNvPr id="647" name="Freeform 453"/>
                <p:cNvSpPr>
                  <a:spLocks/>
                </p:cNvSpPr>
                <p:nvPr/>
              </p:nvSpPr>
              <p:spPr bwMode="auto">
                <a:xfrm>
                  <a:off x="5593" y="2404"/>
                  <a:ext cx="5" cy="49"/>
                </a:xfrm>
                <a:custGeom>
                  <a:avLst/>
                  <a:gdLst>
                    <a:gd name="T0" fmla="*/ 2 w 5"/>
                    <a:gd name="T1" fmla="*/ 48 h 49"/>
                    <a:gd name="T2" fmla="*/ 4 w 5"/>
                    <a:gd name="T3" fmla="*/ 48 h 49"/>
                    <a:gd name="T4" fmla="*/ 4 w 5"/>
                    <a:gd name="T5" fmla="*/ 0 h 49"/>
                    <a:gd name="T6" fmla="*/ 0 w 5"/>
                    <a:gd name="T7" fmla="*/ 0 h 49"/>
                    <a:gd name="T8" fmla="*/ 0 w 5"/>
                    <a:gd name="T9" fmla="*/ 48 h 49"/>
                    <a:gd name="T10" fmla="*/ 2 w 5"/>
                    <a:gd name="T11" fmla="*/ 48 h 49"/>
                    <a:gd name="T12" fmla="*/ 0 60000 65536"/>
                    <a:gd name="T13" fmla="*/ 0 60000 65536"/>
                    <a:gd name="T14" fmla="*/ 0 60000 65536"/>
                    <a:gd name="T15" fmla="*/ 0 60000 65536"/>
                    <a:gd name="T16" fmla="*/ 0 60000 65536"/>
                    <a:gd name="T17" fmla="*/ 0 60000 65536"/>
                    <a:gd name="T18" fmla="*/ 0 w 5"/>
                    <a:gd name="T19" fmla="*/ 0 h 49"/>
                    <a:gd name="T20" fmla="*/ 5 w 5"/>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5" h="49">
                      <a:moveTo>
                        <a:pt x="2" y="48"/>
                      </a:moveTo>
                      <a:lnTo>
                        <a:pt x="4" y="48"/>
                      </a:lnTo>
                      <a:lnTo>
                        <a:pt x="4" y="0"/>
                      </a:lnTo>
                      <a:lnTo>
                        <a:pt x="0" y="0"/>
                      </a:lnTo>
                      <a:lnTo>
                        <a:pt x="0" y="48"/>
                      </a:lnTo>
                      <a:lnTo>
                        <a:pt x="2" y="48"/>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48" name="Freeform 454"/>
                <p:cNvSpPr>
                  <a:spLocks/>
                </p:cNvSpPr>
                <p:nvPr/>
              </p:nvSpPr>
              <p:spPr bwMode="auto">
                <a:xfrm>
                  <a:off x="5613" y="2374"/>
                  <a:ext cx="7" cy="31"/>
                </a:xfrm>
                <a:custGeom>
                  <a:avLst/>
                  <a:gdLst>
                    <a:gd name="T0" fmla="*/ 0 w 7"/>
                    <a:gd name="T1" fmla="*/ 0 h 31"/>
                    <a:gd name="T2" fmla="*/ 6 w 7"/>
                    <a:gd name="T3" fmla="*/ 21 h 31"/>
                    <a:gd name="T4" fmla="*/ 6 w 7"/>
                    <a:gd name="T5" fmla="*/ 30 h 31"/>
                    <a:gd name="T6" fmla="*/ 0 60000 65536"/>
                    <a:gd name="T7" fmla="*/ 0 60000 65536"/>
                    <a:gd name="T8" fmla="*/ 0 60000 65536"/>
                    <a:gd name="T9" fmla="*/ 0 w 7"/>
                    <a:gd name="T10" fmla="*/ 0 h 31"/>
                    <a:gd name="T11" fmla="*/ 7 w 7"/>
                    <a:gd name="T12" fmla="*/ 31 h 31"/>
                  </a:gdLst>
                  <a:ahLst/>
                  <a:cxnLst>
                    <a:cxn ang="T6">
                      <a:pos x="T0" y="T1"/>
                    </a:cxn>
                    <a:cxn ang="T7">
                      <a:pos x="T2" y="T3"/>
                    </a:cxn>
                    <a:cxn ang="T8">
                      <a:pos x="T4" y="T5"/>
                    </a:cxn>
                  </a:cxnLst>
                  <a:rect l="T9" t="T10" r="T11" b="T12"/>
                  <a:pathLst>
                    <a:path w="7" h="31">
                      <a:moveTo>
                        <a:pt x="0" y="0"/>
                      </a:moveTo>
                      <a:lnTo>
                        <a:pt x="6" y="21"/>
                      </a:lnTo>
                      <a:lnTo>
                        <a:pt x="6" y="30"/>
                      </a:lnTo>
                    </a:path>
                  </a:pathLst>
                </a:custGeom>
                <a:noFill/>
                <a:ln w="12700" cap="rnd">
                  <a:noFill/>
                  <a:round/>
                  <a:headEnd/>
                  <a:tailEnd/>
                </a:ln>
              </p:spPr>
              <p:txBody>
                <a:bodyPr wrap="none" lIns="37317" tIns="18331" rIns="37317" bIns="18331">
                  <a:spAutoFit/>
                </a:bodyPr>
                <a:lstStyle/>
                <a:p>
                  <a:endParaRPr lang="pt-PT"/>
                </a:p>
              </p:txBody>
            </p:sp>
            <p:sp>
              <p:nvSpPr>
                <p:cNvPr id="649" name="Rectangle 455"/>
                <p:cNvSpPr>
                  <a:spLocks noChangeArrowheads="1"/>
                </p:cNvSpPr>
                <p:nvPr/>
              </p:nvSpPr>
              <p:spPr bwMode="auto">
                <a:xfrm>
                  <a:off x="5569" y="2422"/>
                  <a:ext cx="6" cy="30"/>
                </a:xfrm>
                <a:prstGeom prst="rect">
                  <a:avLst/>
                </a:prstGeom>
                <a:noFill/>
                <a:ln w="12700">
                  <a:noFill/>
                  <a:miter lim="800000"/>
                  <a:headEnd/>
                  <a:tailEnd/>
                </a:ln>
              </p:spPr>
              <p:txBody>
                <a:bodyPr wrap="none" lIns="37317" tIns="18331" rIns="37317" bIns="18331">
                  <a:spAutoFit/>
                </a:bodyPr>
                <a:lstStyle/>
                <a:p>
                  <a:endParaRPr lang="en-GB" u="none"/>
                </a:p>
              </p:txBody>
            </p:sp>
            <p:sp>
              <p:nvSpPr>
                <p:cNvPr id="650" name="Rectangle 456"/>
                <p:cNvSpPr>
                  <a:spLocks noChangeArrowheads="1"/>
                </p:cNvSpPr>
                <p:nvPr/>
              </p:nvSpPr>
              <p:spPr bwMode="auto">
                <a:xfrm>
                  <a:off x="5584" y="2422"/>
                  <a:ext cx="7" cy="30"/>
                </a:xfrm>
                <a:prstGeom prst="rect">
                  <a:avLst/>
                </a:prstGeom>
                <a:noFill/>
                <a:ln w="12700">
                  <a:noFill/>
                  <a:miter lim="800000"/>
                  <a:headEnd/>
                  <a:tailEnd/>
                </a:ln>
              </p:spPr>
              <p:txBody>
                <a:bodyPr wrap="none" lIns="37317" tIns="18331" rIns="37317" bIns="18331">
                  <a:spAutoFit/>
                </a:bodyPr>
                <a:lstStyle/>
                <a:p>
                  <a:endParaRPr lang="en-GB" u="none"/>
                </a:p>
              </p:txBody>
            </p:sp>
            <p:sp>
              <p:nvSpPr>
                <p:cNvPr id="651" name="Freeform 457"/>
                <p:cNvSpPr>
                  <a:spLocks/>
                </p:cNvSpPr>
                <p:nvPr/>
              </p:nvSpPr>
              <p:spPr bwMode="auto">
                <a:xfrm>
                  <a:off x="5574" y="2422"/>
                  <a:ext cx="5" cy="31"/>
                </a:xfrm>
                <a:custGeom>
                  <a:avLst/>
                  <a:gdLst>
                    <a:gd name="T0" fmla="*/ 2 w 5"/>
                    <a:gd name="T1" fmla="*/ 30 h 31"/>
                    <a:gd name="T2" fmla="*/ 4 w 5"/>
                    <a:gd name="T3" fmla="*/ 30 h 31"/>
                    <a:gd name="T4" fmla="*/ 4 w 5"/>
                    <a:gd name="T5" fmla="*/ 0 h 31"/>
                    <a:gd name="T6" fmla="*/ 0 w 5"/>
                    <a:gd name="T7" fmla="*/ 0 h 31"/>
                    <a:gd name="T8" fmla="*/ 0 w 5"/>
                    <a:gd name="T9" fmla="*/ 30 h 31"/>
                    <a:gd name="T10" fmla="*/ 2 w 5"/>
                    <a:gd name="T11" fmla="*/ 30 h 31"/>
                    <a:gd name="T12" fmla="*/ 0 60000 65536"/>
                    <a:gd name="T13" fmla="*/ 0 60000 65536"/>
                    <a:gd name="T14" fmla="*/ 0 60000 65536"/>
                    <a:gd name="T15" fmla="*/ 0 60000 65536"/>
                    <a:gd name="T16" fmla="*/ 0 60000 65536"/>
                    <a:gd name="T17" fmla="*/ 0 60000 65536"/>
                    <a:gd name="T18" fmla="*/ 0 w 5"/>
                    <a:gd name="T19" fmla="*/ 0 h 31"/>
                    <a:gd name="T20" fmla="*/ 5 w 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5" h="31">
                      <a:moveTo>
                        <a:pt x="2" y="30"/>
                      </a:moveTo>
                      <a:lnTo>
                        <a:pt x="4" y="30"/>
                      </a:lnTo>
                      <a:lnTo>
                        <a:pt x="4" y="0"/>
                      </a:lnTo>
                      <a:lnTo>
                        <a:pt x="0" y="0"/>
                      </a:lnTo>
                      <a:lnTo>
                        <a:pt x="0" y="30"/>
                      </a:lnTo>
                      <a:lnTo>
                        <a:pt x="2" y="3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52" name="Freeform 458"/>
                <p:cNvSpPr>
                  <a:spLocks/>
                </p:cNvSpPr>
                <p:nvPr/>
              </p:nvSpPr>
              <p:spPr bwMode="auto">
                <a:xfrm>
                  <a:off x="5589" y="2422"/>
                  <a:ext cx="5" cy="31"/>
                </a:xfrm>
                <a:custGeom>
                  <a:avLst/>
                  <a:gdLst>
                    <a:gd name="T0" fmla="*/ 2 w 5"/>
                    <a:gd name="T1" fmla="*/ 30 h 31"/>
                    <a:gd name="T2" fmla="*/ 4 w 5"/>
                    <a:gd name="T3" fmla="*/ 30 h 31"/>
                    <a:gd name="T4" fmla="*/ 4 w 5"/>
                    <a:gd name="T5" fmla="*/ 0 h 31"/>
                    <a:gd name="T6" fmla="*/ 0 w 5"/>
                    <a:gd name="T7" fmla="*/ 0 h 31"/>
                    <a:gd name="T8" fmla="*/ 0 w 5"/>
                    <a:gd name="T9" fmla="*/ 30 h 31"/>
                    <a:gd name="T10" fmla="*/ 2 w 5"/>
                    <a:gd name="T11" fmla="*/ 30 h 31"/>
                    <a:gd name="T12" fmla="*/ 0 60000 65536"/>
                    <a:gd name="T13" fmla="*/ 0 60000 65536"/>
                    <a:gd name="T14" fmla="*/ 0 60000 65536"/>
                    <a:gd name="T15" fmla="*/ 0 60000 65536"/>
                    <a:gd name="T16" fmla="*/ 0 60000 65536"/>
                    <a:gd name="T17" fmla="*/ 0 60000 65536"/>
                    <a:gd name="T18" fmla="*/ 0 w 5"/>
                    <a:gd name="T19" fmla="*/ 0 h 31"/>
                    <a:gd name="T20" fmla="*/ 5 w 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5" h="31">
                      <a:moveTo>
                        <a:pt x="2" y="30"/>
                      </a:moveTo>
                      <a:lnTo>
                        <a:pt x="4" y="30"/>
                      </a:lnTo>
                      <a:lnTo>
                        <a:pt x="4" y="0"/>
                      </a:lnTo>
                      <a:lnTo>
                        <a:pt x="0" y="0"/>
                      </a:lnTo>
                      <a:lnTo>
                        <a:pt x="0" y="30"/>
                      </a:lnTo>
                      <a:lnTo>
                        <a:pt x="2" y="3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53" name="Freeform 459"/>
                <p:cNvSpPr>
                  <a:spLocks/>
                </p:cNvSpPr>
                <p:nvPr/>
              </p:nvSpPr>
              <p:spPr bwMode="auto">
                <a:xfrm>
                  <a:off x="5581" y="2426"/>
                  <a:ext cx="5" cy="4"/>
                </a:xfrm>
                <a:custGeom>
                  <a:avLst/>
                  <a:gdLst>
                    <a:gd name="T0" fmla="*/ 2 w 5"/>
                    <a:gd name="T1" fmla="*/ 3 h 4"/>
                    <a:gd name="T2" fmla="*/ 3 w 5"/>
                    <a:gd name="T3" fmla="*/ 3 h 4"/>
                    <a:gd name="T4" fmla="*/ 4 w 5"/>
                    <a:gd name="T5" fmla="*/ 2 h 4"/>
                    <a:gd name="T6" fmla="*/ 4 w 5"/>
                    <a:gd name="T7" fmla="*/ 1 h 4"/>
                    <a:gd name="T8" fmla="*/ 3 w 5"/>
                    <a:gd name="T9" fmla="*/ 0 h 4"/>
                    <a:gd name="T10" fmla="*/ 2 w 5"/>
                    <a:gd name="T11" fmla="*/ 0 h 4"/>
                    <a:gd name="T12" fmla="*/ 1 w 5"/>
                    <a:gd name="T13" fmla="*/ 0 h 4"/>
                    <a:gd name="T14" fmla="*/ 0 w 5"/>
                    <a:gd name="T15" fmla="*/ 1 h 4"/>
                    <a:gd name="T16" fmla="*/ 0 w 5"/>
                    <a:gd name="T17" fmla="*/ 2 h 4"/>
                    <a:gd name="T18" fmla="*/ 1 w 5"/>
                    <a:gd name="T19" fmla="*/ 3 h 4"/>
                    <a:gd name="T20" fmla="*/ 2 w 5"/>
                    <a:gd name="T21" fmla="*/ 3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4"/>
                    <a:gd name="T35" fmla="*/ 5 w 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4">
                      <a:moveTo>
                        <a:pt x="2" y="3"/>
                      </a:moveTo>
                      <a:lnTo>
                        <a:pt x="3" y="3"/>
                      </a:lnTo>
                      <a:lnTo>
                        <a:pt x="4" y="2"/>
                      </a:lnTo>
                      <a:lnTo>
                        <a:pt x="4" y="1"/>
                      </a:lnTo>
                      <a:lnTo>
                        <a:pt x="3" y="0"/>
                      </a:lnTo>
                      <a:lnTo>
                        <a:pt x="2" y="0"/>
                      </a:lnTo>
                      <a:lnTo>
                        <a:pt x="1" y="0"/>
                      </a:lnTo>
                      <a:lnTo>
                        <a:pt x="0" y="1"/>
                      </a:lnTo>
                      <a:lnTo>
                        <a:pt x="0" y="2"/>
                      </a:lnTo>
                      <a:lnTo>
                        <a:pt x="1" y="3"/>
                      </a:lnTo>
                      <a:lnTo>
                        <a:pt x="2"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54" name="Freeform 460"/>
                <p:cNvSpPr>
                  <a:spLocks/>
                </p:cNvSpPr>
                <p:nvPr/>
              </p:nvSpPr>
              <p:spPr bwMode="auto">
                <a:xfrm>
                  <a:off x="5575" y="2426"/>
                  <a:ext cx="5" cy="4"/>
                </a:xfrm>
                <a:custGeom>
                  <a:avLst/>
                  <a:gdLst>
                    <a:gd name="T0" fmla="*/ 2 w 5"/>
                    <a:gd name="T1" fmla="*/ 3 h 4"/>
                    <a:gd name="T2" fmla="*/ 3 w 5"/>
                    <a:gd name="T3" fmla="*/ 3 h 4"/>
                    <a:gd name="T4" fmla="*/ 4 w 5"/>
                    <a:gd name="T5" fmla="*/ 2 h 4"/>
                    <a:gd name="T6" fmla="*/ 4 w 5"/>
                    <a:gd name="T7" fmla="*/ 1 h 4"/>
                    <a:gd name="T8" fmla="*/ 3 w 5"/>
                    <a:gd name="T9" fmla="*/ 1 h 4"/>
                    <a:gd name="T10" fmla="*/ 3 w 5"/>
                    <a:gd name="T11" fmla="*/ 0 h 4"/>
                    <a:gd name="T12" fmla="*/ 2 w 5"/>
                    <a:gd name="T13" fmla="*/ 0 h 4"/>
                    <a:gd name="T14" fmla="*/ 1 w 5"/>
                    <a:gd name="T15" fmla="*/ 0 h 4"/>
                    <a:gd name="T16" fmla="*/ 1 w 5"/>
                    <a:gd name="T17" fmla="*/ 1 h 4"/>
                    <a:gd name="T18" fmla="*/ 0 w 5"/>
                    <a:gd name="T19" fmla="*/ 1 h 4"/>
                    <a:gd name="T20" fmla="*/ 0 w 5"/>
                    <a:gd name="T21" fmla="*/ 2 h 4"/>
                    <a:gd name="T22" fmla="*/ 1 w 5"/>
                    <a:gd name="T23" fmla="*/ 3 h 4"/>
                    <a:gd name="T24" fmla="*/ 2 w 5"/>
                    <a:gd name="T25" fmla="*/ 3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2" y="3"/>
                      </a:moveTo>
                      <a:lnTo>
                        <a:pt x="3" y="3"/>
                      </a:lnTo>
                      <a:lnTo>
                        <a:pt x="4" y="2"/>
                      </a:lnTo>
                      <a:lnTo>
                        <a:pt x="4" y="1"/>
                      </a:lnTo>
                      <a:lnTo>
                        <a:pt x="3" y="1"/>
                      </a:lnTo>
                      <a:lnTo>
                        <a:pt x="3" y="0"/>
                      </a:lnTo>
                      <a:lnTo>
                        <a:pt x="2" y="0"/>
                      </a:lnTo>
                      <a:lnTo>
                        <a:pt x="1" y="0"/>
                      </a:lnTo>
                      <a:lnTo>
                        <a:pt x="1" y="1"/>
                      </a:lnTo>
                      <a:lnTo>
                        <a:pt x="0" y="1"/>
                      </a:lnTo>
                      <a:lnTo>
                        <a:pt x="0" y="2"/>
                      </a:lnTo>
                      <a:lnTo>
                        <a:pt x="1" y="3"/>
                      </a:lnTo>
                      <a:lnTo>
                        <a:pt x="2"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55" name="Freeform 461"/>
                <p:cNvSpPr>
                  <a:spLocks/>
                </p:cNvSpPr>
                <p:nvPr/>
              </p:nvSpPr>
              <p:spPr bwMode="auto">
                <a:xfrm>
                  <a:off x="5569" y="2405"/>
                  <a:ext cx="10" cy="15"/>
                </a:xfrm>
                <a:custGeom>
                  <a:avLst/>
                  <a:gdLst>
                    <a:gd name="T0" fmla="*/ 0 w 10"/>
                    <a:gd name="T1" fmla="*/ 14 h 15"/>
                    <a:gd name="T2" fmla="*/ 9 w 10"/>
                    <a:gd name="T3" fmla="*/ 14 h 15"/>
                    <a:gd name="T4" fmla="*/ 9 w 10"/>
                    <a:gd name="T5" fmla="*/ 0 h 15"/>
                    <a:gd name="T6" fmla="*/ 7 w 10"/>
                    <a:gd name="T7" fmla="*/ 0 h 15"/>
                    <a:gd name="T8" fmla="*/ 5 w 10"/>
                    <a:gd name="T9" fmla="*/ 1 h 15"/>
                    <a:gd name="T10" fmla="*/ 4 w 10"/>
                    <a:gd name="T11" fmla="*/ 2 h 15"/>
                    <a:gd name="T12" fmla="*/ 3 w 10"/>
                    <a:gd name="T13" fmla="*/ 4 h 15"/>
                    <a:gd name="T14" fmla="*/ 2 w 10"/>
                    <a:gd name="T15" fmla="*/ 6 h 15"/>
                    <a:gd name="T16" fmla="*/ 1 w 10"/>
                    <a:gd name="T17" fmla="*/ 8 h 15"/>
                    <a:gd name="T18" fmla="*/ 0 w 10"/>
                    <a:gd name="T19" fmla="*/ 11 h 15"/>
                    <a:gd name="T20" fmla="*/ 0 w 10"/>
                    <a:gd name="T21" fmla="*/ 14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5"/>
                    <a:gd name="T35" fmla="*/ 10 w 10"/>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5">
                      <a:moveTo>
                        <a:pt x="0" y="14"/>
                      </a:moveTo>
                      <a:lnTo>
                        <a:pt x="9" y="14"/>
                      </a:lnTo>
                      <a:lnTo>
                        <a:pt x="9" y="0"/>
                      </a:lnTo>
                      <a:lnTo>
                        <a:pt x="7" y="0"/>
                      </a:lnTo>
                      <a:lnTo>
                        <a:pt x="5" y="1"/>
                      </a:lnTo>
                      <a:lnTo>
                        <a:pt x="4" y="2"/>
                      </a:lnTo>
                      <a:lnTo>
                        <a:pt x="3" y="4"/>
                      </a:lnTo>
                      <a:lnTo>
                        <a:pt x="2" y="6"/>
                      </a:lnTo>
                      <a:lnTo>
                        <a:pt x="1" y="8"/>
                      </a:lnTo>
                      <a:lnTo>
                        <a:pt x="0" y="11"/>
                      </a:lnTo>
                      <a:lnTo>
                        <a:pt x="0" y="14"/>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656" name="Freeform 462"/>
                <p:cNvSpPr>
                  <a:spLocks/>
                </p:cNvSpPr>
                <p:nvPr/>
              </p:nvSpPr>
              <p:spPr bwMode="auto">
                <a:xfrm>
                  <a:off x="5582" y="2405"/>
                  <a:ext cx="10" cy="15"/>
                </a:xfrm>
                <a:custGeom>
                  <a:avLst/>
                  <a:gdLst>
                    <a:gd name="T0" fmla="*/ 9 w 10"/>
                    <a:gd name="T1" fmla="*/ 14 h 15"/>
                    <a:gd name="T2" fmla="*/ 0 w 10"/>
                    <a:gd name="T3" fmla="*/ 14 h 15"/>
                    <a:gd name="T4" fmla="*/ 0 w 10"/>
                    <a:gd name="T5" fmla="*/ 0 h 15"/>
                    <a:gd name="T6" fmla="*/ 2 w 10"/>
                    <a:gd name="T7" fmla="*/ 0 h 15"/>
                    <a:gd name="T8" fmla="*/ 4 w 10"/>
                    <a:gd name="T9" fmla="*/ 1 h 15"/>
                    <a:gd name="T10" fmla="*/ 5 w 10"/>
                    <a:gd name="T11" fmla="*/ 2 h 15"/>
                    <a:gd name="T12" fmla="*/ 6 w 10"/>
                    <a:gd name="T13" fmla="*/ 4 h 15"/>
                    <a:gd name="T14" fmla="*/ 7 w 10"/>
                    <a:gd name="T15" fmla="*/ 6 h 15"/>
                    <a:gd name="T16" fmla="*/ 8 w 10"/>
                    <a:gd name="T17" fmla="*/ 8 h 15"/>
                    <a:gd name="T18" fmla="*/ 9 w 10"/>
                    <a:gd name="T19" fmla="*/ 11 h 15"/>
                    <a:gd name="T20" fmla="*/ 9 w 10"/>
                    <a:gd name="T21" fmla="*/ 14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5"/>
                    <a:gd name="T35" fmla="*/ 10 w 10"/>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5">
                      <a:moveTo>
                        <a:pt x="9" y="14"/>
                      </a:moveTo>
                      <a:lnTo>
                        <a:pt x="0" y="14"/>
                      </a:lnTo>
                      <a:lnTo>
                        <a:pt x="0" y="0"/>
                      </a:lnTo>
                      <a:lnTo>
                        <a:pt x="2" y="0"/>
                      </a:lnTo>
                      <a:lnTo>
                        <a:pt x="4" y="1"/>
                      </a:lnTo>
                      <a:lnTo>
                        <a:pt x="5" y="2"/>
                      </a:lnTo>
                      <a:lnTo>
                        <a:pt x="6" y="4"/>
                      </a:lnTo>
                      <a:lnTo>
                        <a:pt x="7" y="6"/>
                      </a:lnTo>
                      <a:lnTo>
                        <a:pt x="8" y="8"/>
                      </a:lnTo>
                      <a:lnTo>
                        <a:pt x="9" y="11"/>
                      </a:lnTo>
                      <a:lnTo>
                        <a:pt x="9" y="14"/>
                      </a:lnTo>
                    </a:path>
                  </a:pathLst>
                </a:custGeom>
                <a:solidFill>
                  <a:srgbClr val="BFBFBF"/>
                </a:solidFill>
                <a:ln w="12700" cap="rnd">
                  <a:noFill/>
                  <a:round/>
                  <a:headEnd/>
                  <a:tailEnd/>
                </a:ln>
              </p:spPr>
              <p:txBody>
                <a:bodyPr wrap="none" lIns="37317" tIns="18331" rIns="37317" bIns="18331">
                  <a:spAutoFit/>
                </a:bodyPr>
                <a:lstStyle/>
                <a:p>
                  <a:endParaRPr lang="pt-PT"/>
                </a:p>
              </p:txBody>
            </p:sp>
            <p:sp>
              <p:nvSpPr>
                <p:cNvPr id="657" name="Freeform 463"/>
                <p:cNvSpPr>
                  <a:spLocks/>
                </p:cNvSpPr>
                <p:nvPr/>
              </p:nvSpPr>
              <p:spPr bwMode="auto">
                <a:xfrm>
                  <a:off x="5678" y="2427"/>
                  <a:ext cx="5" cy="6"/>
                </a:xfrm>
                <a:custGeom>
                  <a:avLst/>
                  <a:gdLst>
                    <a:gd name="T0" fmla="*/ 1 w 5"/>
                    <a:gd name="T1" fmla="*/ 5 h 6"/>
                    <a:gd name="T2" fmla="*/ 2 w 5"/>
                    <a:gd name="T3" fmla="*/ 5 h 6"/>
                    <a:gd name="T4" fmla="*/ 3 w 5"/>
                    <a:gd name="T5" fmla="*/ 4 h 6"/>
                    <a:gd name="T6" fmla="*/ 4 w 5"/>
                    <a:gd name="T7" fmla="*/ 3 h 6"/>
                    <a:gd name="T8" fmla="*/ 4 w 5"/>
                    <a:gd name="T9" fmla="*/ 1 h 6"/>
                    <a:gd name="T10" fmla="*/ 2 w 5"/>
                    <a:gd name="T11" fmla="*/ 0 h 6"/>
                    <a:gd name="T12" fmla="*/ 1 w 5"/>
                    <a:gd name="T13" fmla="*/ 1 h 6"/>
                    <a:gd name="T14" fmla="*/ 1 w 5"/>
                    <a:gd name="T15" fmla="*/ 2 h 6"/>
                    <a:gd name="T16" fmla="*/ 0 w 5"/>
                    <a:gd name="T17" fmla="*/ 2 h 6"/>
                    <a:gd name="T18" fmla="*/ 1 w 5"/>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6"/>
                    <a:gd name="T32" fmla="*/ 5 w 5"/>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6">
                      <a:moveTo>
                        <a:pt x="1" y="5"/>
                      </a:moveTo>
                      <a:lnTo>
                        <a:pt x="2" y="5"/>
                      </a:lnTo>
                      <a:lnTo>
                        <a:pt x="3" y="4"/>
                      </a:lnTo>
                      <a:lnTo>
                        <a:pt x="4" y="3"/>
                      </a:lnTo>
                      <a:lnTo>
                        <a:pt x="4" y="1"/>
                      </a:lnTo>
                      <a:lnTo>
                        <a:pt x="2" y="0"/>
                      </a:lnTo>
                      <a:lnTo>
                        <a:pt x="1" y="1"/>
                      </a:lnTo>
                      <a:lnTo>
                        <a:pt x="1" y="2"/>
                      </a:lnTo>
                      <a:lnTo>
                        <a:pt x="0" y="2"/>
                      </a:lnTo>
                      <a:lnTo>
                        <a:pt x="1" y="5"/>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58" name="Freeform 464"/>
                <p:cNvSpPr>
                  <a:spLocks/>
                </p:cNvSpPr>
                <p:nvPr/>
              </p:nvSpPr>
              <p:spPr bwMode="auto">
                <a:xfrm>
                  <a:off x="5622" y="2441"/>
                  <a:ext cx="4" cy="7"/>
                </a:xfrm>
                <a:custGeom>
                  <a:avLst/>
                  <a:gdLst>
                    <a:gd name="T0" fmla="*/ 3 w 4"/>
                    <a:gd name="T1" fmla="*/ 2 h 7"/>
                    <a:gd name="T2" fmla="*/ 2 w 4"/>
                    <a:gd name="T3" fmla="*/ 1 h 7"/>
                    <a:gd name="T4" fmla="*/ 2 w 4"/>
                    <a:gd name="T5" fmla="*/ 0 h 7"/>
                    <a:gd name="T6" fmla="*/ 0 w 4"/>
                    <a:gd name="T7" fmla="*/ 3 h 7"/>
                    <a:gd name="T8" fmla="*/ 0 w 4"/>
                    <a:gd name="T9" fmla="*/ 4 h 7"/>
                    <a:gd name="T10" fmla="*/ 1 w 4"/>
                    <a:gd name="T11" fmla="*/ 4 h 7"/>
                    <a:gd name="T12" fmla="*/ 2 w 4"/>
                    <a:gd name="T13" fmla="*/ 5 h 7"/>
                    <a:gd name="T14" fmla="*/ 2 w 4"/>
                    <a:gd name="T15" fmla="*/ 6 h 7"/>
                    <a:gd name="T16" fmla="*/ 3 w 4"/>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3" y="2"/>
                      </a:moveTo>
                      <a:lnTo>
                        <a:pt x="2" y="1"/>
                      </a:lnTo>
                      <a:lnTo>
                        <a:pt x="2" y="0"/>
                      </a:lnTo>
                      <a:lnTo>
                        <a:pt x="0" y="3"/>
                      </a:lnTo>
                      <a:lnTo>
                        <a:pt x="0" y="4"/>
                      </a:lnTo>
                      <a:lnTo>
                        <a:pt x="1" y="4"/>
                      </a:lnTo>
                      <a:lnTo>
                        <a:pt x="2" y="5"/>
                      </a:lnTo>
                      <a:lnTo>
                        <a:pt x="2" y="6"/>
                      </a:lnTo>
                      <a:lnTo>
                        <a:pt x="3"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59" name="Freeform 465"/>
                <p:cNvSpPr>
                  <a:spLocks/>
                </p:cNvSpPr>
                <p:nvPr/>
              </p:nvSpPr>
              <p:spPr bwMode="auto">
                <a:xfrm>
                  <a:off x="5616" y="2382"/>
                  <a:ext cx="83" cy="104"/>
                </a:xfrm>
                <a:custGeom>
                  <a:avLst/>
                  <a:gdLst>
                    <a:gd name="T0" fmla="*/ 40 w 83"/>
                    <a:gd name="T1" fmla="*/ 1 h 104"/>
                    <a:gd name="T2" fmla="*/ 45 w 83"/>
                    <a:gd name="T3" fmla="*/ 4 h 104"/>
                    <a:gd name="T4" fmla="*/ 52 w 83"/>
                    <a:gd name="T5" fmla="*/ 4 h 104"/>
                    <a:gd name="T6" fmla="*/ 53 w 83"/>
                    <a:gd name="T7" fmla="*/ 11 h 104"/>
                    <a:gd name="T8" fmla="*/ 57 w 83"/>
                    <a:gd name="T9" fmla="*/ 13 h 104"/>
                    <a:gd name="T10" fmla="*/ 61 w 83"/>
                    <a:gd name="T11" fmla="*/ 17 h 104"/>
                    <a:gd name="T12" fmla="*/ 58 w 83"/>
                    <a:gd name="T13" fmla="*/ 25 h 104"/>
                    <a:gd name="T14" fmla="*/ 61 w 83"/>
                    <a:gd name="T15" fmla="*/ 28 h 104"/>
                    <a:gd name="T16" fmla="*/ 69 w 83"/>
                    <a:gd name="T17" fmla="*/ 35 h 104"/>
                    <a:gd name="T18" fmla="*/ 66 w 83"/>
                    <a:gd name="T19" fmla="*/ 42 h 104"/>
                    <a:gd name="T20" fmla="*/ 67 w 83"/>
                    <a:gd name="T21" fmla="*/ 44 h 104"/>
                    <a:gd name="T22" fmla="*/ 72 w 83"/>
                    <a:gd name="T23" fmla="*/ 43 h 104"/>
                    <a:gd name="T24" fmla="*/ 77 w 83"/>
                    <a:gd name="T25" fmla="*/ 48 h 104"/>
                    <a:gd name="T26" fmla="*/ 78 w 83"/>
                    <a:gd name="T27" fmla="*/ 56 h 104"/>
                    <a:gd name="T28" fmla="*/ 79 w 83"/>
                    <a:gd name="T29" fmla="*/ 61 h 104"/>
                    <a:gd name="T30" fmla="*/ 80 w 83"/>
                    <a:gd name="T31" fmla="*/ 66 h 104"/>
                    <a:gd name="T32" fmla="*/ 82 w 83"/>
                    <a:gd name="T33" fmla="*/ 73 h 104"/>
                    <a:gd name="T34" fmla="*/ 80 w 83"/>
                    <a:gd name="T35" fmla="*/ 80 h 104"/>
                    <a:gd name="T36" fmla="*/ 79 w 83"/>
                    <a:gd name="T37" fmla="*/ 92 h 104"/>
                    <a:gd name="T38" fmla="*/ 72 w 83"/>
                    <a:gd name="T39" fmla="*/ 93 h 104"/>
                    <a:gd name="T40" fmla="*/ 65 w 83"/>
                    <a:gd name="T41" fmla="*/ 98 h 104"/>
                    <a:gd name="T42" fmla="*/ 58 w 83"/>
                    <a:gd name="T43" fmla="*/ 97 h 104"/>
                    <a:gd name="T44" fmla="*/ 54 w 83"/>
                    <a:gd name="T45" fmla="*/ 98 h 104"/>
                    <a:gd name="T46" fmla="*/ 49 w 83"/>
                    <a:gd name="T47" fmla="*/ 96 h 104"/>
                    <a:gd name="T48" fmla="*/ 44 w 83"/>
                    <a:gd name="T49" fmla="*/ 99 h 104"/>
                    <a:gd name="T50" fmla="*/ 36 w 83"/>
                    <a:gd name="T51" fmla="*/ 102 h 104"/>
                    <a:gd name="T52" fmla="*/ 30 w 83"/>
                    <a:gd name="T53" fmla="*/ 101 h 104"/>
                    <a:gd name="T54" fmla="*/ 25 w 83"/>
                    <a:gd name="T55" fmla="*/ 98 h 104"/>
                    <a:gd name="T56" fmla="*/ 19 w 83"/>
                    <a:gd name="T57" fmla="*/ 97 h 104"/>
                    <a:gd name="T58" fmla="*/ 12 w 83"/>
                    <a:gd name="T59" fmla="*/ 96 h 104"/>
                    <a:gd name="T60" fmla="*/ 7 w 83"/>
                    <a:gd name="T61" fmla="*/ 90 h 104"/>
                    <a:gd name="T62" fmla="*/ 2 w 83"/>
                    <a:gd name="T63" fmla="*/ 85 h 104"/>
                    <a:gd name="T64" fmla="*/ 2 w 83"/>
                    <a:gd name="T65" fmla="*/ 79 h 104"/>
                    <a:gd name="T66" fmla="*/ 5 w 83"/>
                    <a:gd name="T67" fmla="*/ 78 h 104"/>
                    <a:gd name="T68" fmla="*/ 1 w 83"/>
                    <a:gd name="T69" fmla="*/ 73 h 104"/>
                    <a:gd name="T70" fmla="*/ 0 w 83"/>
                    <a:gd name="T71" fmla="*/ 68 h 104"/>
                    <a:gd name="T72" fmla="*/ 2 w 83"/>
                    <a:gd name="T73" fmla="*/ 62 h 104"/>
                    <a:gd name="T74" fmla="*/ 7 w 83"/>
                    <a:gd name="T75" fmla="*/ 61 h 104"/>
                    <a:gd name="T76" fmla="*/ 2 w 83"/>
                    <a:gd name="T77" fmla="*/ 58 h 104"/>
                    <a:gd name="T78" fmla="*/ 0 w 83"/>
                    <a:gd name="T79" fmla="*/ 51 h 104"/>
                    <a:gd name="T80" fmla="*/ 8 w 83"/>
                    <a:gd name="T81" fmla="*/ 45 h 104"/>
                    <a:gd name="T82" fmla="*/ 14 w 83"/>
                    <a:gd name="T83" fmla="*/ 42 h 104"/>
                    <a:gd name="T84" fmla="*/ 16 w 83"/>
                    <a:gd name="T85" fmla="*/ 39 h 104"/>
                    <a:gd name="T86" fmla="*/ 18 w 83"/>
                    <a:gd name="T87" fmla="*/ 33 h 104"/>
                    <a:gd name="T88" fmla="*/ 16 w 83"/>
                    <a:gd name="T89" fmla="*/ 30 h 104"/>
                    <a:gd name="T90" fmla="*/ 19 w 83"/>
                    <a:gd name="T91" fmla="*/ 25 h 104"/>
                    <a:gd name="T92" fmla="*/ 23 w 83"/>
                    <a:gd name="T93" fmla="*/ 26 h 104"/>
                    <a:gd name="T94" fmla="*/ 25 w 83"/>
                    <a:gd name="T95" fmla="*/ 22 h 104"/>
                    <a:gd name="T96" fmla="*/ 24 w 83"/>
                    <a:gd name="T97" fmla="*/ 18 h 104"/>
                    <a:gd name="T98" fmla="*/ 26 w 83"/>
                    <a:gd name="T99" fmla="*/ 11 h 104"/>
                    <a:gd name="T100" fmla="*/ 30 w 83"/>
                    <a:gd name="T101" fmla="*/ 11 h 104"/>
                    <a:gd name="T102" fmla="*/ 36 w 83"/>
                    <a:gd name="T103" fmla="*/ 9 h 1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
                    <a:gd name="T157" fmla="*/ 0 h 104"/>
                    <a:gd name="T158" fmla="*/ 83 w 83"/>
                    <a:gd name="T159" fmla="*/ 104 h 1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 h="104">
                      <a:moveTo>
                        <a:pt x="37" y="8"/>
                      </a:moveTo>
                      <a:lnTo>
                        <a:pt x="38" y="6"/>
                      </a:lnTo>
                      <a:lnTo>
                        <a:pt x="38" y="4"/>
                      </a:lnTo>
                      <a:lnTo>
                        <a:pt x="38" y="2"/>
                      </a:lnTo>
                      <a:lnTo>
                        <a:pt x="40" y="1"/>
                      </a:lnTo>
                      <a:lnTo>
                        <a:pt x="42" y="0"/>
                      </a:lnTo>
                      <a:lnTo>
                        <a:pt x="43" y="0"/>
                      </a:lnTo>
                      <a:lnTo>
                        <a:pt x="44" y="1"/>
                      </a:lnTo>
                      <a:lnTo>
                        <a:pt x="44" y="4"/>
                      </a:lnTo>
                      <a:lnTo>
                        <a:pt x="45" y="4"/>
                      </a:lnTo>
                      <a:lnTo>
                        <a:pt x="47" y="4"/>
                      </a:lnTo>
                      <a:lnTo>
                        <a:pt x="48" y="4"/>
                      </a:lnTo>
                      <a:lnTo>
                        <a:pt x="49" y="3"/>
                      </a:lnTo>
                      <a:lnTo>
                        <a:pt x="50" y="3"/>
                      </a:lnTo>
                      <a:lnTo>
                        <a:pt x="52" y="4"/>
                      </a:lnTo>
                      <a:lnTo>
                        <a:pt x="54" y="6"/>
                      </a:lnTo>
                      <a:lnTo>
                        <a:pt x="56" y="8"/>
                      </a:lnTo>
                      <a:lnTo>
                        <a:pt x="55" y="9"/>
                      </a:lnTo>
                      <a:lnTo>
                        <a:pt x="54" y="11"/>
                      </a:lnTo>
                      <a:lnTo>
                        <a:pt x="53" y="11"/>
                      </a:lnTo>
                      <a:lnTo>
                        <a:pt x="52" y="12"/>
                      </a:lnTo>
                      <a:lnTo>
                        <a:pt x="53" y="13"/>
                      </a:lnTo>
                      <a:lnTo>
                        <a:pt x="54" y="13"/>
                      </a:lnTo>
                      <a:lnTo>
                        <a:pt x="55" y="13"/>
                      </a:lnTo>
                      <a:lnTo>
                        <a:pt x="57" y="13"/>
                      </a:lnTo>
                      <a:lnTo>
                        <a:pt x="58" y="13"/>
                      </a:lnTo>
                      <a:lnTo>
                        <a:pt x="58" y="14"/>
                      </a:lnTo>
                      <a:lnTo>
                        <a:pt x="60" y="15"/>
                      </a:lnTo>
                      <a:lnTo>
                        <a:pt x="60" y="16"/>
                      </a:lnTo>
                      <a:lnTo>
                        <a:pt x="61" y="17"/>
                      </a:lnTo>
                      <a:lnTo>
                        <a:pt x="61" y="18"/>
                      </a:lnTo>
                      <a:lnTo>
                        <a:pt x="60" y="21"/>
                      </a:lnTo>
                      <a:lnTo>
                        <a:pt x="58" y="22"/>
                      </a:lnTo>
                      <a:lnTo>
                        <a:pt x="58" y="23"/>
                      </a:lnTo>
                      <a:lnTo>
                        <a:pt x="58" y="25"/>
                      </a:lnTo>
                      <a:lnTo>
                        <a:pt x="58" y="26"/>
                      </a:lnTo>
                      <a:lnTo>
                        <a:pt x="58" y="27"/>
                      </a:lnTo>
                      <a:lnTo>
                        <a:pt x="58" y="28"/>
                      </a:lnTo>
                      <a:lnTo>
                        <a:pt x="60" y="28"/>
                      </a:lnTo>
                      <a:lnTo>
                        <a:pt x="61" y="28"/>
                      </a:lnTo>
                      <a:lnTo>
                        <a:pt x="63" y="28"/>
                      </a:lnTo>
                      <a:lnTo>
                        <a:pt x="65" y="29"/>
                      </a:lnTo>
                      <a:lnTo>
                        <a:pt x="67" y="30"/>
                      </a:lnTo>
                      <a:lnTo>
                        <a:pt x="68" y="32"/>
                      </a:lnTo>
                      <a:lnTo>
                        <a:pt x="69" y="35"/>
                      </a:lnTo>
                      <a:lnTo>
                        <a:pt x="70" y="38"/>
                      </a:lnTo>
                      <a:lnTo>
                        <a:pt x="69" y="41"/>
                      </a:lnTo>
                      <a:lnTo>
                        <a:pt x="68" y="41"/>
                      </a:lnTo>
                      <a:lnTo>
                        <a:pt x="67" y="41"/>
                      </a:lnTo>
                      <a:lnTo>
                        <a:pt x="66" y="42"/>
                      </a:lnTo>
                      <a:lnTo>
                        <a:pt x="65" y="43"/>
                      </a:lnTo>
                      <a:lnTo>
                        <a:pt x="65" y="44"/>
                      </a:lnTo>
                      <a:lnTo>
                        <a:pt x="65" y="45"/>
                      </a:lnTo>
                      <a:lnTo>
                        <a:pt x="66" y="45"/>
                      </a:lnTo>
                      <a:lnTo>
                        <a:pt x="67" y="44"/>
                      </a:lnTo>
                      <a:lnTo>
                        <a:pt x="67" y="43"/>
                      </a:lnTo>
                      <a:lnTo>
                        <a:pt x="69" y="43"/>
                      </a:lnTo>
                      <a:lnTo>
                        <a:pt x="70" y="43"/>
                      </a:lnTo>
                      <a:lnTo>
                        <a:pt x="71" y="43"/>
                      </a:lnTo>
                      <a:lnTo>
                        <a:pt x="72" y="43"/>
                      </a:lnTo>
                      <a:lnTo>
                        <a:pt x="74" y="43"/>
                      </a:lnTo>
                      <a:lnTo>
                        <a:pt x="75" y="44"/>
                      </a:lnTo>
                      <a:lnTo>
                        <a:pt x="76" y="44"/>
                      </a:lnTo>
                      <a:lnTo>
                        <a:pt x="77" y="46"/>
                      </a:lnTo>
                      <a:lnTo>
                        <a:pt x="77" y="48"/>
                      </a:lnTo>
                      <a:lnTo>
                        <a:pt x="78" y="50"/>
                      </a:lnTo>
                      <a:lnTo>
                        <a:pt x="78" y="51"/>
                      </a:lnTo>
                      <a:lnTo>
                        <a:pt x="77" y="53"/>
                      </a:lnTo>
                      <a:lnTo>
                        <a:pt x="77" y="55"/>
                      </a:lnTo>
                      <a:lnTo>
                        <a:pt x="78" y="56"/>
                      </a:lnTo>
                      <a:lnTo>
                        <a:pt x="79" y="57"/>
                      </a:lnTo>
                      <a:lnTo>
                        <a:pt x="80" y="58"/>
                      </a:lnTo>
                      <a:lnTo>
                        <a:pt x="80" y="59"/>
                      </a:lnTo>
                      <a:lnTo>
                        <a:pt x="80" y="60"/>
                      </a:lnTo>
                      <a:lnTo>
                        <a:pt x="79" y="61"/>
                      </a:lnTo>
                      <a:lnTo>
                        <a:pt x="78" y="62"/>
                      </a:lnTo>
                      <a:lnTo>
                        <a:pt x="78" y="63"/>
                      </a:lnTo>
                      <a:lnTo>
                        <a:pt x="79" y="64"/>
                      </a:lnTo>
                      <a:lnTo>
                        <a:pt x="80" y="65"/>
                      </a:lnTo>
                      <a:lnTo>
                        <a:pt x="80" y="66"/>
                      </a:lnTo>
                      <a:lnTo>
                        <a:pt x="81" y="67"/>
                      </a:lnTo>
                      <a:lnTo>
                        <a:pt x="82" y="69"/>
                      </a:lnTo>
                      <a:lnTo>
                        <a:pt x="82" y="71"/>
                      </a:lnTo>
                      <a:lnTo>
                        <a:pt x="82" y="72"/>
                      </a:lnTo>
                      <a:lnTo>
                        <a:pt x="82" y="73"/>
                      </a:lnTo>
                      <a:lnTo>
                        <a:pt x="82" y="74"/>
                      </a:lnTo>
                      <a:lnTo>
                        <a:pt x="81" y="75"/>
                      </a:lnTo>
                      <a:lnTo>
                        <a:pt x="80" y="77"/>
                      </a:lnTo>
                      <a:lnTo>
                        <a:pt x="80" y="78"/>
                      </a:lnTo>
                      <a:lnTo>
                        <a:pt x="80" y="80"/>
                      </a:lnTo>
                      <a:lnTo>
                        <a:pt x="80" y="82"/>
                      </a:lnTo>
                      <a:lnTo>
                        <a:pt x="80" y="84"/>
                      </a:lnTo>
                      <a:lnTo>
                        <a:pt x="80" y="87"/>
                      </a:lnTo>
                      <a:lnTo>
                        <a:pt x="80" y="89"/>
                      </a:lnTo>
                      <a:lnTo>
                        <a:pt x="79" y="92"/>
                      </a:lnTo>
                      <a:lnTo>
                        <a:pt x="78" y="93"/>
                      </a:lnTo>
                      <a:lnTo>
                        <a:pt x="76" y="93"/>
                      </a:lnTo>
                      <a:lnTo>
                        <a:pt x="75" y="95"/>
                      </a:lnTo>
                      <a:lnTo>
                        <a:pt x="74" y="95"/>
                      </a:lnTo>
                      <a:lnTo>
                        <a:pt x="72" y="93"/>
                      </a:lnTo>
                      <a:lnTo>
                        <a:pt x="71" y="95"/>
                      </a:lnTo>
                      <a:lnTo>
                        <a:pt x="70" y="97"/>
                      </a:lnTo>
                      <a:lnTo>
                        <a:pt x="68" y="98"/>
                      </a:lnTo>
                      <a:lnTo>
                        <a:pt x="66" y="99"/>
                      </a:lnTo>
                      <a:lnTo>
                        <a:pt x="65" y="98"/>
                      </a:lnTo>
                      <a:lnTo>
                        <a:pt x="63" y="97"/>
                      </a:lnTo>
                      <a:lnTo>
                        <a:pt x="62" y="96"/>
                      </a:lnTo>
                      <a:lnTo>
                        <a:pt x="61" y="96"/>
                      </a:lnTo>
                      <a:lnTo>
                        <a:pt x="60" y="97"/>
                      </a:lnTo>
                      <a:lnTo>
                        <a:pt x="58" y="97"/>
                      </a:lnTo>
                      <a:lnTo>
                        <a:pt x="58" y="96"/>
                      </a:lnTo>
                      <a:lnTo>
                        <a:pt x="57" y="96"/>
                      </a:lnTo>
                      <a:lnTo>
                        <a:pt x="56" y="96"/>
                      </a:lnTo>
                      <a:lnTo>
                        <a:pt x="55" y="97"/>
                      </a:lnTo>
                      <a:lnTo>
                        <a:pt x="54" y="98"/>
                      </a:lnTo>
                      <a:lnTo>
                        <a:pt x="54" y="99"/>
                      </a:lnTo>
                      <a:lnTo>
                        <a:pt x="52" y="99"/>
                      </a:lnTo>
                      <a:lnTo>
                        <a:pt x="51" y="98"/>
                      </a:lnTo>
                      <a:lnTo>
                        <a:pt x="50" y="96"/>
                      </a:lnTo>
                      <a:lnTo>
                        <a:pt x="49" y="96"/>
                      </a:lnTo>
                      <a:lnTo>
                        <a:pt x="48" y="96"/>
                      </a:lnTo>
                      <a:lnTo>
                        <a:pt x="47" y="96"/>
                      </a:lnTo>
                      <a:lnTo>
                        <a:pt x="45" y="96"/>
                      </a:lnTo>
                      <a:lnTo>
                        <a:pt x="45" y="97"/>
                      </a:lnTo>
                      <a:lnTo>
                        <a:pt x="44" y="99"/>
                      </a:lnTo>
                      <a:lnTo>
                        <a:pt x="43" y="101"/>
                      </a:lnTo>
                      <a:lnTo>
                        <a:pt x="41" y="102"/>
                      </a:lnTo>
                      <a:lnTo>
                        <a:pt x="39" y="102"/>
                      </a:lnTo>
                      <a:lnTo>
                        <a:pt x="38" y="102"/>
                      </a:lnTo>
                      <a:lnTo>
                        <a:pt x="36" y="102"/>
                      </a:lnTo>
                      <a:lnTo>
                        <a:pt x="35" y="103"/>
                      </a:lnTo>
                      <a:lnTo>
                        <a:pt x="34" y="103"/>
                      </a:lnTo>
                      <a:lnTo>
                        <a:pt x="33" y="102"/>
                      </a:lnTo>
                      <a:lnTo>
                        <a:pt x="32" y="102"/>
                      </a:lnTo>
                      <a:lnTo>
                        <a:pt x="30" y="101"/>
                      </a:lnTo>
                      <a:lnTo>
                        <a:pt x="29" y="100"/>
                      </a:lnTo>
                      <a:lnTo>
                        <a:pt x="28" y="99"/>
                      </a:lnTo>
                      <a:lnTo>
                        <a:pt x="27" y="98"/>
                      </a:lnTo>
                      <a:lnTo>
                        <a:pt x="26" y="98"/>
                      </a:lnTo>
                      <a:lnTo>
                        <a:pt x="25" y="98"/>
                      </a:lnTo>
                      <a:lnTo>
                        <a:pt x="24" y="97"/>
                      </a:lnTo>
                      <a:lnTo>
                        <a:pt x="23" y="97"/>
                      </a:lnTo>
                      <a:lnTo>
                        <a:pt x="22" y="97"/>
                      </a:lnTo>
                      <a:lnTo>
                        <a:pt x="20" y="97"/>
                      </a:lnTo>
                      <a:lnTo>
                        <a:pt x="19" y="97"/>
                      </a:lnTo>
                      <a:lnTo>
                        <a:pt x="18" y="97"/>
                      </a:lnTo>
                      <a:lnTo>
                        <a:pt x="17" y="97"/>
                      </a:lnTo>
                      <a:lnTo>
                        <a:pt x="15" y="97"/>
                      </a:lnTo>
                      <a:lnTo>
                        <a:pt x="14" y="96"/>
                      </a:lnTo>
                      <a:lnTo>
                        <a:pt x="12" y="96"/>
                      </a:lnTo>
                      <a:lnTo>
                        <a:pt x="11" y="95"/>
                      </a:lnTo>
                      <a:lnTo>
                        <a:pt x="9" y="95"/>
                      </a:lnTo>
                      <a:lnTo>
                        <a:pt x="8" y="93"/>
                      </a:lnTo>
                      <a:lnTo>
                        <a:pt x="7" y="91"/>
                      </a:lnTo>
                      <a:lnTo>
                        <a:pt x="7" y="90"/>
                      </a:lnTo>
                      <a:lnTo>
                        <a:pt x="6" y="90"/>
                      </a:lnTo>
                      <a:lnTo>
                        <a:pt x="5" y="89"/>
                      </a:lnTo>
                      <a:lnTo>
                        <a:pt x="4" y="87"/>
                      </a:lnTo>
                      <a:lnTo>
                        <a:pt x="3" y="86"/>
                      </a:lnTo>
                      <a:lnTo>
                        <a:pt x="2" y="85"/>
                      </a:lnTo>
                      <a:lnTo>
                        <a:pt x="2" y="83"/>
                      </a:lnTo>
                      <a:lnTo>
                        <a:pt x="2" y="82"/>
                      </a:lnTo>
                      <a:lnTo>
                        <a:pt x="2" y="81"/>
                      </a:lnTo>
                      <a:lnTo>
                        <a:pt x="2" y="80"/>
                      </a:lnTo>
                      <a:lnTo>
                        <a:pt x="2" y="79"/>
                      </a:lnTo>
                      <a:lnTo>
                        <a:pt x="3" y="79"/>
                      </a:lnTo>
                      <a:lnTo>
                        <a:pt x="4" y="78"/>
                      </a:lnTo>
                      <a:lnTo>
                        <a:pt x="5" y="79"/>
                      </a:lnTo>
                      <a:lnTo>
                        <a:pt x="6" y="78"/>
                      </a:lnTo>
                      <a:lnTo>
                        <a:pt x="5" y="78"/>
                      </a:lnTo>
                      <a:lnTo>
                        <a:pt x="4" y="77"/>
                      </a:lnTo>
                      <a:lnTo>
                        <a:pt x="2" y="77"/>
                      </a:lnTo>
                      <a:lnTo>
                        <a:pt x="1" y="76"/>
                      </a:lnTo>
                      <a:lnTo>
                        <a:pt x="1" y="75"/>
                      </a:lnTo>
                      <a:lnTo>
                        <a:pt x="1" y="73"/>
                      </a:lnTo>
                      <a:lnTo>
                        <a:pt x="0" y="72"/>
                      </a:lnTo>
                      <a:lnTo>
                        <a:pt x="0" y="71"/>
                      </a:lnTo>
                      <a:lnTo>
                        <a:pt x="0" y="70"/>
                      </a:lnTo>
                      <a:lnTo>
                        <a:pt x="0" y="69"/>
                      </a:lnTo>
                      <a:lnTo>
                        <a:pt x="0" y="68"/>
                      </a:lnTo>
                      <a:lnTo>
                        <a:pt x="1" y="67"/>
                      </a:lnTo>
                      <a:lnTo>
                        <a:pt x="2" y="65"/>
                      </a:lnTo>
                      <a:lnTo>
                        <a:pt x="2" y="64"/>
                      </a:lnTo>
                      <a:lnTo>
                        <a:pt x="2" y="63"/>
                      </a:lnTo>
                      <a:lnTo>
                        <a:pt x="2" y="62"/>
                      </a:lnTo>
                      <a:lnTo>
                        <a:pt x="3" y="61"/>
                      </a:lnTo>
                      <a:lnTo>
                        <a:pt x="4" y="61"/>
                      </a:lnTo>
                      <a:lnTo>
                        <a:pt x="5" y="61"/>
                      </a:lnTo>
                      <a:lnTo>
                        <a:pt x="6" y="61"/>
                      </a:lnTo>
                      <a:lnTo>
                        <a:pt x="7" y="61"/>
                      </a:lnTo>
                      <a:lnTo>
                        <a:pt x="6" y="60"/>
                      </a:lnTo>
                      <a:lnTo>
                        <a:pt x="5" y="59"/>
                      </a:lnTo>
                      <a:lnTo>
                        <a:pt x="4" y="59"/>
                      </a:lnTo>
                      <a:lnTo>
                        <a:pt x="3" y="59"/>
                      </a:lnTo>
                      <a:lnTo>
                        <a:pt x="2" y="58"/>
                      </a:lnTo>
                      <a:lnTo>
                        <a:pt x="1" y="58"/>
                      </a:lnTo>
                      <a:lnTo>
                        <a:pt x="0" y="57"/>
                      </a:lnTo>
                      <a:lnTo>
                        <a:pt x="0" y="55"/>
                      </a:lnTo>
                      <a:lnTo>
                        <a:pt x="0" y="53"/>
                      </a:lnTo>
                      <a:lnTo>
                        <a:pt x="0" y="51"/>
                      </a:lnTo>
                      <a:lnTo>
                        <a:pt x="2" y="49"/>
                      </a:lnTo>
                      <a:lnTo>
                        <a:pt x="4" y="47"/>
                      </a:lnTo>
                      <a:lnTo>
                        <a:pt x="6" y="46"/>
                      </a:lnTo>
                      <a:lnTo>
                        <a:pt x="7" y="45"/>
                      </a:lnTo>
                      <a:lnTo>
                        <a:pt x="8" y="45"/>
                      </a:lnTo>
                      <a:lnTo>
                        <a:pt x="9" y="45"/>
                      </a:lnTo>
                      <a:lnTo>
                        <a:pt x="10" y="44"/>
                      </a:lnTo>
                      <a:lnTo>
                        <a:pt x="11" y="43"/>
                      </a:lnTo>
                      <a:lnTo>
                        <a:pt x="13" y="43"/>
                      </a:lnTo>
                      <a:lnTo>
                        <a:pt x="14" y="42"/>
                      </a:lnTo>
                      <a:lnTo>
                        <a:pt x="15" y="42"/>
                      </a:lnTo>
                      <a:lnTo>
                        <a:pt x="16" y="42"/>
                      </a:lnTo>
                      <a:lnTo>
                        <a:pt x="17" y="42"/>
                      </a:lnTo>
                      <a:lnTo>
                        <a:pt x="17" y="41"/>
                      </a:lnTo>
                      <a:lnTo>
                        <a:pt x="16" y="39"/>
                      </a:lnTo>
                      <a:lnTo>
                        <a:pt x="16" y="36"/>
                      </a:lnTo>
                      <a:lnTo>
                        <a:pt x="16" y="35"/>
                      </a:lnTo>
                      <a:lnTo>
                        <a:pt x="16" y="33"/>
                      </a:lnTo>
                      <a:lnTo>
                        <a:pt x="17" y="33"/>
                      </a:lnTo>
                      <a:lnTo>
                        <a:pt x="18" y="33"/>
                      </a:lnTo>
                      <a:lnTo>
                        <a:pt x="19" y="33"/>
                      </a:lnTo>
                      <a:lnTo>
                        <a:pt x="18" y="32"/>
                      </a:lnTo>
                      <a:lnTo>
                        <a:pt x="18" y="31"/>
                      </a:lnTo>
                      <a:lnTo>
                        <a:pt x="17" y="31"/>
                      </a:lnTo>
                      <a:lnTo>
                        <a:pt x="16" y="30"/>
                      </a:lnTo>
                      <a:lnTo>
                        <a:pt x="16" y="29"/>
                      </a:lnTo>
                      <a:lnTo>
                        <a:pt x="16" y="27"/>
                      </a:lnTo>
                      <a:lnTo>
                        <a:pt x="17" y="27"/>
                      </a:lnTo>
                      <a:lnTo>
                        <a:pt x="18" y="26"/>
                      </a:lnTo>
                      <a:lnTo>
                        <a:pt x="19" y="25"/>
                      </a:lnTo>
                      <a:lnTo>
                        <a:pt x="19" y="24"/>
                      </a:lnTo>
                      <a:lnTo>
                        <a:pt x="20" y="24"/>
                      </a:lnTo>
                      <a:lnTo>
                        <a:pt x="21" y="24"/>
                      </a:lnTo>
                      <a:lnTo>
                        <a:pt x="22" y="25"/>
                      </a:lnTo>
                      <a:lnTo>
                        <a:pt x="23" y="26"/>
                      </a:lnTo>
                      <a:lnTo>
                        <a:pt x="24" y="26"/>
                      </a:lnTo>
                      <a:lnTo>
                        <a:pt x="24" y="25"/>
                      </a:lnTo>
                      <a:lnTo>
                        <a:pt x="25" y="24"/>
                      </a:lnTo>
                      <a:lnTo>
                        <a:pt x="25" y="23"/>
                      </a:lnTo>
                      <a:lnTo>
                        <a:pt x="25" y="22"/>
                      </a:lnTo>
                      <a:lnTo>
                        <a:pt x="26" y="22"/>
                      </a:lnTo>
                      <a:lnTo>
                        <a:pt x="27" y="21"/>
                      </a:lnTo>
                      <a:lnTo>
                        <a:pt x="26" y="20"/>
                      </a:lnTo>
                      <a:lnTo>
                        <a:pt x="25" y="19"/>
                      </a:lnTo>
                      <a:lnTo>
                        <a:pt x="24" y="18"/>
                      </a:lnTo>
                      <a:lnTo>
                        <a:pt x="24" y="16"/>
                      </a:lnTo>
                      <a:lnTo>
                        <a:pt x="24" y="14"/>
                      </a:lnTo>
                      <a:lnTo>
                        <a:pt x="25" y="13"/>
                      </a:lnTo>
                      <a:lnTo>
                        <a:pt x="25" y="12"/>
                      </a:lnTo>
                      <a:lnTo>
                        <a:pt x="26" y="11"/>
                      </a:lnTo>
                      <a:lnTo>
                        <a:pt x="28" y="11"/>
                      </a:lnTo>
                      <a:lnTo>
                        <a:pt x="28" y="12"/>
                      </a:lnTo>
                      <a:lnTo>
                        <a:pt x="29" y="12"/>
                      </a:lnTo>
                      <a:lnTo>
                        <a:pt x="29" y="11"/>
                      </a:lnTo>
                      <a:lnTo>
                        <a:pt x="30" y="11"/>
                      </a:lnTo>
                      <a:lnTo>
                        <a:pt x="31" y="9"/>
                      </a:lnTo>
                      <a:lnTo>
                        <a:pt x="32" y="8"/>
                      </a:lnTo>
                      <a:lnTo>
                        <a:pt x="33" y="8"/>
                      </a:lnTo>
                      <a:lnTo>
                        <a:pt x="34" y="9"/>
                      </a:lnTo>
                      <a:lnTo>
                        <a:pt x="36" y="9"/>
                      </a:lnTo>
                      <a:lnTo>
                        <a:pt x="37" y="9"/>
                      </a:lnTo>
                      <a:lnTo>
                        <a:pt x="38" y="9"/>
                      </a:lnTo>
                      <a:lnTo>
                        <a:pt x="38" y="8"/>
                      </a:lnTo>
                      <a:lnTo>
                        <a:pt x="37" y="8"/>
                      </a:lnTo>
                    </a:path>
                  </a:pathLst>
                </a:custGeom>
                <a:solidFill>
                  <a:srgbClr val="00B200"/>
                </a:solidFill>
                <a:ln w="12700" cap="rnd">
                  <a:noFill/>
                  <a:round/>
                  <a:headEnd/>
                  <a:tailEnd/>
                </a:ln>
              </p:spPr>
              <p:txBody>
                <a:bodyPr wrap="none" lIns="37317" tIns="18331" rIns="37317" bIns="18331">
                  <a:spAutoFit/>
                </a:bodyPr>
                <a:lstStyle/>
                <a:p>
                  <a:endParaRPr lang="pt-PT"/>
                </a:p>
              </p:txBody>
            </p:sp>
            <p:sp>
              <p:nvSpPr>
                <p:cNvPr id="660" name="Freeform 466"/>
                <p:cNvSpPr>
                  <a:spLocks/>
                </p:cNvSpPr>
                <p:nvPr/>
              </p:nvSpPr>
              <p:spPr bwMode="auto">
                <a:xfrm>
                  <a:off x="5435" y="2431"/>
                  <a:ext cx="119" cy="50"/>
                </a:xfrm>
                <a:custGeom>
                  <a:avLst/>
                  <a:gdLst>
                    <a:gd name="T0" fmla="*/ 10 w 119"/>
                    <a:gd name="T1" fmla="*/ 43 h 50"/>
                    <a:gd name="T2" fmla="*/ 6 w 119"/>
                    <a:gd name="T3" fmla="*/ 42 h 50"/>
                    <a:gd name="T4" fmla="*/ 2 w 119"/>
                    <a:gd name="T5" fmla="*/ 40 h 50"/>
                    <a:gd name="T6" fmla="*/ 1 w 119"/>
                    <a:gd name="T7" fmla="*/ 35 h 50"/>
                    <a:gd name="T8" fmla="*/ 3 w 119"/>
                    <a:gd name="T9" fmla="*/ 25 h 50"/>
                    <a:gd name="T10" fmla="*/ 10 w 119"/>
                    <a:gd name="T11" fmla="*/ 20 h 50"/>
                    <a:gd name="T12" fmla="*/ 10 w 119"/>
                    <a:gd name="T13" fmla="*/ 14 h 50"/>
                    <a:gd name="T14" fmla="*/ 17 w 119"/>
                    <a:gd name="T15" fmla="*/ 8 h 50"/>
                    <a:gd name="T16" fmla="*/ 25 w 119"/>
                    <a:gd name="T17" fmla="*/ 3 h 50"/>
                    <a:gd name="T18" fmla="*/ 32 w 119"/>
                    <a:gd name="T19" fmla="*/ 7 h 50"/>
                    <a:gd name="T20" fmla="*/ 36 w 119"/>
                    <a:gd name="T21" fmla="*/ 8 h 50"/>
                    <a:gd name="T22" fmla="*/ 39 w 119"/>
                    <a:gd name="T23" fmla="*/ 10 h 50"/>
                    <a:gd name="T24" fmla="*/ 44 w 119"/>
                    <a:gd name="T25" fmla="*/ 14 h 50"/>
                    <a:gd name="T26" fmla="*/ 47 w 119"/>
                    <a:gd name="T27" fmla="*/ 11 h 50"/>
                    <a:gd name="T28" fmla="*/ 56 w 119"/>
                    <a:gd name="T29" fmla="*/ 13 h 50"/>
                    <a:gd name="T30" fmla="*/ 53 w 119"/>
                    <a:gd name="T31" fmla="*/ 21 h 50"/>
                    <a:gd name="T32" fmla="*/ 59 w 119"/>
                    <a:gd name="T33" fmla="*/ 17 h 50"/>
                    <a:gd name="T34" fmla="*/ 63 w 119"/>
                    <a:gd name="T35" fmla="*/ 13 h 50"/>
                    <a:gd name="T36" fmla="*/ 69 w 119"/>
                    <a:gd name="T37" fmla="*/ 10 h 50"/>
                    <a:gd name="T38" fmla="*/ 74 w 119"/>
                    <a:gd name="T39" fmla="*/ 10 h 50"/>
                    <a:gd name="T40" fmla="*/ 81 w 119"/>
                    <a:gd name="T41" fmla="*/ 7 h 50"/>
                    <a:gd name="T42" fmla="*/ 87 w 119"/>
                    <a:gd name="T43" fmla="*/ 11 h 50"/>
                    <a:gd name="T44" fmla="*/ 90 w 119"/>
                    <a:gd name="T45" fmla="*/ 19 h 50"/>
                    <a:gd name="T46" fmla="*/ 93 w 119"/>
                    <a:gd name="T47" fmla="*/ 19 h 50"/>
                    <a:gd name="T48" fmla="*/ 94 w 119"/>
                    <a:gd name="T49" fmla="*/ 12 h 50"/>
                    <a:gd name="T50" fmla="*/ 97 w 119"/>
                    <a:gd name="T51" fmla="*/ 3 h 50"/>
                    <a:gd name="T52" fmla="*/ 105 w 119"/>
                    <a:gd name="T53" fmla="*/ 0 h 50"/>
                    <a:gd name="T54" fmla="*/ 110 w 119"/>
                    <a:gd name="T55" fmla="*/ 5 h 50"/>
                    <a:gd name="T56" fmla="*/ 117 w 119"/>
                    <a:gd name="T57" fmla="*/ 12 h 50"/>
                    <a:gd name="T58" fmla="*/ 116 w 119"/>
                    <a:gd name="T59" fmla="*/ 19 h 50"/>
                    <a:gd name="T60" fmla="*/ 117 w 119"/>
                    <a:gd name="T61" fmla="*/ 24 h 50"/>
                    <a:gd name="T62" fmla="*/ 112 w 119"/>
                    <a:gd name="T63" fmla="*/ 27 h 50"/>
                    <a:gd name="T64" fmla="*/ 113 w 119"/>
                    <a:gd name="T65" fmla="*/ 38 h 50"/>
                    <a:gd name="T66" fmla="*/ 117 w 119"/>
                    <a:gd name="T67" fmla="*/ 41 h 50"/>
                    <a:gd name="T68" fmla="*/ 114 w 119"/>
                    <a:gd name="T69" fmla="*/ 45 h 50"/>
                    <a:gd name="T70" fmla="*/ 109 w 119"/>
                    <a:gd name="T71" fmla="*/ 47 h 50"/>
                    <a:gd name="T72" fmla="*/ 104 w 119"/>
                    <a:gd name="T73" fmla="*/ 45 h 50"/>
                    <a:gd name="T74" fmla="*/ 99 w 119"/>
                    <a:gd name="T75" fmla="*/ 46 h 50"/>
                    <a:gd name="T76" fmla="*/ 94 w 119"/>
                    <a:gd name="T77" fmla="*/ 47 h 50"/>
                    <a:gd name="T78" fmla="*/ 89 w 119"/>
                    <a:gd name="T79" fmla="*/ 44 h 50"/>
                    <a:gd name="T80" fmla="*/ 82 w 119"/>
                    <a:gd name="T81" fmla="*/ 47 h 50"/>
                    <a:gd name="T82" fmla="*/ 74 w 119"/>
                    <a:gd name="T83" fmla="*/ 49 h 50"/>
                    <a:gd name="T84" fmla="*/ 68 w 119"/>
                    <a:gd name="T85" fmla="*/ 46 h 50"/>
                    <a:gd name="T86" fmla="*/ 63 w 119"/>
                    <a:gd name="T87" fmla="*/ 47 h 50"/>
                    <a:gd name="T88" fmla="*/ 57 w 119"/>
                    <a:gd name="T89" fmla="*/ 46 h 50"/>
                    <a:gd name="T90" fmla="*/ 51 w 119"/>
                    <a:gd name="T91" fmla="*/ 46 h 50"/>
                    <a:gd name="T92" fmla="*/ 46 w 119"/>
                    <a:gd name="T93" fmla="*/ 45 h 50"/>
                    <a:gd name="T94" fmla="*/ 39 w 119"/>
                    <a:gd name="T95" fmla="*/ 47 h 50"/>
                    <a:gd name="T96" fmla="*/ 32 w 119"/>
                    <a:gd name="T97" fmla="*/ 46 h 50"/>
                    <a:gd name="T98" fmla="*/ 26 w 119"/>
                    <a:gd name="T99" fmla="*/ 48 h 50"/>
                    <a:gd name="T100" fmla="*/ 21 w 119"/>
                    <a:gd name="T101" fmla="*/ 47 h 50"/>
                    <a:gd name="T102" fmla="*/ 17 w 119"/>
                    <a:gd name="T103" fmla="*/ 47 h 50"/>
                    <a:gd name="T104" fmla="*/ 14 w 119"/>
                    <a:gd name="T105" fmla="*/ 45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50"/>
                    <a:gd name="T161" fmla="*/ 119 w 119"/>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50">
                      <a:moveTo>
                        <a:pt x="12" y="45"/>
                      </a:moveTo>
                      <a:lnTo>
                        <a:pt x="11" y="45"/>
                      </a:lnTo>
                      <a:lnTo>
                        <a:pt x="10" y="45"/>
                      </a:lnTo>
                      <a:lnTo>
                        <a:pt x="10" y="44"/>
                      </a:lnTo>
                      <a:lnTo>
                        <a:pt x="10" y="43"/>
                      </a:lnTo>
                      <a:lnTo>
                        <a:pt x="10" y="42"/>
                      </a:lnTo>
                      <a:lnTo>
                        <a:pt x="9" y="42"/>
                      </a:lnTo>
                      <a:lnTo>
                        <a:pt x="8" y="42"/>
                      </a:lnTo>
                      <a:lnTo>
                        <a:pt x="7" y="42"/>
                      </a:lnTo>
                      <a:lnTo>
                        <a:pt x="6" y="42"/>
                      </a:lnTo>
                      <a:lnTo>
                        <a:pt x="6" y="41"/>
                      </a:lnTo>
                      <a:lnTo>
                        <a:pt x="5" y="41"/>
                      </a:lnTo>
                      <a:lnTo>
                        <a:pt x="4" y="41"/>
                      </a:lnTo>
                      <a:lnTo>
                        <a:pt x="3" y="41"/>
                      </a:lnTo>
                      <a:lnTo>
                        <a:pt x="2" y="40"/>
                      </a:lnTo>
                      <a:lnTo>
                        <a:pt x="1" y="40"/>
                      </a:lnTo>
                      <a:lnTo>
                        <a:pt x="0" y="39"/>
                      </a:lnTo>
                      <a:lnTo>
                        <a:pt x="0" y="38"/>
                      </a:lnTo>
                      <a:lnTo>
                        <a:pt x="0" y="36"/>
                      </a:lnTo>
                      <a:lnTo>
                        <a:pt x="1" y="35"/>
                      </a:lnTo>
                      <a:lnTo>
                        <a:pt x="0" y="34"/>
                      </a:lnTo>
                      <a:lnTo>
                        <a:pt x="0" y="33"/>
                      </a:lnTo>
                      <a:lnTo>
                        <a:pt x="0" y="30"/>
                      </a:lnTo>
                      <a:lnTo>
                        <a:pt x="1" y="27"/>
                      </a:lnTo>
                      <a:lnTo>
                        <a:pt x="3" y="25"/>
                      </a:lnTo>
                      <a:lnTo>
                        <a:pt x="7" y="25"/>
                      </a:lnTo>
                      <a:lnTo>
                        <a:pt x="7" y="23"/>
                      </a:lnTo>
                      <a:lnTo>
                        <a:pt x="8" y="22"/>
                      </a:lnTo>
                      <a:lnTo>
                        <a:pt x="9" y="20"/>
                      </a:lnTo>
                      <a:lnTo>
                        <a:pt x="10" y="20"/>
                      </a:lnTo>
                      <a:lnTo>
                        <a:pt x="9" y="19"/>
                      </a:lnTo>
                      <a:lnTo>
                        <a:pt x="9" y="17"/>
                      </a:lnTo>
                      <a:lnTo>
                        <a:pt x="9" y="16"/>
                      </a:lnTo>
                      <a:lnTo>
                        <a:pt x="10" y="15"/>
                      </a:lnTo>
                      <a:lnTo>
                        <a:pt x="10" y="14"/>
                      </a:lnTo>
                      <a:lnTo>
                        <a:pt x="11" y="12"/>
                      </a:lnTo>
                      <a:lnTo>
                        <a:pt x="12" y="11"/>
                      </a:lnTo>
                      <a:lnTo>
                        <a:pt x="13" y="9"/>
                      </a:lnTo>
                      <a:lnTo>
                        <a:pt x="15" y="8"/>
                      </a:lnTo>
                      <a:lnTo>
                        <a:pt x="17" y="8"/>
                      </a:lnTo>
                      <a:lnTo>
                        <a:pt x="19" y="7"/>
                      </a:lnTo>
                      <a:lnTo>
                        <a:pt x="21" y="8"/>
                      </a:lnTo>
                      <a:lnTo>
                        <a:pt x="22" y="6"/>
                      </a:lnTo>
                      <a:lnTo>
                        <a:pt x="23" y="5"/>
                      </a:lnTo>
                      <a:lnTo>
                        <a:pt x="25" y="3"/>
                      </a:lnTo>
                      <a:lnTo>
                        <a:pt x="26" y="2"/>
                      </a:lnTo>
                      <a:lnTo>
                        <a:pt x="28" y="2"/>
                      </a:lnTo>
                      <a:lnTo>
                        <a:pt x="30" y="3"/>
                      </a:lnTo>
                      <a:lnTo>
                        <a:pt x="31" y="4"/>
                      </a:lnTo>
                      <a:lnTo>
                        <a:pt x="32" y="7"/>
                      </a:lnTo>
                      <a:lnTo>
                        <a:pt x="33" y="7"/>
                      </a:lnTo>
                      <a:lnTo>
                        <a:pt x="35" y="6"/>
                      </a:lnTo>
                      <a:lnTo>
                        <a:pt x="36" y="6"/>
                      </a:lnTo>
                      <a:lnTo>
                        <a:pt x="36" y="7"/>
                      </a:lnTo>
                      <a:lnTo>
                        <a:pt x="36" y="8"/>
                      </a:lnTo>
                      <a:lnTo>
                        <a:pt x="37" y="8"/>
                      </a:lnTo>
                      <a:lnTo>
                        <a:pt x="37" y="9"/>
                      </a:lnTo>
                      <a:lnTo>
                        <a:pt x="38" y="9"/>
                      </a:lnTo>
                      <a:lnTo>
                        <a:pt x="38" y="10"/>
                      </a:lnTo>
                      <a:lnTo>
                        <a:pt x="39" y="10"/>
                      </a:lnTo>
                      <a:lnTo>
                        <a:pt x="39" y="11"/>
                      </a:lnTo>
                      <a:lnTo>
                        <a:pt x="40" y="11"/>
                      </a:lnTo>
                      <a:lnTo>
                        <a:pt x="42" y="11"/>
                      </a:lnTo>
                      <a:lnTo>
                        <a:pt x="42" y="13"/>
                      </a:lnTo>
                      <a:lnTo>
                        <a:pt x="44" y="14"/>
                      </a:lnTo>
                      <a:lnTo>
                        <a:pt x="44" y="15"/>
                      </a:lnTo>
                      <a:lnTo>
                        <a:pt x="44" y="14"/>
                      </a:lnTo>
                      <a:lnTo>
                        <a:pt x="45" y="14"/>
                      </a:lnTo>
                      <a:lnTo>
                        <a:pt x="45" y="13"/>
                      </a:lnTo>
                      <a:lnTo>
                        <a:pt x="47" y="11"/>
                      </a:lnTo>
                      <a:lnTo>
                        <a:pt x="49" y="10"/>
                      </a:lnTo>
                      <a:lnTo>
                        <a:pt x="51" y="8"/>
                      </a:lnTo>
                      <a:lnTo>
                        <a:pt x="53" y="9"/>
                      </a:lnTo>
                      <a:lnTo>
                        <a:pt x="55" y="11"/>
                      </a:lnTo>
                      <a:lnTo>
                        <a:pt x="56" y="13"/>
                      </a:lnTo>
                      <a:lnTo>
                        <a:pt x="56" y="15"/>
                      </a:lnTo>
                      <a:lnTo>
                        <a:pt x="56" y="16"/>
                      </a:lnTo>
                      <a:lnTo>
                        <a:pt x="55" y="18"/>
                      </a:lnTo>
                      <a:lnTo>
                        <a:pt x="54" y="19"/>
                      </a:lnTo>
                      <a:lnTo>
                        <a:pt x="53" y="21"/>
                      </a:lnTo>
                      <a:lnTo>
                        <a:pt x="54" y="21"/>
                      </a:lnTo>
                      <a:lnTo>
                        <a:pt x="55" y="21"/>
                      </a:lnTo>
                      <a:lnTo>
                        <a:pt x="55" y="23"/>
                      </a:lnTo>
                      <a:lnTo>
                        <a:pt x="57" y="19"/>
                      </a:lnTo>
                      <a:lnTo>
                        <a:pt x="59" y="17"/>
                      </a:lnTo>
                      <a:lnTo>
                        <a:pt x="59" y="15"/>
                      </a:lnTo>
                      <a:lnTo>
                        <a:pt x="61" y="14"/>
                      </a:lnTo>
                      <a:lnTo>
                        <a:pt x="62" y="14"/>
                      </a:lnTo>
                      <a:lnTo>
                        <a:pt x="62" y="13"/>
                      </a:lnTo>
                      <a:lnTo>
                        <a:pt x="63" y="13"/>
                      </a:lnTo>
                      <a:lnTo>
                        <a:pt x="64" y="11"/>
                      </a:lnTo>
                      <a:lnTo>
                        <a:pt x="65" y="10"/>
                      </a:lnTo>
                      <a:lnTo>
                        <a:pt x="67" y="9"/>
                      </a:lnTo>
                      <a:lnTo>
                        <a:pt x="68" y="9"/>
                      </a:lnTo>
                      <a:lnTo>
                        <a:pt x="69" y="10"/>
                      </a:lnTo>
                      <a:lnTo>
                        <a:pt x="70" y="10"/>
                      </a:lnTo>
                      <a:lnTo>
                        <a:pt x="71" y="10"/>
                      </a:lnTo>
                      <a:lnTo>
                        <a:pt x="72" y="9"/>
                      </a:lnTo>
                      <a:lnTo>
                        <a:pt x="73" y="9"/>
                      </a:lnTo>
                      <a:lnTo>
                        <a:pt x="74" y="10"/>
                      </a:lnTo>
                      <a:lnTo>
                        <a:pt x="75" y="10"/>
                      </a:lnTo>
                      <a:lnTo>
                        <a:pt x="76" y="10"/>
                      </a:lnTo>
                      <a:lnTo>
                        <a:pt x="77" y="8"/>
                      </a:lnTo>
                      <a:lnTo>
                        <a:pt x="79" y="8"/>
                      </a:lnTo>
                      <a:lnTo>
                        <a:pt x="81" y="7"/>
                      </a:lnTo>
                      <a:lnTo>
                        <a:pt x="82" y="7"/>
                      </a:lnTo>
                      <a:lnTo>
                        <a:pt x="83" y="8"/>
                      </a:lnTo>
                      <a:lnTo>
                        <a:pt x="85" y="9"/>
                      </a:lnTo>
                      <a:lnTo>
                        <a:pt x="86" y="10"/>
                      </a:lnTo>
                      <a:lnTo>
                        <a:pt x="87" y="11"/>
                      </a:lnTo>
                      <a:lnTo>
                        <a:pt x="88" y="11"/>
                      </a:lnTo>
                      <a:lnTo>
                        <a:pt x="89" y="12"/>
                      </a:lnTo>
                      <a:lnTo>
                        <a:pt x="90" y="13"/>
                      </a:lnTo>
                      <a:lnTo>
                        <a:pt x="90" y="16"/>
                      </a:lnTo>
                      <a:lnTo>
                        <a:pt x="90" y="19"/>
                      </a:lnTo>
                      <a:lnTo>
                        <a:pt x="89" y="21"/>
                      </a:lnTo>
                      <a:lnTo>
                        <a:pt x="90" y="21"/>
                      </a:lnTo>
                      <a:lnTo>
                        <a:pt x="91" y="21"/>
                      </a:lnTo>
                      <a:lnTo>
                        <a:pt x="92" y="21"/>
                      </a:lnTo>
                      <a:lnTo>
                        <a:pt x="93" y="19"/>
                      </a:lnTo>
                      <a:lnTo>
                        <a:pt x="93" y="18"/>
                      </a:lnTo>
                      <a:lnTo>
                        <a:pt x="93" y="16"/>
                      </a:lnTo>
                      <a:lnTo>
                        <a:pt x="93" y="14"/>
                      </a:lnTo>
                      <a:lnTo>
                        <a:pt x="94" y="14"/>
                      </a:lnTo>
                      <a:lnTo>
                        <a:pt x="94" y="12"/>
                      </a:lnTo>
                      <a:lnTo>
                        <a:pt x="93" y="10"/>
                      </a:lnTo>
                      <a:lnTo>
                        <a:pt x="93" y="8"/>
                      </a:lnTo>
                      <a:lnTo>
                        <a:pt x="94" y="6"/>
                      </a:lnTo>
                      <a:lnTo>
                        <a:pt x="95" y="4"/>
                      </a:lnTo>
                      <a:lnTo>
                        <a:pt x="97" y="3"/>
                      </a:lnTo>
                      <a:lnTo>
                        <a:pt x="99" y="2"/>
                      </a:lnTo>
                      <a:lnTo>
                        <a:pt x="101" y="3"/>
                      </a:lnTo>
                      <a:lnTo>
                        <a:pt x="102" y="2"/>
                      </a:lnTo>
                      <a:lnTo>
                        <a:pt x="104" y="1"/>
                      </a:lnTo>
                      <a:lnTo>
                        <a:pt x="105" y="0"/>
                      </a:lnTo>
                      <a:lnTo>
                        <a:pt x="107" y="0"/>
                      </a:lnTo>
                      <a:lnTo>
                        <a:pt x="108" y="0"/>
                      </a:lnTo>
                      <a:lnTo>
                        <a:pt x="109" y="1"/>
                      </a:lnTo>
                      <a:lnTo>
                        <a:pt x="110" y="2"/>
                      </a:lnTo>
                      <a:lnTo>
                        <a:pt x="110" y="5"/>
                      </a:lnTo>
                      <a:lnTo>
                        <a:pt x="110" y="8"/>
                      </a:lnTo>
                      <a:lnTo>
                        <a:pt x="111" y="10"/>
                      </a:lnTo>
                      <a:lnTo>
                        <a:pt x="112" y="10"/>
                      </a:lnTo>
                      <a:lnTo>
                        <a:pt x="115" y="10"/>
                      </a:lnTo>
                      <a:lnTo>
                        <a:pt x="117" y="12"/>
                      </a:lnTo>
                      <a:lnTo>
                        <a:pt x="118" y="14"/>
                      </a:lnTo>
                      <a:lnTo>
                        <a:pt x="118" y="17"/>
                      </a:lnTo>
                      <a:lnTo>
                        <a:pt x="117" y="18"/>
                      </a:lnTo>
                      <a:lnTo>
                        <a:pt x="116" y="18"/>
                      </a:lnTo>
                      <a:lnTo>
                        <a:pt x="116" y="19"/>
                      </a:lnTo>
                      <a:lnTo>
                        <a:pt x="116" y="20"/>
                      </a:lnTo>
                      <a:lnTo>
                        <a:pt x="117" y="21"/>
                      </a:lnTo>
                      <a:lnTo>
                        <a:pt x="117" y="22"/>
                      </a:lnTo>
                      <a:lnTo>
                        <a:pt x="117" y="23"/>
                      </a:lnTo>
                      <a:lnTo>
                        <a:pt x="117" y="24"/>
                      </a:lnTo>
                      <a:lnTo>
                        <a:pt x="116" y="25"/>
                      </a:lnTo>
                      <a:lnTo>
                        <a:pt x="115" y="25"/>
                      </a:lnTo>
                      <a:lnTo>
                        <a:pt x="113" y="25"/>
                      </a:lnTo>
                      <a:lnTo>
                        <a:pt x="112" y="26"/>
                      </a:lnTo>
                      <a:lnTo>
                        <a:pt x="112" y="27"/>
                      </a:lnTo>
                      <a:lnTo>
                        <a:pt x="114" y="29"/>
                      </a:lnTo>
                      <a:lnTo>
                        <a:pt x="115" y="31"/>
                      </a:lnTo>
                      <a:lnTo>
                        <a:pt x="115" y="34"/>
                      </a:lnTo>
                      <a:lnTo>
                        <a:pt x="114" y="36"/>
                      </a:lnTo>
                      <a:lnTo>
                        <a:pt x="113" y="38"/>
                      </a:lnTo>
                      <a:lnTo>
                        <a:pt x="112" y="38"/>
                      </a:lnTo>
                      <a:lnTo>
                        <a:pt x="113" y="39"/>
                      </a:lnTo>
                      <a:lnTo>
                        <a:pt x="114" y="39"/>
                      </a:lnTo>
                      <a:lnTo>
                        <a:pt x="116" y="39"/>
                      </a:lnTo>
                      <a:lnTo>
                        <a:pt x="117" y="41"/>
                      </a:lnTo>
                      <a:lnTo>
                        <a:pt x="117" y="42"/>
                      </a:lnTo>
                      <a:lnTo>
                        <a:pt x="116" y="44"/>
                      </a:lnTo>
                      <a:lnTo>
                        <a:pt x="116" y="45"/>
                      </a:lnTo>
                      <a:lnTo>
                        <a:pt x="115" y="45"/>
                      </a:lnTo>
                      <a:lnTo>
                        <a:pt x="114" y="45"/>
                      </a:lnTo>
                      <a:lnTo>
                        <a:pt x="113" y="45"/>
                      </a:lnTo>
                      <a:lnTo>
                        <a:pt x="112" y="45"/>
                      </a:lnTo>
                      <a:lnTo>
                        <a:pt x="110" y="46"/>
                      </a:lnTo>
                      <a:lnTo>
                        <a:pt x="110" y="47"/>
                      </a:lnTo>
                      <a:lnTo>
                        <a:pt x="109" y="47"/>
                      </a:lnTo>
                      <a:lnTo>
                        <a:pt x="108" y="46"/>
                      </a:lnTo>
                      <a:lnTo>
                        <a:pt x="108" y="45"/>
                      </a:lnTo>
                      <a:lnTo>
                        <a:pt x="107" y="45"/>
                      </a:lnTo>
                      <a:lnTo>
                        <a:pt x="106" y="45"/>
                      </a:lnTo>
                      <a:lnTo>
                        <a:pt x="104" y="45"/>
                      </a:lnTo>
                      <a:lnTo>
                        <a:pt x="103" y="45"/>
                      </a:lnTo>
                      <a:lnTo>
                        <a:pt x="102" y="45"/>
                      </a:lnTo>
                      <a:lnTo>
                        <a:pt x="101" y="45"/>
                      </a:lnTo>
                      <a:lnTo>
                        <a:pt x="100" y="46"/>
                      </a:lnTo>
                      <a:lnTo>
                        <a:pt x="99" y="46"/>
                      </a:lnTo>
                      <a:lnTo>
                        <a:pt x="98" y="47"/>
                      </a:lnTo>
                      <a:lnTo>
                        <a:pt x="97" y="47"/>
                      </a:lnTo>
                      <a:lnTo>
                        <a:pt x="96" y="47"/>
                      </a:lnTo>
                      <a:lnTo>
                        <a:pt x="95" y="47"/>
                      </a:lnTo>
                      <a:lnTo>
                        <a:pt x="94" y="47"/>
                      </a:lnTo>
                      <a:lnTo>
                        <a:pt x="93" y="47"/>
                      </a:lnTo>
                      <a:lnTo>
                        <a:pt x="93" y="46"/>
                      </a:lnTo>
                      <a:lnTo>
                        <a:pt x="92" y="46"/>
                      </a:lnTo>
                      <a:lnTo>
                        <a:pt x="91" y="45"/>
                      </a:lnTo>
                      <a:lnTo>
                        <a:pt x="89" y="44"/>
                      </a:lnTo>
                      <a:lnTo>
                        <a:pt x="87" y="44"/>
                      </a:lnTo>
                      <a:lnTo>
                        <a:pt x="85" y="44"/>
                      </a:lnTo>
                      <a:lnTo>
                        <a:pt x="83" y="45"/>
                      </a:lnTo>
                      <a:lnTo>
                        <a:pt x="83" y="46"/>
                      </a:lnTo>
                      <a:lnTo>
                        <a:pt x="82" y="47"/>
                      </a:lnTo>
                      <a:lnTo>
                        <a:pt x="80" y="48"/>
                      </a:lnTo>
                      <a:lnTo>
                        <a:pt x="78" y="48"/>
                      </a:lnTo>
                      <a:lnTo>
                        <a:pt x="77" y="48"/>
                      </a:lnTo>
                      <a:lnTo>
                        <a:pt x="76" y="49"/>
                      </a:lnTo>
                      <a:lnTo>
                        <a:pt x="74" y="49"/>
                      </a:lnTo>
                      <a:lnTo>
                        <a:pt x="73" y="48"/>
                      </a:lnTo>
                      <a:lnTo>
                        <a:pt x="72" y="48"/>
                      </a:lnTo>
                      <a:lnTo>
                        <a:pt x="71" y="47"/>
                      </a:lnTo>
                      <a:lnTo>
                        <a:pt x="69" y="47"/>
                      </a:lnTo>
                      <a:lnTo>
                        <a:pt x="68" y="46"/>
                      </a:lnTo>
                      <a:lnTo>
                        <a:pt x="67" y="46"/>
                      </a:lnTo>
                      <a:lnTo>
                        <a:pt x="66" y="46"/>
                      </a:lnTo>
                      <a:lnTo>
                        <a:pt x="65" y="46"/>
                      </a:lnTo>
                      <a:lnTo>
                        <a:pt x="64" y="47"/>
                      </a:lnTo>
                      <a:lnTo>
                        <a:pt x="63" y="47"/>
                      </a:lnTo>
                      <a:lnTo>
                        <a:pt x="62" y="47"/>
                      </a:lnTo>
                      <a:lnTo>
                        <a:pt x="60" y="47"/>
                      </a:lnTo>
                      <a:lnTo>
                        <a:pt x="59" y="47"/>
                      </a:lnTo>
                      <a:lnTo>
                        <a:pt x="58" y="47"/>
                      </a:lnTo>
                      <a:lnTo>
                        <a:pt x="57" y="46"/>
                      </a:lnTo>
                      <a:lnTo>
                        <a:pt x="56" y="46"/>
                      </a:lnTo>
                      <a:lnTo>
                        <a:pt x="55" y="46"/>
                      </a:lnTo>
                      <a:lnTo>
                        <a:pt x="53" y="46"/>
                      </a:lnTo>
                      <a:lnTo>
                        <a:pt x="52" y="46"/>
                      </a:lnTo>
                      <a:lnTo>
                        <a:pt x="51" y="46"/>
                      </a:lnTo>
                      <a:lnTo>
                        <a:pt x="50" y="46"/>
                      </a:lnTo>
                      <a:lnTo>
                        <a:pt x="49" y="46"/>
                      </a:lnTo>
                      <a:lnTo>
                        <a:pt x="48" y="46"/>
                      </a:lnTo>
                      <a:lnTo>
                        <a:pt x="47" y="45"/>
                      </a:lnTo>
                      <a:lnTo>
                        <a:pt x="46" y="45"/>
                      </a:lnTo>
                      <a:lnTo>
                        <a:pt x="45" y="45"/>
                      </a:lnTo>
                      <a:lnTo>
                        <a:pt x="43" y="46"/>
                      </a:lnTo>
                      <a:lnTo>
                        <a:pt x="41" y="47"/>
                      </a:lnTo>
                      <a:lnTo>
                        <a:pt x="40" y="47"/>
                      </a:lnTo>
                      <a:lnTo>
                        <a:pt x="39" y="47"/>
                      </a:lnTo>
                      <a:lnTo>
                        <a:pt x="37" y="47"/>
                      </a:lnTo>
                      <a:lnTo>
                        <a:pt x="36" y="47"/>
                      </a:lnTo>
                      <a:lnTo>
                        <a:pt x="34" y="47"/>
                      </a:lnTo>
                      <a:lnTo>
                        <a:pt x="33" y="47"/>
                      </a:lnTo>
                      <a:lnTo>
                        <a:pt x="32" y="46"/>
                      </a:lnTo>
                      <a:lnTo>
                        <a:pt x="31" y="46"/>
                      </a:lnTo>
                      <a:lnTo>
                        <a:pt x="30" y="46"/>
                      </a:lnTo>
                      <a:lnTo>
                        <a:pt x="29" y="46"/>
                      </a:lnTo>
                      <a:lnTo>
                        <a:pt x="28" y="47"/>
                      </a:lnTo>
                      <a:lnTo>
                        <a:pt x="26" y="48"/>
                      </a:lnTo>
                      <a:lnTo>
                        <a:pt x="25" y="48"/>
                      </a:lnTo>
                      <a:lnTo>
                        <a:pt x="24" y="48"/>
                      </a:lnTo>
                      <a:lnTo>
                        <a:pt x="23" y="48"/>
                      </a:lnTo>
                      <a:lnTo>
                        <a:pt x="22" y="48"/>
                      </a:lnTo>
                      <a:lnTo>
                        <a:pt x="21" y="47"/>
                      </a:lnTo>
                      <a:lnTo>
                        <a:pt x="20" y="47"/>
                      </a:lnTo>
                      <a:lnTo>
                        <a:pt x="20" y="46"/>
                      </a:lnTo>
                      <a:lnTo>
                        <a:pt x="18" y="46"/>
                      </a:lnTo>
                      <a:lnTo>
                        <a:pt x="18" y="47"/>
                      </a:lnTo>
                      <a:lnTo>
                        <a:pt x="17" y="47"/>
                      </a:lnTo>
                      <a:lnTo>
                        <a:pt x="17" y="46"/>
                      </a:lnTo>
                      <a:lnTo>
                        <a:pt x="16" y="46"/>
                      </a:lnTo>
                      <a:lnTo>
                        <a:pt x="16" y="45"/>
                      </a:lnTo>
                      <a:lnTo>
                        <a:pt x="15" y="45"/>
                      </a:lnTo>
                      <a:lnTo>
                        <a:pt x="14" y="45"/>
                      </a:lnTo>
                      <a:lnTo>
                        <a:pt x="13" y="45"/>
                      </a:lnTo>
                      <a:lnTo>
                        <a:pt x="12" y="45"/>
                      </a:lnTo>
                    </a:path>
                  </a:pathLst>
                </a:custGeom>
                <a:solidFill>
                  <a:srgbClr val="00B200"/>
                </a:solidFill>
                <a:ln w="12700" cap="rnd">
                  <a:noFill/>
                  <a:round/>
                  <a:headEnd/>
                  <a:tailEnd/>
                </a:ln>
              </p:spPr>
              <p:txBody>
                <a:bodyPr wrap="none" lIns="37317" tIns="18331" rIns="37317" bIns="18331">
                  <a:spAutoFit/>
                </a:bodyPr>
                <a:lstStyle/>
                <a:p>
                  <a:endParaRPr lang="pt-PT"/>
                </a:p>
              </p:txBody>
            </p:sp>
            <p:sp>
              <p:nvSpPr>
                <p:cNvPr id="661" name="Freeform 467"/>
                <p:cNvSpPr>
                  <a:spLocks/>
                </p:cNvSpPr>
                <p:nvPr/>
              </p:nvSpPr>
              <p:spPr bwMode="auto">
                <a:xfrm>
                  <a:off x="5530" y="2475"/>
                  <a:ext cx="22" cy="21"/>
                </a:xfrm>
                <a:custGeom>
                  <a:avLst/>
                  <a:gdLst>
                    <a:gd name="T0" fmla="*/ 18 w 22"/>
                    <a:gd name="T1" fmla="*/ 1 h 21"/>
                    <a:gd name="T2" fmla="*/ 19 w 22"/>
                    <a:gd name="T3" fmla="*/ 1 h 21"/>
                    <a:gd name="T4" fmla="*/ 20 w 22"/>
                    <a:gd name="T5" fmla="*/ 1 h 21"/>
                    <a:gd name="T6" fmla="*/ 21 w 22"/>
                    <a:gd name="T7" fmla="*/ 0 h 21"/>
                    <a:gd name="T8" fmla="*/ 20 w 22"/>
                    <a:gd name="T9" fmla="*/ 2 h 21"/>
                    <a:gd name="T10" fmla="*/ 19 w 22"/>
                    <a:gd name="T11" fmla="*/ 4 h 21"/>
                    <a:gd name="T12" fmla="*/ 17 w 22"/>
                    <a:gd name="T13" fmla="*/ 7 h 21"/>
                    <a:gd name="T14" fmla="*/ 14 w 22"/>
                    <a:gd name="T15" fmla="*/ 10 h 21"/>
                    <a:gd name="T16" fmla="*/ 11 w 22"/>
                    <a:gd name="T17" fmla="*/ 11 h 21"/>
                    <a:gd name="T18" fmla="*/ 8 w 22"/>
                    <a:gd name="T19" fmla="*/ 14 h 21"/>
                    <a:gd name="T20" fmla="*/ 4 w 22"/>
                    <a:gd name="T21" fmla="*/ 17 h 21"/>
                    <a:gd name="T22" fmla="*/ 0 w 22"/>
                    <a:gd name="T23" fmla="*/ 20 h 21"/>
                    <a:gd name="T24" fmla="*/ 18 w 22"/>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18" y="1"/>
                      </a:moveTo>
                      <a:lnTo>
                        <a:pt x="19" y="1"/>
                      </a:lnTo>
                      <a:lnTo>
                        <a:pt x="20" y="1"/>
                      </a:lnTo>
                      <a:lnTo>
                        <a:pt x="21" y="0"/>
                      </a:lnTo>
                      <a:lnTo>
                        <a:pt x="20" y="2"/>
                      </a:lnTo>
                      <a:lnTo>
                        <a:pt x="19" y="4"/>
                      </a:lnTo>
                      <a:lnTo>
                        <a:pt x="17" y="7"/>
                      </a:lnTo>
                      <a:lnTo>
                        <a:pt x="14" y="10"/>
                      </a:lnTo>
                      <a:lnTo>
                        <a:pt x="11" y="11"/>
                      </a:lnTo>
                      <a:lnTo>
                        <a:pt x="8" y="14"/>
                      </a:lnTo>
                      <a:lnTo>
                        <a:pt x="4" y="17"/>
                      </a:lnTo>
                      <a:lnTo>
                        <a:pt x="0" y="20"/>
                      </a:lnTo>
                      <a:lnTo>
                        <a:pt x="18"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2" name="Freeform 468"/>
                <p:cNvSpPr>
                  <a:spLocks/>
                </p:cNvSpPr>
                <p:nvPr/>
              </p:nvSpPr>
              <p:spPr bwMode="auto">
                <a:xfrm>
                  <a:off x="5546" y="2440"/>
                  <a:ext cx="9" cy="43"/>
                </a:xfrm>
                <a:custGeom>
                  <a:avLst/>
                  <a:gdLst>
                    <a:gd name="T0" fmla="*/ 4 w 9"/>
                    <a:gd name="T1" fmla="*/ 1 h 43"/>
                    <a:gd name="T2" fmla="*/ 7 w 9"/>
                    <a:gd name="T3" fmla="*/ 5 h 43"/>
                    <a:gd name="T4" fmla="*/ 6 w 9"/>
                    <a:gd name="T5" fmla="*/ 9 h 43"/>
                    <a:gd name="T6" fmla="*/ 4 w 9"/>
                    <a:gd name="T7" fmla="*/ 9 h 43"/>
                    <a:gd name="T8" fmla="*/ 5 w 9"/>
                    <a:gd name="T9" fmla="*/ 11 h 43"/>
                    <a:gd name="T10" fmla="*/ 6 w 9"/>
                    <a:gd name="T11" fmla="*/ 13 h 43"/>
                    <a:gd name="T12" fmla="*/ 5 w 9"/>
                    <a:gd name="T13" fmla="*/ 15 h 43"/>
                    <a:gd name="T14" fmla="*/ 3 w 9"/>
                    <a:gd name="T15" fmla="*/ 15 h 43"/>
                    <a:gd name="T16" fmla="*/ 0 w 9"/>
                    <a:gd name="T17" fmla="*/ 17 h 43"/>
                    <a:gd name="T18" fmla="*/ 2 w 9"/>
                    <a:gd name="T19" fmla="*/ 20 h 43"/>
                    <a:gd name="T20" fmla="*/ 4 w 9"/>
                    <a:gd name="T21" fmla="*/ 25 h 43"/>
                    <a:gd name="T22" fmla="*/ 1 w 9"/>
                    <a:gd name="T23" fmla="*/ 28 h 43"/>
                    <a:gd name="T24" fmla="*/ 2 w 9"/>
                    <a:gd name="T25" fmla="*/ 30 h 43"/>
                    <a:gd name="T26" fmla="*/ 4 w 9"/>
                    <a:gd name="T27" fmla="*/ 31 h 43"/>
                    <a:gd name="T28" fmla="*/ 6 w 9"/>
                    <a:gd name="T29" fmla="*/ 32 h 43"/>
                    <a:gd name="T30" fmla="*/ 4 w 9"/>
                    <a:gd name="T31" fmla="*/ 37 h 43"/>
                    <a:gd name="T32" fmla="*/ 4 w 9"/>
                    <a:gd name="T33" fmla="*/ 39 h 43"/>
                    <a:gd name="T34" fmla="*/ 2 w 9"/>
                    <a:gd name="T35" fmla="*/ 41 h 43"/>
                    <a:gd name="T36" fmla="*/ 0 w 9"/>
                    <a:gd name="T37" fmla="*/ 42 h 43"/>
                    <a:gd name="T38" fmla="*/ 5 w 9"/>
                    <a:gd name="T39" fmla="*/ 39 h 43"/>
                    <a:gd name="T40" fmla="*/ 8 w 9"/>
                    <a:gd name="T41" fmla="*/ 36 h 43"/>
                    <a:gd name="T42" fmla="*/ 8 w 9"/>
                    <a:gd name="T43" fmla="*/ 32 h 43"/>
                    <a:gd name="T44" fmla="*/ 7 w 9"/>
                    <a:gd name="T45" fmla="*/ 29 h 43"/>
                    <a:gd name="T46" fmla="*/ 6 w 9"/>
                    <a:gd name="T47" fmla="*/ 26 h 43"/>
                    <a:gd name="T48" fmla="*/ 6 w 9"/>
                    <a:gd name="T49" fmla="*/ 24 h 43"/>
                    <a:gd name="T50" fmla="*/ 6 w 9"/>
                    <a:gd name="T51" fmla="*/ 22 h 43"/>
                    <a:gd name="T52" fmla="*/ 6 w 9"/>
                    <a:gd name="T53" fmla="*/ 20 h 43"/>
                    <a:gd name="T54" fmla="*/ 7 w 9"/>
                    <a:gd name="T55" fmla="*/ 18 h 43"/>
                    <a:gd name="T56" fmla="*/ 7 w 9"/>
                    <a:gd name="T57" fmla="*/ 16 h 43"/>
                    <a:gd name="T58" fmla="*/ 8 w 9"/>
                    <a:gd name="T59" fmla="*/ 14 h 43"/>
                    <a:gd name="T60" fmla="*/ 7 w 9"/>
                    <a:gd name="T61" fmla="*/ 12 h 43"/>
                    <a:gd name="T62" fmla="*/ 7 w 9"/>
                    <a:gd name="T63" fmla="*/ 10 h 43"/>
                    <a:gd name="T64" fmla="*/ 8 w 9"/>
                    <a:gd name="T65" fmla="*/ 8 h 43"/>
                    <a:gd name="T66" fmla="*/ 8 w 9"/>
                    <a:gd name="T67" fmla="*/ 5 h 43"/>
                    <a:gd name="T68" fmla="*/ 4 w 9"/>
                    <a:gd name="T69" fmla="*/ 1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
                    <a:gd name="T106" fmla="*/ 0 h 43"/>
                    <a:gd name="T107" fmla="*/ 9 w 9"/>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 h="43">
                      <a:moveTo>
                        <a:pt x="0" y="0"/>
                      </a:moveTo>
                      <a:lnTo>
                        <a:pt x="4" y="1"/>
                      </a:lnTo>
                      <a:lnTo>
                        <a:pt x="6" y="3"/>
                      </a:lnTo>
                      <a:lnTo>
                        <a:pt x="7" y="5"/>
                      </a:lnTo>
                      <a:lnTo>
                        <a:pt x="7" y="7"/>
                      </a:lnTo>
                      <a:lnTo>
                        <a:pt x="6" y="9"/>
                      </a:lnTo>
                      <a:lnTo>
                        <a:pt x="5" y="9"/>
                      </a:lnTo>
                      <a:lnTo>
                        <a:pt x="4" y="9"/>
                      </a:lnTo>
                      <a:lnTo>
                        <a:pt x="4" y="10"/>
                      </a:lnTo>
                      <a:lnTo>
                        <a:pt x="5" y="11"/>
                      </a:lnTo>
                      <a:lnTo>
                        <a:pt x="6" y="11"/>
                      </a:lnTo>
                      <a:lnTo>
                        <a:pt x="6" y="13"/>
                      </a:lnTo>
                      <a:lnTo>
                        <a:pt x="6" y="14"/>
                      </a:lnTo>
                      <a:lnTo>
                        <a:pt x="5" y="15"/>
                      </a:lnTo>
                      <a:lnTo>
                        <a:pt x="4" y="15"/>
                      </a:lnTo>
                      <a:lnTo>
                        <a:pt x="3" y="15"/>
                      </a:lnTo>
                      <a:lnTo>
                        <a:pt x="2" y="16"/>
                      </a:lnTo>
                      <a:lnTo>
                        <a:pt x="0" y="17"/>
                      </a:lnTo>
                      <a:lnTo>
                        <a:pt x="0" y="18"/>
                      </a:lnTo>
                      <a:lnTo>
                        <a:pt x="2" y="20"/>
                      </a:lnTo>
                      <a:lnTo>
                        <a:pt x="4" y="23"/>
                      </a:lnTo>
                      <a:lnTo>
                        <a:pt x="4" y="25"/>
                      </a:lnTo>
                      <a:lnTo>
                        <a:pt x="3" y="27"/>
                      </a:lnTo>
                      <a:lnTo>
                        <a:pt x="1" y="28"/>
                      </a:lnTo>
                      <a:lnTo>
                        <a:pt x="1" y="29"/>
                      </a:lnTo>
                      <a:lnTo>
                        <a:pt x="2" y="30"/>
                      </a:lnTo>
                      <a:lnTo>
                        <a:pt x="3" y="30"/>
                      </a:lnTo>
                      <a:lnTo>
                        <a:pt x="4" y="31"/>
                      </a:lnTo>
                      <a:lnTo>
                        <a:pt x="5" y="31"/>
                      </a:lnTo>
                      <a:lnTo>
                        <a:pt x="6" y="32"/>
                      </a:lnTo>
                      <a:lnTo>
                        <a:pt x="5" y="35"/>
                      </a:lnTo>
                      <a:lnTo>
                        <a:pt x="4" y="37"/>
                      </a:lnTo>
                      <a:lnTo>
                        <a:pt x="4" y="38"/>
                      </a:lnTo>
                      <a:lnTo>
                        <a:pt x="4" y="39"/>
                      </a:lnTo>
                      <a:lnTo>
                        <a:pt x="3" y="40"/>
                      </a:lnTo>
                      <a:lnTo>
                        <a:pt x="2" y="41"/>
                      </a:lnTo>
                      <a:lnTo>
                        <a:pt x="1" y="42"/>
                      </a:lnTo>
                      <a:lnTo>
                        <a:pt x="0" y="42"/>
                      </a:lnTo>
                      <a:lnTo>
                        <a:pt x="3" y="41"/>
                      </a:lnTo>
                      <a:lnTo>
                        <a:pt x="5" y="39"/>
                      </a:lnTo>
                      <a:lnTo>
                        <a:pt x="6" y="37"/>
                      </a:lnTo>
                      <a:lnTo>
                        <a:pt x="8" y="36"/>
                      </a:lnTo>
                      <a:lnTo>
                        <a:pt x="8" y="34"/>
                      </a:lnTo>
                      <a:lnTo>
                        <a:pt x="8" y="32"/>
                      </a:lnTo>
                      <a:lnTo>
                        <a:pt x="8" y="30"/>
                      </a:lnTo>
                      <a:lnTo>
                        <a:pt x="7" y="29"/>
                      </a:lnTo>
                      <a:lnTo>
                        <a:pt x="6" y="27"/>
                      </a:lnTo>
                      <a:lnTo>
                        <a:pt x="6" y="26"/>
                      </a:lnTo>
                      <a:lnTo>
                        <a:pt x="6" y="25"/>
                      </a:lnTo>
                      <a:lnTo>
                        <a:pt x="6" y="24"/>
                      </a:lnTo>
                      <a:lnTo>
                        <a:pt x="6" y="23"/>
                      </a:lnTo>
                      <a:lnTo>
                        <a:pt x="6" y="22"/>
                      </a:lnTo>
                      <a:lnTo>
                        <a:pt x="6" y="21"/>
                      </a:lnTo>
                      <a:lnTo>
                        <a:pt x="6" y="20"/>
                      </a:lnTo>
                      <a:lnTo>
                        <a:pt x="7" y="19"/>
                      </a:lnTo>
                      <a:lnTo>
                        <a:pt x="7" y="18"/>
                      </a:lnTo>
                      <a:lnTo>
                        <a:pt x="7" y="17"/>
                      </a:lnTo>
                      <a:lnTo>
                        <a:pt x="7" y="16"/>
                      </a:lnTo>
                      <a:lnTo>
                        <a:pt x="7" y="15"/>
                      </a:lnTo>
                      <a:lnTo>
                        <a:pt x="8" y="14"/>
                      </a:lnTo>
                      <a:lnTo>
                        <a:pt x="8" y="13"/>
                      </a:lnTo>
                      <a:lnTo>
                        <a:pt x="7" y="12"/>
                      </a:lnTo>
                      <a:lnTo>
                        <a:pt x="7" y="11"/>
                      </a:lnTo>
                      <a:lnTo>
                        <a:pt x="7" y="10"/>
                      </a:lnTo>
                      <a:lnTo>
                        <a:pt x="8" y="9"/>
                      </a:lnTo>
                      <a:lnTo>
                        <a:pt x="8" y="8"/>
                      </a:lnTo>
                      <a:lnTo>
                        <a:pt x="8" y="7"/>
                      </a:lnTo>
                      <a:lnTo>
                        <a:pt x="8" y="5"/>
                      </a:lnTo>
                      <a:lnTo>
                        <a:pt x="6" y="3"/>
                      </a:lnTo>
                      <a:lnTo>
                        <a:pt x="4" y="1"/>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3" name="Freeform 469"/>
                <p:cNvSpPr>
                  <a:spLocks/>
                </p:cNvSpPr>
                <p:nvPr/>
              </p:nvSpPr>
              <p:spPr bwMode="auto">
                <a:xfrm>
                  <a:off x="5689" y="2431"/>
                  <a:ext cx="3" cy="6"/>
                </a:xfrm>
                <a:custGeom>
                  <a:avLst/>
                  <a:gdLst>
                    <a:gd name="T0" fmla="*/ 1 w 3"/>
                    <a:gd name="T1" fmla="*/ 5 h 6"/>
                    <a:gd name="T2" fmla="*/ 1 w 3"/>
                    <a:gd name="T3" fmla="*/ 4 h 6"/>
                    <a:gd name="T4" fmla="*/ 2 w 3"/>
                    <a:gd name="T5" fmla="*/ 3 h 6"/>
                    <a:gd name="T6" fmla="*/ 2 w 3"/>
                    <a:gd name="T7" fmla="*/ 1 h 6"/>
                    <a:gd name="T8" fmla="*/ 1 w 3"/>
                    <a:gd name="T9" fmla="*/ 0 h 6"/>
                    <a:gd name="T10" fmla="*/ 0 w 3"/>
                    <a:gd name="T11" fmla="*/ 1 h 6"/>
                    <a:gd name="T12" fmla="*/ 1 w 3"/>
                    <a:gd name="T13" fmla="*/ 2 h 6"/>
                    <a:gd name="T14" fmla="*/ 0 w 3"/>
                    <a:gd name="T15" fmla="*/ 2 h 6"/>
                    <a:gd name="T16" fmla="*/ 0 w 3"/>
                    <a:gd name="T17" fmla="*/ 3 h 6"/>
                    <a:gd name="T18" fmla="*/ 1 w 3"/>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1" y="5"/>
                      </a:moveTo>
                      <a:lnTo>
                        <a:pt x="1" y="4"/>
                      </a:lnTo>
                      <a:lnTo>
                        <a:pt x="2" y="3"/>
                      </a:lnTo>
                      <a:lnTo>
                        <a:pt x="2" y="1"/>
                      </a:lnTo>
                      <a:lnTo>
                        <a:pt x="1" y="0"/>
                      </a:lnTo>
                      <a:lnTo>
                        <a:pt x="0" y="1"/>
                      </a:lnTo>
                      <a:lnTo>
                        <a:pt x="1" y="2"/>
                      </a:lnTo>
                      <a:lnTo>
                        <a:pt x="0" y="2"/>
                      </a:lnTo>
                      <a:lnTo>
                        <a:pt x="0" y="3"/>
                      </a:lnTo>
                      <a:lnTo>
                        <a:pt x="1" y="5"/>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4" name="Freeform 470"/>
                <p:cNvSpPr>
                  <a:spLocks/>
                </p:cNvSpPr>
                <p:nvPr/>
              </p:nvSpPr>
              <p:spPr bwMode="auto">
                <a:xfrm>
                  <a:off x="5688" y="2434"/>
                  <a:ext cx="3" cy="4"/>
                </a:xfrm>
                <a:custGeom>
                  <a:avLst/>
                  <a:gdLst>
                    <a:gd name="T0" fmla="*/ 1 w 3"/>
                    <a:gd name="T1" fmla="*/ 3 h 4"/>
                    <a:gd name="T2" fmla="*/ 1 w 3"/>
                    <a:gd name="T3" fmla="*/ 2 h 4"/>
                    <a:gd name="T4" fmla="*/ 2 w 3"/>
                    <a:gd name="T5" fmla="*/ 2 h 4"/>
                    <a:gd name="T6" fmla="*/ 1 w 3"/>
                    <a:gd name="T7" fmla="*/ 0 h 4"/>
                    <a:gd name="T8" fmla="*/ 1 w 3"/>
                    <a:gd name="T9" fmla="*/ 1 h 4"/>
                    <a:gd name="T10" fmla="*/ 0 w 3"/>
                    <a:gd name="T11" fmla="*/ 1 h 4"/>
                    <a:gd name="T12" fmla="*/ 1 w 3"/>
                    <a:gd name="T13" fmla="*/ 3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1" y="3"/>
                      </a:moveTo>
                      <a:lnTo>
                        <a:pt x="1" y="2"/>
                      </a:lnTo>
                      <a:lnTo>
                        <a:pt x="2" y="2"/>
                      </a:lnTo>
                      <a:lnTo>
                        <a:pt x="1" y="0"/>
                      </a:lnTo>
                      <a:lnTo>
                        <a:pt x="1" y="1"/>
                      </a:lnTo>
                      <a:lnTo>
                        <a:pt x="0" y="1"/>
                      </a:lnTo>
                      <a:lnTo>
                        <a:pt x="1"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5" name="Freeform 471"/>
                <p:cNvSpPr>
                  <a:spLocks/>
                </p:cNvSpPr>
                <p:nvPr/>
              </p:nvSpPr>
              <p:spPr bwMode="auto">
                <a:xfrm>
                  <a:off x="5686" y="2436"/>
                  <a:ext cx="4" cy="2"/>
                </a:xfrm>
                <a:custGeom>
                  <a:avLst/>
                  <a:gdLst>
                    <a:gd name="T0" fmla="*/ 3 w 4"/>
                    <a:gd name="T1" fmla="*/ 1 h 2"/>
                    <a:gd name="T2" fmla="*/ 2 w 4"/>
                    <a:gd name="T3" fmla="*/ 1 h 2"/>
                    <a:gd name="T4" fmla="*/ 2 w 4"/>
                    <a:gd name="T5" fmla="*/ 0 h 2"/>
                    <a:gd name="T6" fmla="*/ 1 w 4"/>
                    <a:gd name="T7" fmla="*/ 0 h 2"/>
                    <a:gd name="T8" fmla="*/ 0 w 4"/>
                    <a:gd name="T9" fmla="*/ 1 h 2"/>
                    <a:gd name="T10" fmla="*/ 3 w 4"/>
                    <a:gd name="T11" fmla="*/ 1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lnTo>
                        <a:pt x="2" y="1"/>
                      </a:lnTo>
                      <a:lnTo>
                        <a:pt x="2" y="0"/>
                      </a:lnTo>
                      <a:lnTo>
                        <a:pt x="1" y="0"/>
                      </a:lnTo>
                      <a:lnTo>
                        <a:pt x="0" y="1"/>
                      </a:lnTo>
                      <a:lnTo>
                        <a:pt x="3"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6" name="Freeform 472"/>
                <p:cNvSpPr>
                  <a:spLocks/>
                </p:cNvSpPr>
                <p:nvPr/>
              </p:nvSpPr>
              <p:spPr bwMode="auto">
                <a:xfrm>
                  <a:off x="5686" y="2438"/>
                  <a:ext cx="4" cy="4"/>
                </a:xfrm>
                <a:custGeom>
                  <a:avLst/>
                  <a:gdLst>
                    <a:gd name="T0" fmla="*/ 0 w 4"/>
                    <a:gd name="T1" fmla="*/ 3 h 4"/>
                    <a:gd name="T2" fmla="*/ 1 w 4"/>
                    <a:gd name="T3" fmla="*/ 3 h 4"/>
                    <a:gd name="T4" fmla="*/ 2 w 4"/>
                    <a:gd name="T5" fmla="*/ 2 h 4"/>
                    <a:gd name="T6" fmla="*/ 3 w 4"/>
                    <a:gd name="T7" fmla="*/ 2 h 4"/>
                    <a:gd name="T8" fmla="*/ 3 w 4"/>
                    <a:gd name="T9" fmla="*/ 0 h 4"/>
                    <a:gd name="T10" fmla="*/ 1 w 4"/>
                    <a:gd name="T11" fmla="*/ 1 h 4"/>
                    <a:gd name="T12" fmla="*/ 1 w 4"/>
                    <a:gd name="T13" fmla="*/ 2 h 4"/>
                    <a:gd name="T14" fmla="*/ 0 w 4"/>
                    <a:gd name="T15" fmla="*/ 2 h 4"/>
                    <a:gd name="T16" fmla="*/ 0 w 4"/>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3"/>
                      </a:moveTo>
                      <a:lnTo>
                        <a:pt x="1" y="3"/>
                      </a:lnTo>
                      <a:lnTo>
                        <a:pt x="2" y="2"/>
                      </a:lnTo>
                      <a:lnTo>
                        <a:pt x="3" y="2"/>
                      </a:lnTo>
                      <a:lnTo>
                        <a:pt x="3" y="0"/>
                      </a:lnTo>
                      <a:lnTo>
                        <a:pt x="1" y="1"/>
                      </a:lnTo>
                      <a:lnTo>
                        <a:pt x="1" y="2"/>
                      </a:lnTo>
                      <a:lnTo>
                        <a:pt x="0" y="2"/>
                      </a:lnTo>
                      <a:lnTo>
                        <a:pt x="0"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7" name="Freeform 473"/>
                <p:cNvSpPr>
                  <a:spLocks/>
                </p:cNvSpPr>
                <p:nvPr/>
              </p:nvSpPr>
              <p:spPr bwMode="auto">
                <a:xfrm>
                  <a:off x="5679" y="2455"/>
                  <a:ext cx="6" cy="3"/>
                </a:xfrm>
                <a:custGeom>
                  <a:avLst/>
                  <a:gdLst>
                    <a:gd name="T0" fmla="*/ 0 w 6"/>
                    <a:gd name="T1" fmla="*/ 1 h 3"/>
                    <a:gd name="T2" fmla="*/ 2 w 6"/>
                    <a:gd name="T3" fmla="*/ 2 h 3"/>
                    <a:gd name="T4" fmla="*/ 3 w 6"/>
                    <a:gd name="T5" fmla="*/ 2 h 3"/>
                    <a:gd name="T6" fmla="*/ 5 w 6"/>
                    <a:gd name="T7" fmla="*/ 1 h 3"/>
                    <a:gd name="T8" fmla="*/ 5 w 6"/>
                    <a:gd name="T9" fmla="*/ 0 h 3"/>
                    <a:gd name="T10" fmla="*/ 3 w 6"/>
                    <a:gd name="T11" fmla="*/ 0 h 3"/>
                    <a:gd name="T12" fmla="*/ 2 w 6"/>
                    <a:gd name="T13" fmla="*/ 1 h 3"/>
                    <a:gd name="T14" fmla="*/ 2 w 6"/>
                    <a:gd name="T15" fmla="*/ 0 h 3"/>
                    <a:gd name="T16" fmla="*/ 0 w 6"/>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0" y="1"/>
                      </a:moveTo>
                      <a:lnTo>
                        <a:pt x="2" y="2"/>
                      </a:lnTo>
                      <a:lnTo>
                        <a:pt x="3" y="2"/>
                      </a:lnTo>
                      <a:lnTo>
                        <a:pt x="5" y="1"/>
                      </a:lnTo>
                      <a:lnTo>
                        <a:pt x="5" y="0"/>
                      </a:lnTo>
                      <a:lnTo>
                        <a:pt x="3" y="0"/>
                      </a:lnTo>
                      <a:lnTo>
                        <a:pt x="2" y="1"/>
                      </a:lnTo>
                      <a:lnTo>
                        <a:pt x="2" y="0"/>
                      </a:lnTo>
                      <a:lnTo>
                        <a:pt x="0"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8" name="Freeform 474"/>
                <p:cNvSpPr>
                  <a:spLocks/>
                </p:cNvSpPr>
                <p:nvPr/>
              </p:nvSpPr>
              <p:spPr bwMode="auto">
                <a:xfrm>
                  <a:off x="5677" y="2455"/>
                  <a:ext cx="5" cy="3"/>
                </a:xfrm>
                <a:custGeom>
                  <a:avLst/>
                  <a:gdLst>
                    <a:gd name="T0" fmla="*/ 2 w 5"/>
                    <a:gd name="T1" fmla="*/ 2 h 3"/>
                    <a:gd name="T2" fmla="*/ 2 w 5"/>
                    <a:gd name="T3" fmla="*/ 1 h 3"/>
                    <a:gd name="T4" fmla="*/ 4 w 5"/>
                    <a:gd name="T5" fmla="*/ 1 h 3"/>
                    <a:gd name="T6" fmla="*/ 2 w 5"/>
                    <a:gd name="T7" fmla="*/ 0 h 3"/>
                    <a:gd name="T8" fmla="*/ 0 w 5"/>
                    <a:gd name="T9" fmla="*/ 1 h 3"/>
                    <a:gd name="T10" fmla="*/ 2 w 5"/>
                    <a:gd name="T11" fmla="*/ 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2" y="2"/>
                      </a:moveTo>
                      <a:lnTo>
                        <a:pt x="2" y="1"/>
                      </a:lnTo>
                      <a:lnTo>
                        <a:pt x="4" y="1"/>
                      </a:lnTo>
                      <a:lnTo>
                        <a:pt x="2" y="0"/>
                      </a:lnTo>
                      <a:lnTo>
                        <a:pt x="0" y="1"/>
                      </a:lnTo>
                      <a:lnTo>
                        <a:pt x="2"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69" name="Freeform 475"/>
                <p:cNvSpPr>
                  <a:spLocks/>
                </p:cNvSpPr>
                <p:nvPr/>
              </p:nvSpPr>
              <p:spPr bwMode="auto">
                <a:xfrm>
                  <a:off x="5671" y="2457"/>
                  <a:ext cx="9" cy="6"/>
                </a:xfrm>
                <a:custGeom>
                  <a:avLst/>
                  <a:gdLst>
                    <a:gd name="T0" fmla="*/ 0 w 9"/>
                    <a:gd name="T1" fmla="*/ 5 h 6"/>
                    <a:gd name="T2" fmla="*/ 2 w 9"/>
                    <a:gd name="T3" fmla="*/ 5 h 6"/>
                    <a:gd name="T4" fmla="*/ 3 w 9"/>
                    <a:gd name="T5" fmla="*/ 5 h 6"/>
                    <a:gd name="T6" fmla="*/ 4 w 9"/>
                    <a:gd name="T7" fmla="*/ 5 h 6"/>
                    <a:gd name="T8" fmla="*/ 5 w 9"/>
                    <a:gd name="T9" fmla="*/ 4 h 6"/>
                    <a:gd name="T10" fmla="*/ 6 w 9"/>
                    <a:gd name="T11" fmla="*/ 3 h 6"/>
                    <a:gd name="T12" fmla="*/ 7 w 9"/>
                    <a:gd name="T13" fmla="*/ 3 h 6"/>
                    <a:gd name="T14" fmla="*/ 8 w 9"/>
                    <a:gd name="T15" fmla="*/ 2 h 6"/>
                    <a:gd name="T16" fmla="*/ 8 w 9"/>
                    <a:gd name="T17" fmla="*/ 1 h 6"/>
                    <a:gd name="T18" fmla="*/ 6 w 9"/>
                    <a:gd name="T19" fmla="*/ 0 h 6"/>
                    <a:gd name="T20" fmla="*/ 5 w 9"/>
                    <a:gd name="T21" fmla="*/ 1 h 6"/>
                    <a:gd name="T22" fmla="*/ 4 w 9"/>
                    <a:gd name="T23" fmla="*/ 2 h 6"/>
                    <a:gd name="T24" fmla="*/ 3 w 9"/>
                    <a:gd name="T25" fmla="*/ 3 h 6"/>
                    <a:gd name="T26" fmla="*/ 2 w 9"/>
                    <a:gd name="T27" fmla="*/ 3 h 6"/>
                    <a:gd name="T28" fmla="*/ 1 w 9"/>
                    <a:gd name="T29" fmla="*/ 2 h 6"/>
                    <a:gd name="T30" fmla="*/ 0 w 9"/>
                    <a:gd name="T31" fmla="*/ 5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6"/>
                    <a:gd name="T50" fmla="*/ 9 w 9"/>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6">
                      <a:moveTo>
                        <a:pt x="0" y="5"/>
                      </a:moveTo>
                      <a:lnTo>
                        <a:pt x="2" y="5"/>
                      </a:lnTo>
                      <a:lnTo>
                        <a:pt x="3" y="5"/>
                      </a:lnTo>
                      <a:lnTo>
                        <a:pt x="4" y="5"/>
                      </a:lnTo>
                      <a:lnTo>
                        <a:pt x="5" y="4"/>
                      </a:lnTo>
                      <a:lnTo>
                        <a:pt x="6" y="3"/>
                      </a:lnTo>
                      <a:lnTo>
                        <a:pt x="7" y="3"/>
                      </a:lnTo>
                      <a:lnTo>
                        <a:pt x="8" y="2"/>
                      </a:lnTo>
                      <a:lnTo>
                        <a:pt x="8" y="1"/>
                      </a:lnTo>
                      <a:lnTo>
                        <a:pt x="6" y="0"/>
                      </a:lnTo>
                      <a:lnTo>
                        <a:pt x="5" y="1"/>
                      </a:lnTo>
                      <a:lnTo>
                        <a:pt x="4" y="2"/>
                      </a:lnTo>
                      <a:lnTo>
                        <a:pt x="3" y="3"/>
                      </a:lnTo>
                      <a:lnTo>
                        <a:pt x="2" y="3"/>
                      </a:lnTo>
                      <a:lnTo>
                        <a:pt x="1" y="2"/>
                      </a:lnTo>
                      <a:lnTo>
                        <a:pt x="0" y="5"/>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0" name="Freeform 476"/>
                <p:cNvSpPr>
                  <a:spLocks/>
                </p:cNvSpPr>
                <p:nvPr/>
              </p:nvSpPr>
              <p:spPr bwMode="auto">
                <a:xfrm>
                  <a:off x="5669" y="2458"/>
                  <a:ext cx="4" cy="5"/>
                </a:xfrm>
                <a:custGeom>
                  <a:avLst/>
                  <a:gdLst>
                    <a:gd name="T0" fmla="*/ 3 w 4"/>
                    <a:gd name="T1" fmla="*/ 4 h 5"/>
                    <a:gd name="T2" fmla="*/ 2 w 4"/>
                    <a:gd name="T3" fmla="*/ 2 h 5"/>
                    <a:gd name="T4" fmla="*/ 1 w 4"/>
                    <a:gd name="T5" fmla="*/ 3 h 5"/>
                    <a:gd name="T6" fmla="*/ 2 w 4"/>
                    <a:gd name="T7" fmla="*/ 3 h 5"/>
                    <a:gd name="T8" fmla="*/ 3 w 4"/>
                    <a:gd name="T9" fmla="*/ 1 h 5"/>
                    <a:gd name="T10" fmla="*/ 1 w 4"/>
                    <a:gd name="T11" fmla="*/ 0 h 5"/>
                    <a:gd name="T12" fmla="*/ 0 w 4"/>
                    <a:gd name="T13" fmla="*/ 2 h 5"/>
                    <a:gd name="T14" fmla="*/ 1 w 4"/>
                    <a:gd name="T15" fmla="*/ 4 h 5"/>
                    <a:gd name="T16" fmla="*/ 3 w 4"/>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3" y="4"/>
                      </a:moveTo>
                      <a:lnTo>
                        <a:pt x="2" y="2"/>
                      </a:lnTo>
                      <a:lnTo>
                        <a:pt x="1" y="3"/>
                      </a:lnTo>
                      <a:lnTo>
                        <a:pt x="2" y="3"/>
                      </a:lnTo>
                      <a:lnTo>
                        <a:pt x="3" y="1"/>
                      </a:lnTo>
                      <a:lnTo>
                        <a:pt x="1" y="0"/>
                      </a:lnTo>
                      <a:lnTo>
                        <a:pt x="0" y="2"/>
                      </a:lnTo>
                      <a:lnTo>
                        <a:pt x="1" y="4"/>
                      </a:lnTo>
                      <a:lnTo>
                        <a:pt x="3" y="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1" name="Freeform 477"/>
                <p:cNvSpPr>
                  <a:spLocks/>
                </p:cNvSpPr>
                <p:nvPr/>
              </p:nvSpPr>
              <p:spPr bwMode="auto">
                <a:xfrm>
                  <a:off x="5666" y="2462"/>
                  <a:ext cx="7" cy="5"/>
                </a:xfrm>
                <a:custGeom>
                  <a:avLst/>
                  <a:gdLst>
                    <a:gd name="T0" fmla="*/ 0 w 7"/>
                    <a:gd name="T1" fmla="*/ 3 h 5"/>
                    <a:gd name="T2" fmla="*/ 2 w 7"/>
                    <a:gd name="T3" fmla="*/ 4 h 5"/>
                    <a:gd name="T4" fmla="*/ 4 w 7"/>
                    <a:gd name="T5" fmla="*/ 3 h 5"/>
                    <a:gd name="T6" fmla="*/ 5 w 7"/>
                    <a:gd name="T7" fmla="*/ 2 h 5"/>
                    <a:gd name="T8" fmla="*/ 6 w 7"/>
                    <a:gd name="T9" fmla="*/ 0 h 5"/>
                    <a:gd name="T10" fmla="*/ 4 w 7"/>
                    <a:gd name="T11" fmla="*/ 0 h 5"/>
                    <a:gd name="T12" fmla="*/ 3 w 7"/>
                    <a:gd name="T13" fmla="*/ 0 h 5"/>
                    <a:gd name="T14" fmla="*/ 2 w 7"/>
                    <a:gd name="T15" fmla="*/ 0 h 5"/>
                    <a:gd name="T16" fmla="*/ 1 w 7"/>
                    <a:gd name="T17" fmla="*/ 0 h 5"/>
                    <a:gd name="T18" fmla="*/ 0 w 7"/>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0" y="3"/>
                      </a:moveTo>
                      <a:lnTo>
                        <a:pt x="2" y="4"/>
                      </a:lnTo>
                      <a:lnTo>
                        <a:pt x="4" y="3"/>
                      </a:lnTo>
                      <a:lnTo>
                        <a:pt x="5" y="2"/>
                      </a:lnTo>
                      <a:lnTo>
                        <a:pt x="6" y="0"/>
                      </a:lnTo>
                      <a:lnTo>
                        <a:pt x="4" y="0"/>
                      </a:lnTo>
                      <a:lnTo>
                        <a:pt x="3" y="0"/>
                      </a:lnTo>
                      <a:lnTo>
                        <a:pt x="2" y="0"/>
                      </a:lnTo>
                      <a:lnTo>
                        <a:pt x="1" y="0"/>
                      </a:lnTo>
                      <a:lnTo>
                        <a:pt x="0"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2" name="Freeform 478"/>
                <p:cNvSpPr>
                  <a:spLocks/>
                </p:cNvSpPr>
                <p:nvPr/>
              </p:nvSpPr>
              <p:spPr bwMode="auto">
                <a:xfrm>
                  <a:off x="5625" y="2446"/>
                  <a:ext cx="5" cy="5"/>
                </a:xfrm>
                <a:custGeom>
                  <a:avLst/>
                  <a:gdLst>
                    <a:gd name="T0" fmla="*/ 4 w 5"/>
                    <a:gd name="T1" fmla="*/ 4 h 5"/>
                    <a:gd name="T2" fmla="*/ 4 w 5"/>
                    <a:gd name="T3" fmla="*/ 2 h 5"/>
                    <a:gd name="T4" fmla="*/ 3 w 5"/>
                    <a:gd name="T5" fmla="*/ 1 h 5"/>
                    <a:gd name="T6" fmla="*/ 1 w 5"/>
                    <a:gd name="T7" fmla="*/ 0 h 5"/>
                    <a:gd name="T8" fmla="*/ 0 w 5"/>
                    <a:gd name="T9" fmla="*/ 0 h 5"/>
                    <a:gd name="T10" fmla="*/ 0 w 5"/>
                    <a:gd name="T11" fmla="*/ 4 h 5"/>
                    <a:gd name="T12" fmla="*/ 1 w 5"/>
                    <a:gd name="T13" fmla="*/ 3 h 5"/>
                    <a:gd name="T14" fmla="*/ 2 w 5"/>
                    <a:gd name="T15" fmla="*/ 4 h 5"/>
                    <a:gd name="T16" fmla="*/ 4 w 5"/>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4" y="4"/>
                      </a:moveTo>
                      <a:lnTo>
                        <a:pt x="4" y="2"/>
                      </a:lnTo>
                      <a:lnTo>
                        <a:pt x="3" y="1"/>
                      </a:lnTo>
                      <a:lnTo>
                        <a:pt x="1" y="0"/>
                      </a:lnTo>
                      <a:lnTo>
                        <a:pt x="0" y="0"/>
                      </a:lnTo>
                      <a:lnTo>
                        <a:pt x="0" y="4"/>
                      </a:lnTo>
                      <a:lnTo>
                        <a:pt x="1" y="3"/>
                      </a:lnTo>
                      <a:lnTo>
                        <a:pt x="2" y="4"/>
                      </a:lnTo>
                      <a:lnTo>
                        <a:pt x="4" y="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3" name="Freeform 479"/>
                <p:cNvSpPr>
                  <a:spLocks/>
                </p:cNvSpPr>
                <p:nvPr/>
              </p:nvSpPr>
              <p:spPr bwMode="auto">
                <a:xfrm>
                  <a:off x="5627" y="2450"/>
                  <a:ext cx="5" cy="5"/>
                </a:xfrm>
                <a:custGeom>
                  <a:avLst/>
                  <a:gdLst>
                    <a:gd name="T0" fmla="*/ 3 w 5"/>
                    <a:gd name="T1" fmla="*/ 1 h 5"/>
                    <a:gd name="T2" fmla="*/ 3 w 5"/>
                    <a:gd name="T3" fmla="*/ 2 h 5"/>
                    <a:gd name="T4" fmla="*/ 3 w 5"/>
                    <a:gd name="T5" fmla="*/ 1 h 5"/>
                    <a:gd name="T6" fmla="*/ 2 w 5"/>
                    <a:gd name="T7" fmla="*/ 1 h 5"/>
                    <a:gd name="T8" fmla="*/ 2 w 5"/>
                    <a:gd name="T9" fmla="*/ 0 h 5"/>
                    <a:gd name="T10" fmla="*/ 0 w 5"/>
                    <a:gd name="T11" fmla="*/ 0 h 5"/>
                    <a:gd name="T12" fmla="*/ 0 w 5"/>
                    <a:gd name="T13" fmla="*/ 1 h 5"/>
                    <a:gd name="T14" fmla="*/ 1 w 5"/>
                    <a:gd name="T15" fmla="*/ 3 h 5"/>
                    <a:gd name="T16" fmla="*/ 2 w 5"/>
                    <a:gd name="T17" fmla="*/ 4 h 5"/>
                    <a:gd name="T18" fmla="*/ 4 w 5"/>
                    <a:gd name="T19" fmla="*/ 4 h 5"/>
                    <a:gd name="T20" fmla="*/ 3 w 5"/>
                    <a:gd name="T21" fmla="*/ 1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3" y="1"/>
                      </a:moveTo>
                      <a:lnTo>
                        <a:pt x="3" y="2"/>
                      </a:lnTo>
                      <a:lnTo>
                        <a:pt x="3" y="1"/>
                      </a:lnTo>
                      <a:lnTo>
                        <a:pt x="2" y="1"/>
                      </a:lnTo>
                      <a:lnTo>
                        <a:pt x="2" y="0"/>
                      </a:lnTo>
                      <a:lnTo>
                        <a:pt x="0" y="0"/>
                      </a:lnTo>
                      <a:lnTo>
                        <a:pt x="0" y="1"/>
                      </a:lnTo>
                      <a:lnTo>
                        <a:pt x="1" y="3"/>
                      </a:lnTo>
                      <a:lnTo>
                        <a:pt x="2" y="4"/>
                      </a:lnTo>
                      <a:lnTo>
                        <a:pt x="4" y="4"/>
                      </a:lnTo>
                      <a:lnTo>
                        <a:pt x="3"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4" name="Freeform 480"/>
                <p:cNvSpPr>
                  <a:spLocks/>
                </p:cNvSpPr>
                <p:nvPr/>
              </p:nvSpPr>
              <p:spPr bwMode="auto">
                <a:xfrm>
                  <a:off x="5630" y="2451"/>
                  <a:ext cx="6" cy="5"/>
                </a:xfrm>
                <a:custGeom>
                  <a:avLst/>
                  <a:gdLst>
                    <a:gd name="T0" fmla="*/ 5 w 6"/>
                    <a:gd name="T1" fmla="*/ 2 h 5"/>
                    <a:gd name="T2" fmla="*/ 4 w 6"/>
                    <a:gd name="T3" fmla="*/ 1 h 5"/>
                    <a:gd name="T4" fmla="*/ 3 w 6"/>
                    <a:gd name="T5" fmla="*/ 0 h 5"/>
                    <a:gd name="T6" fmla="*/ 2 w 6"/>
                    <a:gd name="T7" fmla="*/ 0 h 5"/>
                    <a:gd name="T8" fmla="*/ 0 w 6"/>
                    <a:gd name="T9" fmla="*/ 0 h 5"/>
                    <a:gd name="T10" fmla="*/ 1 w 6"/>
                    <a:gd name="T11" fmla="*/ 2 h 5"/>
                    <a:gd name="T12" fmla="*/ 2 w 6"/>
                    <a:gd name="T13" fmla="*/ 2 h 5"/>
                    <a:gd name="T14" fmla="*/ 2 w 6"/>
                    <a:gd name="T15" fmla="*/ 3 h 5"/>
                    <a:gd name="T16" fmla="*/ 3 w 6"/>
                    <a:gd name="T17" fmla="*/ 3 h 5"/>
                    <a:gd name="T18" fmla="*/ 4 w 6"/>
                    <a:gd name="T19" fmla="*/ 4 h 5"/>
                    <a:gd name="T20" fmla="*/ 3 w 6"/>
                    <a:gd name="T21" fmla="*/ 4 h 5"/>
                    <a:gd name="T22" fmla="*/ 5 w 6"/>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5" y="2"/>
                      </a:moveTo>
                      <a:lnTo>
                        <a:pt x="4" y="1"/>
                      </a:lnTo>
                      <a:lnTo>
                        <a:pt x="3" y="0"/>
                      </a:lnTo>
                      <a:lnTo>
                        <a:pt x="2" y="0"/>
                      </a:lnTo>
                      <a:lnTo>
                        <a:pt x="0" y="0"/>
                      </a:lnTo>
                      <a:lnTo>
                        <a:pt x="1" y="2"/>
                      </a:lnTo>
                      <a:lnTo>
                        <a:pt x="2" y="2"/>
                      </a:lnTo>
                      <a:lnTo>
                        <a:pt x="2" y="3"/>
                      </a:lnTo>
                      <a:lnTo>
                        <a:pt x="3" y="3"/>
                      </a:lnTo>
                      <a:lnTo>
                        <a:pt x="4" y="4"/>
                      </a:lnTo>
                      <a:lnTo>
                        <a:pt x="3" y="4"/>
                      </a:lnTo>
                      <a:lnTo>
                        <a:pt x="5"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5" name="Freeform 481"/>
                <p:cNvSpPr>
                  <a:spLocks/>
                </p:cNvSpPr>
                <p:nvPr/>
              </p:nvSpPr>
              <p:spPr bwMode="auto">
                <a:xfrm>
                  <a:off x="5633" y="2453"/>
                  <a:ext cx="5" cy="4"/>
                </a:xfrm>
                <a:custGeom>
                  <a:avLst/>
                  <a:gdLst>
                    <a:gd name="T0" fmla="*/ 4 w 5"/>
                    <a:gd name="T1" fmla="*/ 1 h 4"/>
                    <a:gd name="T2" fmla="*/ 3 w 5"/>
                    <a:gd name="T3" fmla="*/ 1 h 4"/>
                    <a:gd name="T4" fmla="*/ 2 w 5"/>
                    <a:gd name="T5" fmla="*/ 0 h 4"/>
                    <a:gd name="T6" fmla="*/ 0 w 5"/>
                    <a:gd name="T7" fmla="*/ 2 h 4"/>
                    <a:gd name="T8" fmla="*/ 1 w 5"/>
                    <a:gd name="T9" fmla="*/ 2 h 4"/>
                    <a:gd name="T10" fmla="*/ 2 w 5"/>
                    <a:gd name="T11" fmla="*/ 2 h 4"/>
                    <a:gd name="T12" fmla="*/ 2 w 5"/>
                    <a:gd name="T13" fmla="*/ 3 h 4"/>
                    <a:gd name="T14" fmla="*/ 3 w 5"/>
                    <a:gd name="T15" fmla="*/ 3 h 4"/>
                    <a:gd name="T16" fmla="*/ 4 w 5"/>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4" y="1"/>
                      </a:moveTo>
                      <a:lnTo>
                        <a:pt x="3" y="1"/>
                      </a:lnTo>
                      <a:lnTo>
                        <a:pt x="2" y="0"/>
                      </a:lnTo>
                      <a:lnTo>
                        <a:pt x="0" y="2"/>
                      </a:lnTo>
                      <a:lnTo>
                        <a:pt x="1" y="2"/>
                      </a:lnTo>
                      <a:lnTo>
                        <a:pt x="2" y="2"/>
                      </a:lnTo>
                      <a:lnTo>
                        <a:pt x="2" y="3"/>
                      </a:lnTo>
                      <a:lnTo>
                        <a:pt x="3" y="3"/>
                      </a:lnTo>
                      <a:lnTo>
                        <a:pt x="4"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6" name="Freeform 482"/>
                <p:cNvSpPr>
                  <a:spLocks/>
                </p:cNvSpPr>
                <p:nvPr/>
              </p:nvSpPr>
              <p:spPr bwMode="auto">
                <a:xfrm>
                  <a:off x="5665" y="2409"/>
                  <a:ext cx="7" cy="10"/>
                </a:xfrm>
                <a:custGeom>
                  <a:avLst/>
                  <a:gdLst>
                    <a:gd name="T0" fmla="*/ 0 w 7"/>
                    <a:gd name="T1" fmla="*/ 8 h 10"/>
                    <a:gd name="T2" fmla="*/ 2 w 7"/>
                    <a:gd name="T3" fmla="*/ 9 h 10"/>
                    <a:gd name="T4" fmla="*/ 5 w 7"/>
                    <a:gd name="T5" fmla="*/ 7 h 10"/>
                    <a:gd name="T6" fmla="*/ 5 w 7"/>
                    <a:gd name="T7" fmla="*/ 4 h 10"/>
                    <a:gd name="T8" fmla="*/ 6 w 7"/>
                    <a:gd name="T9" fmla="*/ 0 h 10"/>
                    <a:gd name="T10" fmla="*/ 3 w 7"/>
                    <a:gd name="T11" fmla="*/ 0 h 10"/>
                    <a:gd name="T12" fmla="*/ 3 w 7"/>
                    <a:gd name="T13" fmla="*/ 3 h 10"/>
                    <a:gd name="T14" fmla="*/ 3 w 7"/>
                    <a:gd name="T15" fmla="*/ 6 h 10"/>
                    <a:gd name="T16" fmla="*/ 2 w 7"/>
                    <a:gd name="T17" fmla="*/ 6 h 10"/>
                    <a:gd name="T18" fmla="*/ 1 w 7"/>
                    <a:gd name="T19" fmla="*/ 6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0" y="8"/>
                      </a:moveTo>
                      <a:lnTo>
                        <a:pt x="2" y="9"/>
                      </a:lnTo>
                      <a:lnTo>
                        <a:pt x="5" y="7"/>
                      </a:lnTo>
                      <a:lnTo>
                        <a:pt x="5" y="4"/>
                      </a:lnTo>
                      <a:lnTo>
                        <a:pt x="6" y="0"/>
                      </a:lnTo>
                      <a:lnTo>
                        <a:pt x="3" y="0"/>
                      </a:lnTo>
                      <a:lnTo>
                        <a:pt x="3" y="3"/>
                      </a:lnTo>
                      <a:lnTo>
                        <a:pt x="3" y="6"/>
                      </a:lnTo>
                      <a:lnTo>
                        <a:pt x="2" y="6"/>
                      </a:lnTo>
                      <a:lnTo>
                        <a:pt x="1" y="6"/>
                      </a:lnTo>
                      <a:lnTo>
                        <a:pt x="0" y="8"/>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7" name="Freeform 483"/>
                <p:cNvSpPr>
                  <a:spLocks/>
                </p:cNvSpPr>
                <p:nvPr/>
              </p:nvSpPr>
              <p:spPr bwMode="auto">
                <a:xfrm>
                  <a:off x="5663" y="2414"/>
                  <a:ext cx="4" cy="4"/>
                </a:xfrm>
                <a:custGeom>
                  <a:avLst/>
                  <a:gdLst>
                    <a:gd name="T0" fmla="*/ 2 w 4"/>
                    <a:gd name="T1" fmla="*/ 3 h 4"/>
                    <a:gd name="T2" fmla="*/ 2 w 4"/>
                    <a:gd name="T3" fmla="*/ 2 h 4"/>
                    <a:gd name="T4" fmla="*/ 2 w 4"/>
                    <a:gd name="T5" fmla="*/ 3 h 4"/>
                    <a:gd name="T6" fmla="*/ 3 w 4"/>
                    <a:gd name="T7" fmla="*/ 0 h 4"/>
                    <a:gd name="T8" fmla="*/ 2 w 4"/>
                    <a:gd name="T9" fmla="*/ 0 h 4"/>
                    <a:gd name="T10" fmla="*/ 0 w 4"/>
                    <a:gd name="T11" fmla="*/ 1 h 4"/>
                    <a:gd name="T12" fmla="*/ 0 w 4"/>
                    <a:gd name="T13" fmla="*/ 2 h 4"/>
                    <a:gd name="T14" fmla="*/ 0 w 4"/>
                    <a:gd name="T15" fmla="*/ 3 h 4"/>
                    <a:gd name="T16" fmla="*/ 2 w 4"/>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2" y="3"/>
                      </a:moveTo>
                      <a:lnTo>
                        <a:pt x="2" y="2"/>
                      </a:lnTo>
                      <a:lnTo>
                        <a:pt x="2" y="3"/>
                      </a:lnTo>
                      <a:lnTo>
                        <a:pt x="3" y="0"/>
                      </a:lnTo>
                      <a:lnTo>
                        <a:pt x="2" y="0"/>
                      </a:lnTo>
                      <a:lnTo>
                        <a:pt x="0" y="1"/>
                      </a:lnTo>
                      <a:lnTo>
                        <a:pt x="0" y="2"/>
                      </a:lnTo>
                      <a:lnTo>
                        <a:pt x="0" y="3"/>
                      </a:lnTo>
                      <a:lnTo>
                        <a:pt x="2"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8" name="Freeform 484"/>
                <p:cNvSpPr>
                  <a:spLocks/>
                </p:cNvSpPr>
                <p:nvPr/>
              </p:nvSpPr>
              <p:spPr bwMode="auto">
                <a:xfrm>
                  <a:off x="5659" y="2417"/>
                  <a:ext cx="8" cy="5"/>
                </a:xfrm>
                <a:custGeom>
                  <a:avLst/>
                  <a:gdLst>
                    <a:gd name="T0" fmla="*/ 0 w 8"/>
                    <a:gd name="T1" fmla="*/ 3 h 5"/>
                    <a:gd name="T2" fmla="*/ 3 w 8"/>
                    <a:gd name="T3" fmla="*/ 4 h 5"/>
                    <a:gd name="T4" fmla="*/ 5 w 8"/>
                    <a:gd name="T5" fmla="*/ 4 h 5"/>
                    <a:gd name="T6" fmla="*/ 6 w 8"/>
                    <a:gd name="T7" fmla="*/ 2 h 5"/>
                    <a:gd name="T8" fmla="*/ 7 w 8"/>
                    <a:gd name="T9" fmla="*/ 0 h 5"/>
                    <a:gd name="T10" fmla="*/ 4 w 8"/>
                    <a:gd name="T11" fmla="*/ 0 h 5"/>
                    <a:gd name="T12" fmla="*/ 3 w 8"/>
                    <a:gd name="T13" fmla="*/ 1 h 5"/>
                    <a:gd name="T14" fmla="*/ 1 w 8"/>
                    <a:gd name="T15" fmla="*/ 1 h 5"/>
                    <a:gd name="T16" fmla="*/ 0 w 8"/>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0" y="3"/>
                      </a:moveTo>
                      <a:lnTo>
                        <a:pt x="3" y="4"/>
                      </a:lnTo>
                      <a:lnTo>
                        <a:pt x="5" y="4"/>
                      </a:lnTo>
                      <a:lnTo>
                        <a:pt x="6" y="2"/>
                      </a:lnTo>
                      <a:lnTo>
                        <a:pt x="7" y="0"/>
                      </a:lnTo>
                      <a:lnTo>
                        <a:pt x="4" y="0"/>
                      </a:lnTo>
                      <a:lnTo>
                        <a:pt x="3" y="1"/>
                      </a:lnTo>
                      <a:lnTo>
                        <a:pt x="1" y="1"/>
                      </a:lnTo>
                      <a:lnTo>
                        <a:pt x="0"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79" name="Freeform 485"/>
                <p:cNvSpPr>
                  <a:spLocks/>
                </p:cNvSpPr>
                <p:nvPr/>
              </p:nvSpPr>
              <p:spPr bwMode="auto">
                <a:xfrm>
                  <a:off x="5643" y="2400"/>
                  <a:ext cx="6" cy="5"/>
                </a:xfrm>
                <a:custGeom>
                  <a:avLst/>
                  <a:gdLst>
                    <a:gd name="T0" fmla="*/ 3 w 6"/>
                    <a:gd name="T1" fmla="*/ 0 h 5"/>
                    <a:gd name="T2" fmla="*/ 3 w 6"/>
                    <a:gd name="T3" fmla="*/ 1 h 5"/>
                    <a:gd name="T4" fmla="*/ 2 w 6"/>
                    <a:gd name="T5" fmla="*/ 1 h 5"/>
                    <a:gd name="T6" fmla="*/ 0 w 6"/>
                    <a:gd name="T7" fmla="*/ 1 h 5"/>
                    <a:gd name="T8" fmla="*/ 0 w 6"/>
                    <a:gd name="T9" fmla="*/ 3 h 5"/>
                    <a:gd name="T10" fmla="*/ 2 w 6"/>
                    <a:gd name="T11" fmla="*/ 4 h 5"/>
                    <a:gd name="T12" fmla="*/ 3 w 6"/>
                    <a:gd name="T13" fmla="*/ 3 h 5"/>
                    <a:gd name="T14" fmla="*/ 4 w 6"/>
                    <a:gd name="T15" fmla="*/ 3 h 5"/>
                    <a:gd name="T16" fmla="*/ 5 w 6"/>
                    <a:gd name="T17" fmla="*/ 2 h 5"/>
                    <a:gd name="T18" fmla="*/ 3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3" y="0"/>
                      </a:moveTo>
                      <a:lnTo>
                        <a:pt x="3" y="1"/>
                      </a:lnTo>
                      <a:lnTo>
                        <a:pt x="2" y="1"/>
                      </a:lnTo>
                      <a:lnTo>
                        <a:pt x="0" y="1"/>
                      </a:lnTo>
                      <a:lnTo>
                        <a:pt x="0" y="3"/>
                      </a:lnTo>
                      <a:lnTo>
                        <a:pt x="2" y="4"/>
                      </a:lnTo>
                      <a:lnTo>
                        <a:pt x="3" y="3"/>
                      </a:lnTo>
                      <a:lnTo>
                        <a:pt x="4" y="3"/>
                      </a:lnTo>
                      <a:lnTo>
                        <a:pt x="5" y="2"/>
                      </a:lnTo>
                      <a:lnTo>
                        <a:pt x="3"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0" name="Freeform 486"/>
                <p:cNvSpPr>
                  <a:spLocks/>
                </p:cNvSpPr>
                <p:nvPr/>
              </p:nvSpPr>
              <p:spPr bwMode="auto">
                <a:xfrm>
                  <a:off x="5692" y="2456"/>
                  <a:ext cx="5" cy="5"/>
                </a:xfrm>
                <a:custGeom>
                  <a:avLst/>
                  <a:gdLst>
                    <a:gd name="T0" fmla="*/ 0 w 5"/>
                    <a:gd name="T1" fmla="*/ 4 h 5"/>
                    <a:gd name="T2" fmla="*/ 1 w 5"/>
                    <a:gd name="T3" fmla="*/ 4 h 5"/>
                    <a:gd name="T4" fmla="*/ 3 w 5"/>
                    <a:gd name="T5" fmla="*/ 3 h 5"/>
                    <a:gd name="T6" fmla="*/ 4 w 5"/>
                    <a:gd name="T7" fmla="*/ 3 h 5"/>
                    <a:gd name="T8" fmla="*/ 3 w 5"/>
                    <a:gd name="T9" fmla="*/ 0 h 5"/>
                    <a:gd name="T10" fmla="*/ 2 w 5"/>
                    <a:gd name="T11" fmla="*/ 1 h 5"/>
                    <a:gd name="T12" fmla="*/ 1 w 5"/>
                    <a:gd name="T13" fmla="*/ 1 h 5"/>
                    <a:gd name="T14" fmla="*/ 0 w 5"/>
                    <a:gd name="T15" fmla="*/ 1 h 5"/>
                    <a:gd name="T16" fmla="*/ 0 w 5"/>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4"/>
                      </a:moveTo>
                      <a:lnTo>
                        <a:pt x="1" y="4"/>
                      </a:lnTo>
                      <a:lnTo>
                        <a:pt x="3" y="3"/>
                      </a:lnTo>
                      <a:lnTo>
                        <a:pt x="4" y="3"/>
                      </a:lnTo>
                      <a:lnTo>
                        <a:pt x="3" y="0"/>
                      </a:lnTo>
                      <a:lnTo>
                        <a:pt x="2" y="1"/>
                      </a:lnTo>
                      <a:lnTo>
                        <a:pt x="1" y="1"/>
                      </a:lnTo>
                      <a:lnTo>
                        <a:pt x="0" y="1"/>
                      </a:lnTo>
                      <a:lnTo>
                        <a:pt x="0" y="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1" name="Freeform 487"/>
                <p:cNvSpPr>
                  <a:spLocks/>
                </p:cNvSpPr>
                <p:nvPr/>
              </p:nvSpPr>
              <p:spPr bwMode="auto">
                <a:xfrm>
                  <a:off x="5522" y="2450"/>
                  <a:ext cx="4" cy="8"/>
                </a:xfrm>
                <a:custGeom>
                  <a:avLst/>
                  <a:gdLst>
                    <a:gd name="T0" fmla="*/ 1 w 4"/>
                    <a:gd name="T1" fmla="*/ 7 h 8"/>
                    <a:gd name="T2" fmla="*/ 2 w 4"/>
                    <a:gd name="T3" fmla="*/ 5 h 8"/>
                    <a:gd name="T4" fmla="*/ 3 w 4"/>
                    <a:gd name="T5" fmla="*/ 4 h 8"/>
                    <a:gd name="T6" fmla="*/ 2 w 4"/>
                    <a:gd name="T7" fmla="*/ 1 h 8"/>
                    <a:gd name="T8" fmla="*/ 1 w 4"/>
                    <a:gd name="T9" fmla="*/ 0 h 8"/>
                    <a:gd name="T10" fmla="*/ 0 w 4"/>
                    <a:gd name="T11" fmla="*/ 3 h 8"/>
                    <a:gd name="T12" fmla="*/ 0 w 4"/>
                    <a:gd name="T13" fmla="*/ 4 h 8"/>
                    <a:gd name="T14" fmla="*/ 1 w 4"/>
                    <a:gd name="T15" fmla="*/ 7 h 8"/>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8"/>
                    <a:gd name="T26" fmla="*/ 4 w 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8">
                      <a:moveTo>
                        <a:pt x="1" y="7"/>
                      </a:moveTo>
                      <a:lnTo>
                        <a:pt x="2" y="5"/>
                      </a:lnTo>
                      <a:lnTo>
                        <a:pt x="3" y="4"/>
                      </a:lnTo>
                      <a:lnTo>
                        <a:pt x="2" y="1"/>
                      </a:lnTo>
                      <a:lnTo>
                        <a:pt x="1" y="0"/>
                      </a:lnTo>
                      <a:lnTo>
                        <a:pt x="0" y="3"/>
                      </a:lnTo>
                      <a:lnTo>
                        <a:pt x="0" y="4"/>
                      </a:lnTo>
                      <a:lnTo>
                        <a:pt x="1" y="7"/>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2" name="Freeform 488"/>
                <p:cNvSpPr>
                  <a:spLocks/>
                </p:cNvSpPr>
                <p:nvPr/>
              </p:nvSpPr>
              <p:spPr bwMode="auto">
                <a:xfrm>
                  <a:off x="5521" y="2455"/>
                  <a:ext cx="4" cy="7"/>
                </a:xfrm>
                <a:custGeom>
                  <a:avLst/>
                  <a:gdLst>
                    <a:gd name="T0" fmla="*/ 0 w 4"/>
                    <a:gd name="T1" fmla="*/ 6 h 7"/>
                    <a:gd name="T2" fmla="*/ 3 w 4"/>
                    <a:gd name="T3" fmla="*/ 5 h 7"/>
                    <a:gd name="T4" fmla="*/ 3 w 4"/>
                    <a:gd name="T5" fmla="*/ 3 h 7"/>
                    <a:gd name="T6" fmla="*/ 3 w 4"/>
                    <a:gd name="T7" fmla="*/ 2 h 7"/>
                    <a:gd name="T8" fmla="*/ 2 w 4"/>
                    <a:gd name="T9" fmla="*/ 0 h 7"/>
                    <a:gd name="T10" fmla="*/ 0 w 4"/>
                    <a:gd name="T11" fmla="*/ 2 h 7"/>
                    <a:gd name="T12" fmla="*/ 0 w 4"/>
                    <a:gd name="T13" fmla="*/ 3 h 7"/>
                    <a:gd name="T14" fmla="*/ 0 w 4"/>
                    <a:gd name="T15" fmla="*/ 4 h 7"/>
                    <a:gd name="T16" fmla="*/ 0 w 4"/>
                    <a:gd name="T17" fmla="*/ 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0" y="6"/>
                      </a:moveTo>
                      <a:lnTo>
                        <a:pt x="3" y="5"/>
                      </a:lnTo>
                      <a:lnTo>
                        <a:pt x="3" y="3"/>
                      </a:lnTo>
                      <a:lnTo>
                        <a:pt x="3" y="2"/>
                      </a:lnTo>
                      <a:lnTo>
                        <a:pt x="2" y="0"/>
                      </a:lnTo>
                      <a:lnTo>
                        <a:pt x="0" y="2"/>
                      </a:lnTo>
                      <a:lnTo>
                        <a:pt x="0" y="3"/>
                      </a:lnTo>
                      <a:lnTo>
                        <a:pt x="0" y="4"/>
                      </a:lnTo>
                      <a:lnTo>
                        <a:pt x="0" y="6"/>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3" name="Freeform 489"/>
                <p:cNvSpPr>
                  <a:spLocks/>
                </p:cNvSpPr>
                <p:nvPr/>
              </p:nvSpPr>
              <p:spPr bwMode="auto">
                <a:xfrm>
                  <a:off x="5530" y="2454"/>
                  <a:ext cx="8" cy="5"/>
                </a:xfrm>
                <a:custGeom>
                  <a:avLst/>
                  <a:gdLst>
                    <a:gd name="T0" fmla="*/ 6 w 8"/>
                    <a:gd name="T1" fmla="*/ 1 h 5"/>
                    <a:gd name="T2" fmla="*/ 5 w 8"/>
                    <a:gd name="T3" fmla="*/ 2 h 5"/>
                    <a:gd name="T4" fmla="*/ 4 w 8"/>
                    <a:gd name="T5" fmla="*/ 2 h 5"/>
                    <a:gd name="T6" fmla="*/ 2 w 8"/>
                    <a:gd name="T7" fmla="*/ 2 h 5"/>
                    <a:gd name="T8" fmla="*/ 0 w 8"/>
                    <a:gd name="T9" fmla="*/ 2 h 5"/>
                    <a:gd name="T10" fmla="*/ 2 w 8"/>
                    <a:gd name="T11" fmla="*/ 4 h 5"/>
                    <a:gd name="T12" fmla="*/ 4 w 8"/>
                    <a:gd name="T13" fmla="*/ 4 h 5"/>
                    <a:gd name="T14" fmla="*/ 6 w 8"/>
                    <a:gd name="T15" fmla="*/ 3 h 5"/>
                    <a:gd name="T16" fmla="*/ 7 w 8"/>
                    <a:gd name="T17" fmla="*/ 1 h 5"/>
                    <a:gd name="T18" fmla="*/ 6 w 8"/>
                    <a:gd name="T19" fmla="*/ 2 h 5"/>
                    <a:gd name="T20" fmla="*/ 6 w 8"/>
                    <a:gd name="T21" fmla="*/ 1 h 5"/>
                    <a:gd name="T22" fmla="*/ 4 w 8"/>
                    <a:gd name="T23" fmla="*/ 0 h 5"/>
                    <a:gd name="T24" fmla="*/ 5 w 8"/>
                    <a:gd name="T25" fmla="*/ 2 h 5"/>
                    <a:gd name="T26" fmla="*/ 6 w 8"/>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5"/>
                    <a:gd name="T44" fmla="*/ 8 w 8"/>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5">
                      <a:moveTo>
                        <a:pt x="6" y="1"/>
                      </a:moveTo>
                      <a:lnTo>
                        <a:pt x="5" y="2"/>
                      </a:lnTo>
                      <a:lnTo>
                        <a:pt x="4" y="2"/>
                      </a:lnTo>
                      <a:lnTo>
                        <a:pt x="2" y="2"/>
                      </a:lnTo>
                      <a:lnTo>
                        <a:pt x="0" y="2"/>
                      </a:lnTo>
                      <a:lnTo>
                        <a:pt x="2" y="4"/>
                      </a:lnTo>
                      <a:lnTo>
                        <a:pt x="4" y="4"/>
                      </a:lnTo>
                      <a:lnTo>
                        <a:pt x="6" y="3"/>
                      </a:lnTo>
                      <a:lnTo>
                        <a:pt x="7" y="1"/>
                      </a:lnTo>
                      <a:lnTo>
                        <a:pt x="6" y="2"/>
                      </a:lnTo>
                      <a:lnTo>
                        <a:pt x="6" y="1"/>
                      </a:lnTo>
                      <a:lnTo>
                        <a:pt x="4" y="0"/>
                      </a:lnTo>
                      <a:lnTo>
                        <a:pt x="5" y="2"/>
                      </a:lnTo>
                      <a:lnTo>
                        <a:pt x="6"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4" name="Freeform 490"/>
                <p:cNvSpPr>
                  <a:spLocks/>
                </p:cNvSpPr>
                <p:nvPr/>
              </p:nvSpPr>
              <p:spPr bwMode="auto">
                <a:xfrm>
                  <a:off x="5536" y="2451"/>
                  <a:ext cx="7" cy="6"/>
                </a:xfrm>
                <a:custGeom>
                  <a:avLst/>
                  <a:gdLst>
                    <a:gd name="T0" fmla="*/ 4 w 7"/>
                    <a:gd name="T1" fmla="*/ 0 h 6"/>
                    <a:gd name="T2" fmla="*/ 4 w 7"/>
                    <a:gd name="T3" fmla="*/ 2 h 6"/>
                    <a:gd name="T4" fmla="*/ 3 w 7"/>
                    <a:gd name="T5" fmla="*/ 3 h 6"/>
                    <a:gd name="T6" fmla="*/ 2 w 7"/>
                    <a:gd name="T7" fmla="*/ 3 h 6"/>
                    <a:gd name="T8" fmla="*/ 0 w 7"/>
                    <a:gd name="T9" fmla="*/ 3 h 6"/>
                    <a:gd name="T10" fmla="*/ 0 w 7"/>
                    <a:gd name="T11" fmla="*/ 5 h 6"/>
                    <a:gd name="T12" fmla="*/ 2 w 7"/>
                    <a:gd name="T13" fmla="*/ 5 h 6"/>
                    <a:gd name="T14" fmla="*/ 4 w 7"/>
                    <a:gd name="T15" fmla="*/ 4 h 6"/>
                    <a:gd name="T16" fmla="*/ 6 w 7"/>
                    <a:gd name="T17" fmla="*/ 3 h 6"/>
                    <a:gd name="T18" fmla="*/ 6 w 7"/>
                    <a:gd name="T19" fmla="*/ 1 h 6"/>
                    <a:gd name="T20" fmla="*/ 6 w 7"/>
                    <a:gd name="T21" fmla="*/ 2 h 6"/>
                    <a:gd name="T22" fmla="*/ 4 w 7"/>
                    <a:gd name="T23" fmla="*/ 0 h 6"/>
                    <a:gd name="T24" fmla="*/ 4 w 7"/>
                    <a:gd name="T25" fmla="*/ 1 h 6"/>
                    <a:gd name="T26" fmla="*/ 4 w 7"/>
                    <a:gd name="T27" fmla="*/ 2 h 6"/>
                    <a:gd name="T28" fmla="*/ 4 w 7"/>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6"/>
                    <a:gd name="T47" fmla="*/ 7 w 7"/>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6">
                      <a:moveTo>
                        <a:pt x="4" y="0"/>
                      </a:moveTo>
                      <a:lnTo>
                        <a:pt x="4" y="2"/>
                      </a:lnTo>
                      <a:lnTo>
                        <a:pt x="3" y="3"/>
                      </a:lnTo>
                      <a:lnTo>
                        <a:pt x="2" y="3"/>
                      </a:lnTo>
                      <a:lnTo>
                        <a:pt x="0" y="3"/>
                      </a:lnTo>
                      <a:lnTo>
                        <a:pt x="0" y="5"/>
                      </a:lnTo>
                      <a:lnTo>
                        <a:pt x="2" y="5"/>
                      </a:lnTo>
                      <a:lnTo>
                        <a:pt x="4" y="4"/>
                      </a:lnTo>
                      <a:lnTo>
                        <a:pt x="6" y="3"/>
                      </a:lnTo>
                      <a:lnTo>
                        <a:pt x="6" y="1"/>
                      </a:lnTo>
                      <a:lnTo>
                        <a:pt x="6" y="2"/>
                      </a:lnTo>
                      <a:lnTo>
                        <a:pt x="4" y="0"/>
                      </a:lnTo>
                      <a:lnTo>
                        <a:pt x="4" y="1"/>
                      </a:lnTo>
                      <a:lnTo>
                        <a:pt x="4" y="2"/>
                      </a:lnTo>
                      <a:lnTo>
                        <a:pt x="4"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5" name="Freeform 491"/>
                <p:cNvSpPr>
                  <a:spLocks/>
                </p:cNvSpPr>
                <p:nvPr/>
              </p:nvSpPr>
              <p:spPr bwMode="auto">
                <a:xfrm>
                  <a:off x="5540" y="2447"/>
                  <a:ext cx="3" cy="7"/>
                </a:xfrm>
                <a:custGeom>
                  <a:avLst/>
                  <a:gdLst>
                    <a:gd name="T0" fmla="*/ 0 w 3"/>
                    <a:gd name="T1" fmla="*/ 2 h 7"/>
                    <a:gd name="T2" fmla="*/ 1 w 3"/>
                    <a:gd name="T3" fmla="*/ 3 h 7"/>
                    <a:gd name="T4" fmla="*/ 1 w 3"/>
                    <a:gd name="T5" fmla="*/ 4 h 7"/>
                    <a:gd name="T6" fmla="*/ 1 w 3"/>
                    <a:gd name="T7" fmla="*/ 6 h 7"/>
                    <a:gd name="T8" fmla="*/ 2 w 3"/>
                    <a:gd name="T9" fmla="*/ 4 h 7"/>
                    <a:gd name="T10" fmla="*/ 2 w 3"/>
                    <a:gd name="T11" fmla="*/ 2 h 7"/>
                    <a:gd name="T12" fmla="*/ 1 w 3"/>
                    <a:gd name="T13" fmla="*/ 1 h 7"/>
                    <a:gd name="T14" fmla="*/ 1 w 3"/>
                    <a:gd name="T15" fmla="*/ 0 h 7"/>
                    <a:gd name="T16" fmla="*/ 0 w 3"/>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7"/>
                    <a:gd name="T29" fmla="*/ 3 w 3"/>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7">
                      <a:moveTo>
                        <a:pt x="0" y="2"/>
                      </a:moveTo>
                      <a:lnTo>
                        <a:pt x="1" y="3"/>
                      </a:lnTo>
                      <a:lnTo>
                        <a:pt x="1" y="4"/>
                      </a:lnTo>
                      <a:lnTo>
                        <a:pt x="1" y="6"/>
                      </a:lnTo>
                      <a:lnTo>
                        <a:pt x="2" y="4"/>
                      </a:lnTo>
                      <a:lnTo>
                        <a:pt x="2" y="2"/>
                      </a:lnTo>
                      <a:lnTo>
                        <a:pt x="1" y="1"/>
                      </a:lnTo>
                      <a:lnTo>
                        <a:pt x="1" y="0"/>
                      </a:lnTo>
                      <a:lnTo>
                        <a:pt x="0"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6" name="Freeform 492"/>
                <p:cNvSpPr>
                  <a:spLocks/>
                </p:cNvSpPr>
                <p:nvPr/>
              </p:nvSpPr>
              <p:spPr bwMode="auto">
                <a:xfrm>
                  <a:off x="5483" y="2468"/>
                  <a:ext cx="10" cy="6"/>
                </a:xfrm>
                <a:custGeom>
                  <a:avLst/>
                  <a:gdLst>
                    <a:gd name="T0" fmla="*/ 8 w 10"/>
                    <a:gd name="T1" fmla="*/ 2 h 6"/>
                    <a:gd name="T2" fmla="*/ 6 w 10"/>
                    <a:gd name="T3" fmla="*/ 3 h 6"/>
                    <a:gd name="T4" fmla="*/ 5 w 10"/>
                    <a:gd name="T5" fmla="*/ 2 h 6"/>
                    <a:gd name="T6" fmla="*/ 3 w 10"/>
                    <a:gd name="T7" fmla="*/ 1 h 6"/>
                    <a:gd name="T8" fmla="*/ 2 w 10"/>
                    <a:gd name="T9" fmla="*/ 0 h 6"/>
                    <a:gd name="T10" fmla="*/ 0 w 10"/>
                    <a:gd name="T11" fmla="*/ 1 h 6"/>
                    <a:gd name="T12" fmla="*/ 2 w 10"/>
                    <a:gd name="T13" fmla="*/ 3 h 6"/>
                    <a:gd name="T14" fmla="*/ 4 w 10"/>
                    <a:gd name="T15" fmla="*/ 4 h 6"/>
                    <a:gd name="T16" fmla="*/ 6 w 10"/>
                    <a:gd name="T17" fmla="*/ 5 h 6"/>
                    <a:gd name="T18" fmla="*/ 9 w 10"/>
                    <a:gd name="T19" fmla="*/ 4 h 6"/>
                    <a:gd name="T20" fmla="*/ 8 w 10"/>
                    <a:gd name="T21" fmla="*/ 2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6"/>
                    <a:gd name="T35" fmla="*/ 10 w 1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6">
                      <a:moveTo>
                        <a:pt x="8" y="2"/>
                      </a:moveTo>
                      <a:lnTo>
                        <a:pt x="6" y="3"/>
                      </a:lnTo>
                      <a:lnTo>
                        <a:pt x="5" y="2"/>
                      </a:lnTo>
                      <a:lnTo>
                        <a:pt x="3" y="1"/>
                      </a:lnTo>
                      <a:lnTo>
                        <a:pt x="2" y="0"/>
                      </a:lnTo>
                      <a:lnTo>
                        <a:pt x="0" y="1"/>
                      </a:lnTo>
                      <a:lnTo>
                        <a:pt x="2" y="3"/>
                      </a:lnTo>
                      <a:lnTo>
                        <a:pt x="4" y="4"/>
                      </a:lnTo>
                      <a:lnTo>
                        <a:pt x="6" y="5"/>
                      </a:lnTo>
                      <a:lnTo>
                        <a:pt x="9" y="4"/>
                      </a:lnTo>
                      <a:lnTo>
                        <a:pt x="8"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7" name="Freeform 493"/>
                <p:cNvSpPr>
                  <a:spLocks/>
                </p:cNvSpPr>
                <p:nvPr/>
              </p:nvSpPr>
              <p:spPr bwMode="auto">
                <a:xfrm>
                  <a:off x="5498" y="2447"/>
                  <a:ext cx="3" cy="5"/>
                </a:xfrm>
                <a:custGeom>
                  <a:avLst/>
                  <a:gdLst>
                    <a:gd name="T0" fmla="*/ 2 w 3"/>
                    <a:gd name="T1" fmla="*/ 2 h 5"/>
                    <a:gd name="T2" fmla="*/ 2 w 3"/>
                    <a:gd name="T3" fmla="*/ 3 h 5"/>
                    <a:gd name="T4" fmla="*/ 2 w 3"/>
                    <a:gd name="T5" fmla="*/ 2 h 5"/>
                    <a:gd name="T6" fmla="*/ 2 w 3"/>
                    <a:gd name="T7" fmla="*/ 0 h 5"/>
                    <a:gd name="T8" fmla="*/ 1 w 3"/>
                    <a:gd name="T9" fmla="*/ 0 h 5"/>
                    <a:gd name="T10" fmla="*/ 0 w 3"/>
                    <a:gd name="T11" fmla="*/ 1 h 5"/>
                    <a:gd name="T12" fmla="*/ 0 w 3"/>
                    <a:gd name="T13" fmla="*/ 3 h 5"/>
                    <a:gd name="T14" fmla="*/ 0 w 3"/>
                    <a:gd name="T15" fmla="*/ 4 h 5"/>
                    <a:gd name="T16" fmla="*/ 2 w 3"/>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2" y="2"/>
                      </a:moveTo>
                      <a:lnTo>
                        <a:pt x="2" y="3"/>
                      </a:lnTo>
                      <a:lnTo>
                        <a:pt x="2" y="2"/>
                      </a:lnTo>
                      <a:lnTo>
                        <a:pt x="2" y="0"/>
                      </a:lnTo>
                      <a:lnTo>
                        <a:pt x="1" y="0"/>
                      </a:lnTo>
                      <a:lnTo>
                        <a:pt x="0" y="1"/>
                      </a:lnTo>
                      <a:lnTo>
                        <a:pt x="0" y="3"/>
                      </a:lnTo>
                      <a:lnTo>
                        <a:pt x="0" y="4"/>
                      </a:lnTo>
                      <a:lnTo>
                        <a:pt x="2"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8" name="Freeform 494"/>
                <p:cNvSpPr>
                  <a:spLocks/>
                </p:cNvSpPr>
                <p:nvPr/>
              </p:nvSpPr>
              <p:spPr bwMode="auto">
                <a:xfrm>
                  <a:off x="5497" y="2450"/>
                  <a:ext cx="5" cy="3"/>
                </a:xfrm>
                <a:custGeom>
                  <a:avLst/>
                  <a:gdLst>
                    <a:gd name="T0" fmla="*/ 3 w 5"/>
                    <a:gd name="T1" fmla="*/ 2 h 3"/>
                    <a:gd name="T2" fmla="*/ 4 w 5"/>
                    <a:gd name="T3" fmla="*/ 1 h 3"/>
                    <a:gd name="T4" fmla="*/ 3 w 5"/>
                    <a:gd name="T5" fmla="*/ 0 h 3"/>
                    <a:gd name="T6" fmla="*/ 1 w 5"/>
                    <a:gd name="T7" fmla="*/ 1 h 3"/>
                    <a:gd name="T8" fmla="*/ 2 w 5"/>
                    <a:gd name="T9" fmla="*/ 0 h 3"/>
                    <a:gd name="T10" fmla="*/ 1 w 5"/>
                    <a:gd name="T11" fmla="*/ 1 h 3"/>
                    <a:gd name="T12" fmla="*/ 0 w 5"/>
                    <a:gd name="T13" fmla="*/ 1 h 3"/>
                    <a:gd name="T14" fmla="*/ 3 w 5"/>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3" y="2"/>
                      </a:moveTo>
                      <a:lnTo>
                        <a:pt x="4" y="1"/>
                      </a:lnTo>
                      <a:lnTo>
                        <a:pt x="3" y="0"/>
                      </a:lnTo>
                      <a:lnTo>
                        <a:pt x="1" y="1"/>
                      </a:lnTo>
                      <a:lnTo>
                        <a:pt x="2" y="0"/>
                      </a:lnTo>
                      <a:lnTo>
                        <a:pt x="1" y="1"/>
                      </a:lnTo>
                      <a:lnTo>
                        <a:pt x="0" y="1"/>
                      </a:lnTo>
                      <a:lnTo>
                        <a:pt x="3"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89" name="Freeform 495"/>
                <p:cNvSpPr>
                  <a:spLocks/>
                </p:cNvSpPr>
                <p:nvPr/>
              </p:nvSpPr>
              <p:spPr bwMode="auto">
                <a:xfrm>
                  <a:off x="5497" y="2452"/>
                  <a:ext cx="4" cy="3"/>
                </a:xfrm>
                <a:custGeom>
                  <a:avLst/>
                  <a:gdLst>
                    <a:gd name="T0" fmla="*/ 3 w 4"/>
                    <a:gd name="T1" fmla="*/ 1 h 3"/>
                    <a:gd name="T2" fmla="*/ 2 w 4"/>
                    <a:gd name="T3" fmla="*/ 1 h 3"/>
                    <a:gd name="T4" fmla="*/ 2 w 4"/>
                    <a:gd name="T5" fmla="*/ 0 h 3"/>
                    <a:gd name="T6" fmla="*/ 2 w 4"/>
                    <a:gd name="T7" fmla="*/ 1 h 3"/>
                    <a:gd name="T8" fmla="*/ 0 w 4"/>
                    <a:gd name="T9" fmla="*/ 0 h 3"/>
                    <a:gd name="T10" fmla="*/ 0 w 4"/>
                    <a:gd name="T11" fmla="*/ 1 h 3"/>
                    <a:gd name="T12" fmla="*/ 1 w 4"/>
                    <a:gd name="T13" fmla="*/ 1 h 3"/>
                    <a:gd name="T14" fmla="*/ 2 w 4"/>
                    <a:gd name="T15" fmla="*/ 2 h 3"/>
                    <a:gd name="T16" fmla="*/ 3 w 4"/>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3" y="1"/>
                      </a:moveTo>
                      <a:lnTo>
                        <a:pt x="2" y="1"/>
                      </a:lnTo>
                      <a:lnTo>
                        <a:pt x="2" y="0"/>
                      </a:lnTo>
                      <a:lnTo>
                        <a:pt x="2" y="1"/>
                      </a:lnTo>
                      <a:lnTo>
                        <a:pt x="0" y="0"/>
                      </a:lnTo>
                      <a:lnTo>
                        <a:pt x="0" y="1"/>
                      </a:lnTo>
                      <a:lnTo>
                        <a:pt x="1" y="1"/>
                      </a:lnTo>
                      <a:lnTo>
                        <a:pt x="2" y="2"/>
                      </a:lnTo>
                      <a:lnTo>
                        <a:pt x="3"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0" name="Freeform 496"/>
                <p:cNvSpPr>
                  <a:spLocks/>
                </p:cNvSpPr>
                <p:nvPr/>
              </p:nvSpPr>
              <p:spPr bwMode="auto">
                <a:xfrm>
                  <a:off x="5498" y="2453"/>
                  <a:ext cx="4" cy="3"/>
                </a:xfrm>
                <a:custGeom>
                  <a:avLst/>
                  <a:gdLst>
                    <a:gd name="T0" fmla="*/ 2 w 4"/>
                    <a:gd name="T1" fmla="*/ 2 h 3"/>
                    <a:gd name="T2" fmla="*/ 2 w 4"/>
                    <a:gd name="T3" fmla="*/ 1 h 3"/>
                    <a:gd name="T4" fmla="*/ 2 w 4"/>
                    <a:gd name="T5" fmla="*/ 2 h 3"/>
                    <a:gd name="T6" fmla="*/ 3 w 4"/>
                    <a:gd name="T7" fmla="*/ 1 h 3"/>
                    <a:gd name="T8" fmla="*/ 2 w 4"/>
                    <a:gd name="T9" fmla="*/ 0 h 3"/>
                    <a:gd name="T10" fmla="*/ 1 w 4"/>
                    <a:gd name="T11" fmla="*/ 1 h 3"/>
                    <a:gd name="T12" fmla="*/ 1 w 4"/>
                    <a:gd name="T13" fmla="*/ 0 h 3"/>
                    <a:gd name="T14" fmla="*/ 1 w 4"/>
                    <a:gd name="T15" fmla="*/ 1 h 3"/>
                    <a:gd name="T16" fmla="*/ 0 w 4"/>
                    <a:gd name="T17" fmla="*/ 2 h 3"/>
                    <a:gd name="T18" fmla="*/ 2 w 4"/>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2"/>
                      </a:moveTo>
                      <a:lnTo>
                        <a:pt x="2" y="1"/>
                      </a:lnTo>
                      <a:lnTo>
                        <a:pt x="2" y="2"/>
                      </a:lnTo>
                      <a:lnTo>
                        <a:pt x="3" y="1"/>
                      </a:lnTo>
                      <a:lnTo>
                        <a:pt x="2" y="0"/>
                      </a:lnTo>
                      <a:lnTo>
                        <a:pt x="1" y="1"/>
                      </a:lnTo>
                      <a:lnTo>
                        <a:pt x="1" y="0"/>
                      </a:lnTo>
                      <a:lnTo>
                        <a:pt x="1" y="1"/>
                      </a:lnTo>
                      <a:lnTo>
                        <a:pt x="0" y="2"/>
                      </a:lnTo>
                      <a:lnTo>
                        <a:pt x="2" y="2"/>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1" name="Freeform 497"/>
                <p:cNvSpPr>
                  <a:spLocks/>
                </p:cNvSpPr>
                <p:nvPr/>
              </p:nvSpPr>
              <p:spPr bwMode="auto">
                <a:xfrm>
                  <a:off x="5498" y="2455"/>
                  <a:ext cx="5" cy="7"/>
                </a:xfrm>
                <a:custGeom>
                  <a:avLst/>
                  <a:gdLst>
                    <a:gd name="T0" fmla="*/ 4 w 5"/>
                    <a:gd name="T1" fmla="*/ 3 h 7"/>
                    <a:gd name="T2" fmla="*/ 3 w 5"/>
                    <a:gd name="T3" fmla="*/ 3 h 7"/>
                    <a:gd name="T4" fmla="*/ 3 w 5"/>
                    <a:gd name="T5" fmla="*/ 2 h 7"/>
                    <a:gd name="T6" fmla="*/ 2 w 5"/>
                    <a:gd name="T7" fmla="*/ 1 h 7"/>
                    <a:gd name="T8" fmla="*/ 2 w 5"/>
                    <a:gd name="T9" fmla="*/ 0 h 7"/>
                    <a:gd name="T10" fmla="*/ 0 w 5"/>
                    <a:gd name="T11" fmla="*/ 0 h 7"/>
                    <a:gd name="T12" fmla="*/ 0 w 5"/>
                    <a:gd name="T13" fmla="*/ 1 h 7"/>
                    <a:gd name="T14" fmla="*/ 1 w 5"/>
                    <a:gd name="T15" fmla="*/ 3 h 7"/>
                    <a:gd name="T16" fmla="*/ 2 w 5"/>
                    <a:gd name="T17" fmla="*/ 5 h 7"/>
                    <a:gd name="T18" fmla="*/ 4 w 5"/>
                    <a:gd name="T19" fmla="*/ 6 h 7"/>
                    <a:gd name="T20" fmla="*/ 4 w 5"/>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4" y="3"/>
                      </a:moveTo>
                      <a:lnTo>
                        <a:pt x="3" y="3"/>
                      </a:lnTo>
                      <a:lnTo>
                        <a:pt x="3" y="2"/>
                      </a:lnTo>
                      <a:lnTo>
                        <a:pt x="2" y="1"/>
                      </a:lnTo>
                      <a:lnTo>
                        <a:pt x="2" y="0"/>
                      </a:lnTo>
                      <a:lnTo>
                        <a:pt x="0" y="0"/>
                      </a:lnTo>
                      <a:lnTo>
                        <a:pt x="0" y="1"/>
                      </a:lnTo>
                      <a:lnTo>
                        <a:pt x="1" y="3"/>
                      </a:lnTo>
                      <a:lnTo>
                        <a:pt x="2" y="5"/>
                      </a:lnTo>
                      <a:lnTo>
                        <a:pt x="4" y="6"/>
                      </a:lnTo>
                      <a:lnTo>
                        <a:pt x="4" y="3"/>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2" name="Freeform 498"/>
                <p:cNvSpPr>
                  <a:spLocks/>
                </p:cNvSpPr>
                <p:nvPr/>
              </p:nvSpPr>
              <p:spPr bwMode="auto">
                <a:xfrm>
                  <a:off x="5502" y="2457"/>
                  <a:ext cx="6" cy="5"/>
                </a:xfrm>
                <a:custGeom>
                  <a:avLst/>
                  <a:gdLst>
                    <a:gd name="T0" fmla="*/ 4 w 6"/>
                    <a:gd name="T1" fmla="*/ 0 h 5"/>
                    <a:gd name="T2" fmla="*/ 3 w 6"/>
                    <a:gd name="T3" fmla="*/ 0 h 5"/>
                    <a:gd name="T4" fmla="*/ 2 w 6"/>
                    <a:gd name="T5" fmla="*/ 1 h 5"/>
                    <a:gd name="T6" fmla="*/ 1 w 6"/>
                    <a:gd name="T7" fmla="*/ 1 h 5"/>
                    <a:gd name="T8" fmla="*/ 0 w 6"/>
                    <a:gd name="T9" fmla="*/ 1 h 5"/>
                    <a:gd name="T10" fmla="*/ 0 w 6"/>
                    <a:gd name="T11" fmla="*/ 4 h 5"/>
                    <a:gd name="T12" fmla="*/ 1 w 6"/>
                    <a:gd name="T13" fmla="*/ 4 h 5"/>
                    <a:gd name="T14" fmla="*/ 2 w 6"/>
                    <a:gd name="T15" fmla="*/ 3 h 5"/>
                    <a:gd name="T16" fmla="*/ 4 w 6"/>
                    <a:gd name="T17" fmla="*/ 3 h 5"/>
                    <a:gd name="T18" fmla="*/ 5 w 6"/>
                    <a:gd name="T19" fmla="*/ 2 h 5"/>
                    <a:gd name="T20" fmla="*/ 4 w 6"/>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4" y="0"/>
                      </a:moveTo>
                      <a:lnTo>
                        <a:pt x="3" y="0"/>
                      </a:lnTo>
                      <a:lnTo>
                        <a:pt x="2" y="1"/>
                      </a:lnTo>
                      <a:lnTo>
                        <a:pt x="1" y="1"/>
                      </a:lnTo>
                      <a:lnTo>
                        <a:pt x="0" y="1"/>
                      </a:lnTo>
                      <a:lnTo>
                        <a:pt x="0" y="4"/>
                      </a:lnTo>
                      <a:lnTo>
                        <a:pt x="1" y="4"/>
                      </a:lnTo>
                      <a:lnTo>
                        <a:pt x="2" y="3"/>
                      </a:lnTo>
                      <a:lnTo>
                        <a:pt x="4" y="3"/>
                      </a:lnTo>
                      <a:lnTo>
                        <a:pt x="5" y="2"/>
                      </a:lnTo>
                      <a:lnTo>
                        <a:pt x="4"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3" name="Freeform 499"/>
                <p:cNvSpPr>
                  <a:spLocks/>
                </p:cNvSpPr>
                <p:nvPr/>
              </p:nvSpPr>
              <p:spPr bwMode="auto">
                <a:xfrm>
                  <a:off x="5509" y="2452"/>
                  <a:ext cx="6" cy="4"/>
                </a:xfrm>
                <a:custGeom>
                  <a:avLst/>
                  <a:gdLst>
                    <a:gd name="T0" fmla="*/ 3 w 6"/>
                    <a:gd name="T1" fmla="*/ 1 h 4"/>
                    <a:gd name="T2" fmla="*/ 2 w 6"/>
                    <a:gd name="T3" fmla="*/ 1 h 4"/>
                    <a:gd name="T4" fmla="*/ 1 w 6"/>
                    <a:gd name="T5" fmla="*/ 0 h 4"/>
                    <a:gd name="T6" fmla="*/ 0 w 6"/>
                    <a:gd name="T7" fmla="*/ 2 h 4"/>
                    <a:gd name="T8" fmla="*/ 2 w 6"/>
                    <a:gd name="T9" fmla="*/ 3 h 4"/>
                    <a:gd name="T10" fmla="*/ 3 w 6"/>
                    <a:gd name="T11" fmla="*/ 3 h 4"/>
                    <a:gd name="T12" fmla="*/ 4 w 6"/>
                    <a:gd name="T13" fmla="*/ 3 h 4"/>
                    <a:gd name="T14" fmla="*/ 5 w 6"/>
                    <a:gd name="T15" fmla="*/ 2 h 4"/>
                    <a:gd name="T16" fmla="*/ 3 w 6"/>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3" y="1"/>
                      </a:moveTo>
                      <a:lnTo>
                        <a:pt x="2" y="1"/>
                      </a:lnTo>
                      <a:lnTo>
                        <a:pt x="1" y="0"/>
                      </a:lnTo>
                      <a:lnTo>
                        <a:pt x="0" y="2"/>
                      </a:lnTo>
                      <a:lnTo>
                        <a:pt x="2" y="3"/>
                      </a:lnTo>
                      <a:lnTo>
                        <a:pt x="3" y="3"/>
                      </a:lnTo>
                      <a:lnTo>
                        <a:pt x="4" y="3"/>
                      </a:lnTo>
                      <a:lnTo>
                        <a:pt x="5" y="2"/>
                      </a:lnTo>
                      <a:lnTo>
                        <a:pt x="3"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4" name="Freeform 500"/>
                <p:cNvSpPr>
                  <a:spLocks/>
                </p:cNvSpPr>
                <p:nvPr/>
              </p:nvSpPr>
              <p:spPr bwMode="auto">
                <a:xfrm>
                  <a:off x="5457" y="2451"/>
                  <a:ext cx="6" cy="4"/>
                </a:xfrm>
                <a:custGeom>
                  <a:avLst/>
                  <a:gdLst>
                    <a:gd name="T0" fmla="*/ 4 w 6"/>
                    <a:gd name="T1" fmla="*/ 0 h 4"/>
                    <a:gd name="T2" fmla="*/ 3 w 6"/>
                    <a:gd name="T3" fmla="*/ 0 h 4"/>
                    <a:gd name="T4" fmla="*/ 3 w 6"/>
                    <a:gd name="T5" fmla="*/ 1 h 4"/>
                    <a:gd name="T6" fmla="*/ 2 w 6"/>
                    <a:gd name="T7" fmla="*/ 1 h 4"/>
                    <a:gd name="T8" fmla="*/ 1 w 6"/>
                    <a:gd name="T9" fmla="*/ 0 h 4"/>
                    <a:gd name="T10" fmla="*/ 0 w 6"/>
                    <a:gd name="T11" fmla="*/ 2 h 4"/>
                    <a:gd name="T12" fmla="*/ 2 w 6"/>
                    <a:gd name="T13" fmla="*/ 2 h 4"/>
                    <a:gd name="T14" fmla="*/ 3 w 6"/>
                    <a:gd name="T15" fmla="*/ 3 h 4"/>
                    <a:gd name="T16" fmla="*/ 4 w 6"/>
                    <a:gd name="T17" fmla="*/ 2 h 4"/>
                    <a:gd name="T18" fmla="*/ 5 w 6"/>
                    <a:gd name="T19" fmla="*/ 2 h 4"/>
                    <a:gd name="T20" fmla="*/ 4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0"/>
                      </a:moveTo>
                      <a:lnTo>
                        <a:pt x="3" y="0"/>
                      </a:lnTo>
                      <a:lnTo>
                        <a:pt x="3" y="1"/>
                      </a:lnTo>
                      <a:lnTo>
                        <a:pt x="2" y="1"/>
                      </a:lnTo>
                      <a:lnTo>
                        <a:pt x="1" y="0"/>
                      </a:lnTo>
                      <a:lnTo>
                        <a:pt x="0" y="2"/>
                      </a:lnTo>
                      <a:lnTo>
                        <a:pt x="2" y="2"/>
                      </a:lnTo>
                      <a:lnTo>
                        <a:pt x="3" y="3"/>
                      </a:lnTo>
                      <a:lnTo>
                        <a:pt x="4" y="2"/>
                      </a:lnTo>
                      <a:lnTo>
                        <a:pt x="5" y="2"/>
                      </a:lnTo>
                      <a:lnTo>
                        <a:pt x="4"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5" name="Freeform 501"/>
                <p:cNvSpPr>
                  <a:spLocks/>
                </p:cNvSpPr>
                <p:nvPr/>
              </p:nvSpPr>
              <p:spPr bwMode="auto">
                <a:xfrm>
                  <a:off x="5461" y="2450"/>
                  <a:ext cx="5" cy="4"/>
                </a:xfrm>
                <a:custGeom>
                  <a:avLst/>
                  <a:gdLst>
                    <a:gd name="T0" fmla="*/ 4 w 5"/>
                    <a:gd name="T1" fmla="*/ 1 h 4"/>
                    <a:gd name="T2" fmla="*/ 3 w 5"/>
                    <a:gd name="T3" fmla="*/ 0 h 4"/>
                    <a:gd name="T4" fmla="*/ 2 w 5"/>
                    <a:gd name="T5" fmla="*/ 0 h 4"/>
                    <a:gd name="T6" fmla="*/ 0 w 5"/>
                    <a:gd name="T7" fmla="*/ 1 h 4"/>
                    <a:gd name="T8" fmla="*/ 1 w 5"/>
                    <a:gd name="T9" fmla="*/ 3 h 4"/>
                    <a:gd name="T10" fmla="*/ 2 w 5"/>
                    <a:gd name="T11" fmla="*/ 2 h 4"/>
                    <a:gd name="T12" fmla="*/ 2 w 5"/>
                    <a:gd name="T13" fmla="*/ 3 h 4"/>
                    <a:gd name="T14" fmla="*/ 4 w 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4" y="1"/>
                      </a:moveTo>
                      <a:lnTo>
                        <a:pt x="3" y="0"/>
                      </a:lnTo>
                      <a:lnTo>
                        <a:pt x="2" y="0"/>
                      </a:lnTo>
                      <a:lnTo>
                        <a:pt x="0" y="1"/>
                      </a:lnTo>
                      <a:lnTo>
                        <a:pt x="1" y="3"/>
                      </a:lnTo>
                      <a:lnTo>
                        <a:pt x="2" y="2"/>
                      </a:lnTo>
                      <a:lnTo>
                        <a:pt x="2" y="3"/>
                      </a:lnTo>
                      <a:lnTo>
                        <a:pt x="4"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6" name="Freeform 502"/>
                <p:cNvSpPr>
                  <a:spLocks/>
                </p:cNvSpPr>
                <p:nvPr/>
              </p:nvSpPr>
              <p:spPr bwMode="auto">
                <a:xfrm>
                  <a:off x="5463" y="2452"/>
                  <a:ext cx="5" cy="4"/>
                </a:xfrm>
                <a:custGeom>
                  <a:avLst/>
                  <a:gdLst>
                    <a:gd name="T0" fmla="*/ 2 w 5"/>
                    <a:gd name="T1" fmla="*/ 1 h 4"/>
                    <a:gd name="T2" fmla="*/ 3 w 5"/>
                    <a:gd name="T3" fmla="*/ 1 h 4"/>
                    <a:gd name="T4" fmla="*/ 2 w 5"/>
                    <a:gd name="T5" fmla="*/ 1 h 4"/>
                    <a:gd name="T6" fmla="*/ 2 w 5"/>
                    <a:gd name="T7" fmla="*/ 0 h 4"/>
                    <a:gd name="T8" fmla="*/ 0 w 5"/>
                    <a:gd name="T9" fmla="*/ 2 h 4"/>
                    <a:gd name="T10" fmla="*/ 1 w 5"/>
                    <a:gd name="T11" fmla="*/ 2 h 4"/>
                    <a:gd name="T12" fmla="*/ 2 w 5"/>
                    <a:gd name="T13" fmla="*/ 3 h 4"/>
                    <a:gd name="T14" fmla="*/ 3 w 5"/>
                    <a:gd name="T15" fmla="*/ 3 h 4"/>
                    <a:gd name="T16" fmla="*/ 4 w 5"/>
                    <a:gd name="T17" fmla="*/ 2 h 4"/>
                    <a:gd name="T18" fmla="*/ 2 w 5"/>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2" y="1"/>
                      </a:moveTo>
                      <a:lnTo>
                        <a:pt x="3" y="1"/>
                      </a:lnTo>
                      <a:lnTo>
                        <a:pt x="2" y="1"/>
                      </a:lnTo>
                      <a:lnTo>
                        <a:pt x="2" y="0"/>
                      </a:lnTo>
                      <a:lnTo>
                        <a:pt x="0" y="2"/>
                      </a:lnTo>
                      <a:lnTo>
                        <a:pt x="1" y="2"/>
                      </a:lnTo>
                      <a:lnTo>
                        <a:pt x="2" y="3"/>
                      </a:lnTo>
                      <a:lnTo>
                        <a:pt x="3" y="3"/>
                      </a:lnTo>
                      <a:lnTo>
                        <a:pt x="4" y="2"/>
                      </a:lnTo>
                      <a:lnTo>
                        <a:pt x="2"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7" name="Freeform 503"/>
                <p:cNvSpPr>
                  <a:spLocks/>
                </p:cNvSpPr>
                <p:nvPr/>
              </p:nvSpPr>
              <p:spPr bwMode="auto">
                <a:xfrm>
                  <a:off x="5465" y="2452"/>
                  <a:ext cx="4" cy="3"/>
                </a:xfrm>
                <a:custGeom>
                  <a:avLst/>
                  <a:gdLst>
                    <a:gd name="T0" fmla="*/ 3 w 4"/>
                    <a:gd name="T1" fmla="*/ 1 h 3"/>
                    <a:gd name="T2" fmla="*/ 1 w 4"/>
                    <a:gd name="T3" fmla="*/ 0 h 3"/>
                    <a:gd name="T4" fmla="*/ 0 w 4"/>
                    <a:gd name="T5" fmla="*/ 1 h 3"/>
                    <a:gd name="T6" fmla="*/ 2 w 4"/>
                    <a:gd name="T7" fmla="*/ 2 h 3"/>
                    <a:gd name="T8" fmla="*/ 3 w 4"/>
                    <a:gd name="T9" fmla="*/ 1 h 3"/>
                    <a:gd name="T10" fmla="*/ 1 w 4"/>
                    <a:gd name="T11" fmla="*/ 0 h 3"/>
                    <a:gd name="T12" fmla="*/ 0 w 4"/>
                    <a:gd name="T13" fmla="*/ 1 h 3"/>
                    <a:gd name="T14" fmla="*/ 3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3" y="1"/>
                      </a:moveTo>
                      <a:lnTo>
                        <a:pt x="1" y="0"/>
                      </a:lnTo>
                      <a:lnTo>
                        <a:pt x="0" y="1"/>
                      </a:lnTo>
                      <a:lnTo>
                        <a:pt x="2" y="2"/>
                      </a:lnTo>
                      <a:lnTo>
                        <a:pt x="3" y="1"/>
                      </a:lnTo>
                      <a:lnTo>
                        <a:pt x="1" y="0"/>
                      </a:lnTo>
                      <a:lnTo>
                        <a:pt x="0" y="1"/>
                      </a:lnTo>
                      <a:lnTo>
                        <a:pt x="3"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8" name="Freeform 504"/>
                <p:cNvSpPr>
                  <a:spLocks/>
                </p:cNvSpPr>
                <p:nvPr/>
              </p:nvSpPr>
              <p:spPr bwMode="auto">
                <a:xfrm>
                  <a:off x="5466" y="2453"/>
                  <a:ext cx="6" cy="8"/>
                </a:xfrm>
                <a:custGeom>
                  <a:avLst/>
                  <a:gdLst>
                    <a:gd name="T0" fmla="*/ 4 w 6"/>
                    <a:gd name="T1" fmla="*/ 4 h 8"/>
                    <a:gd name="T2" fmla="*/ 3 w 6"/>
                    <a:gd name="T3" fmla="*/ 4 h 8"/>
                    <a:gd name="T4" fmla="*/ 2 w 6"/>
                    <a:gd name="T5" fmla="*/ 2 h 8"/>
                    <a:gd name="T6" fmla="*/ 2 w 6"/>
                    <a:gd name="T7" fmla="*/ 0 h 8"/>
                    <a:gd name="T8" fmla="*/ 0 w 6"/>
                    <a:gd name="T9" fmla="*/ 0 h 8"/>
                    <a:gd name="T10" fmla="*/ 0 w 6"/>
                    <a:gd name="T11" fmla="*/ 3 h 8"/>
                    <a:gd name="T12" fmla="*/ 1 w 6"/>
                    <a:gd name="T13" fmla="*/ 5 h 8"/>
                    <a:gd name="T14" fmla="*/ 3 w 6"/>
                    <a:gd name="T15" fmla="*/ 7 h 8"/>
                    <a:gd name="T16" fmla="*/ 5 w 6"/>
                    <a:gd name="T17" fmla="*/ 7 h 8"/>
                    <a:gd name="T18" fmla="*/ 4 w 6"/>
                    <a:gd name="T19" fmla="*/ 4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8"/>
                    <a:gd name="T32" fmla="*/ 6 w 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8">
                      <a:moveTo>
                        <a:pt x="4" y="4"/>
                      </a:moveTo>
                      <a:lnTo>
                        <a:pt x="3" y="4"/>
                      </a:lnTo>
                      <a:lnTo>
                        <a:pt x="2" y="2"/>
                      </a:lnTo>
                      <a:lnTo>
                        <a:pt x="2" y="0"/>
                      </a:lnTo>
                      <a:lnTo>
                        <a:pt x="0" y="0"/>
                      </a:lnTo>
                      <a:lnTo>
                        <a:pt x="0" y="3"/>
                      </a:lnTo>
                      <a:lnTo>
                        <a:pt x="1" y="5"/>
                      </a:lnTo>
                      <a:lnTo>
                        <a:pt x="3" y="7"/>
                      </a:lnTo>
                      <a:lnTo>
                        <a:pt x="5" y="7"/>
                      </a:lnTo>
                      <a:lnTo>
                        <a:pt x="4" y="4"/>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699" name="Freeform 505"/>
                <p:cNvSpPr>
                  <a:spLocks/>
                </p:cNvSpPr>
                <p:nvPr/>
              </p:nvSpPr>
              <p:spPr bwMode="auto">
                <a:xfrm>
                  <a:off x="5460" y="2463"/>
                  <a:ext cx="4" cy="4"/>
                </a:xfrm>
                <a:custGeom>
                  <a:avLst/>
                  <a:gdLst>
                    <a:gd name="T0" fmla="*/ 2 w 4"/>
                    <a:gd name="T1" fmla="*/ 1 h 4"/>
                    <a:gd name="T2" fmla="*/ 2 w 4"/>
                    <a:gd name="T3" fmla="*/ 0 h 4"/>
                    <a:gd name="T4" fmla="*/ 0 w 4"/>
                    <a:gd name="T5" fmla="*/ 1 h 4"/>
                    <a:gd name="T6" fmla="*/ 1 w 4"/>
                    <a:gd name="T7" fmla="*/ 3 h 4"/>
                    <a:gd name="T8" fmla="*/ 2 w 4"/>
                    <a:gd name="T9" fmla="*/ 3 h 4"/>
                    <a:gd name="T10" fmla="*/ 3 w 4"/>
                    <a:gd name="T11" fmla="*/ 2 h 4"/>
                    <a:gd name="T12" fmla="*/ 2 w 4"/>
                    <a:gd name="T13" fmla="*/ 1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2" y="1"/>
                      </a:moveTo>
                      <a:lnTo>
                        <a:pt x="2" y="0"/>
                      </a:lnTo>
                      <a:lnTo>
                        <a:pt x="0" y="1"/>
                      </a:lnTo>
                      <a:lnTo>
                        <a:pt x="1" y="3"/>
                      </a:lnTo>
                      <a:lnTo>
                        <a:pt x="2" y="3"/>
                      </a:lnTo>
                      <a:lnTo>
                        <a:pt x="3" y="2"/>
                      </a:lnTo>
                      <a:lnTo>
                        <a:pt x="2"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0" name="Freeform 506"/>
                <p:cNvSpPr>
                  <a:spLocks/>
                </p:cNvSpPr>
                <p:nvPr/>
              </p:nvSpPr>
              <p:spPr bwMode="auto">
                <a:xfrm>
                  <a:off x="5462" y="2463"/>
                  <a:ext cx="3" cy="4"/>
                </a:xfrm>
                <a:custGeom>
                  <a:avLst/>
                  <a:gdLst>
                    <a:gd name="T0" fmla="*/ 2 w 3"/>
                    <a:gd name="T1" fmla="*/ 0 h 4"/>
                    <a:gd name="T2" fmla="*/ 2 w 3"/>
                    <a:gd name="T3" fmla="*/ 1 h 4"/>
                    <a:gd name="T4" fmla="*/ 2 w 3"/>
                    <a:gd name="T5" fmla="*/ 0 h 4"/>
                    <a:gd name="T6" fmla="*/ 0 w 3"/>
                    <a:gd name="T7" fmla="*/ 0 h 4"/>
                    <a:gd name="T8" fmla="*/ 0 w 3"/>
                    <a:gd name="T9" fmla="*/ 1 h 4"/>
                    <a:gd name="T10" fmla="*/ 1 w 3"/>
                    <a:gd name="T11" fmla="*/ 3 h 4"/>
                    <a:gd name="T12" fmla="*/ 2 w 3"/>
                    <a:gd name="T13" fmla="*/ 1 h 4"/>
                    <a:gd name="T14" fmla="*/ 2 w 3"/>
                    <a:gd name="T15" fmla="*/ 0 h 4"/>
                    <a:gd name="T16" fmla="*/ 0 w 3"/>
                    <a:gd name="T17" fmla="*/ 0 h 4"/>
                    <a:gd name="T18" fmla="*/ 0 w 3"/>
                    <a:gd name="T19" fmla="*/ 1 h 4"/>
                    <a:gd name="T20" fmla="*/ 2 w 3"/>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2" y="0"/>
                      </a:moveTo>
                      <a:lnTo>
                        <a:pt x="2" y="1"/>
                      </a:lnTo>
                      <a:lnTo>
                        <a:pt x="2" y="0"/>
                      </a:lnTo>
                      <a:lnTo>
                        <a:pt x="0" y="0"/>
                      </a:lnTo>
                      <a:lnTo>
                        <a:pt x="0" y="1"/>
                      </a:lnTo>
                      <a:lnTo>
                        <a:pt x="1" y="3"/>
                      </a:lnTo>
                      <a:lnTo>
                        <a:pt x="2" y="1"/>
                      </a:lnTo>
                      <a:lnTo>
                        <a:pt x="2" y="0"/>
                      </a:lnTo>
                      <a:lnTo>
                        <a:pt x="0" y="0"/>
                      </a:lnTo>
                      <a:lnTo>
                        <a:pt x="0" y="1"/>
                      </a:lnTo>
                      <a:lnTo>
                        <a:pt x="2"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1" name="Freeform 507"/>
                <p:cNvSpPr>
                  <a:spLocks/>
                </p:cNvSpPr>
                <p:nvPr/>
              </p:nvSpPr>
              <p:spPr bwMode="auto">
                <a:xfrm>
                  <a:off x="5462" y="2464"/>
                  <a:ext cx="4" cy="5"/>
                </a:xfrm>
                <a:custGeom>
                  <a:avLst/>
                  <a:gdLst>
                    <a:gd name="T0" fmla="*/ 2 w 4"/>
                    <a:gd name="T1" fmla="*/ 1 h 5"/>
                    <a:gd name="T2" fmla="*/ 2 w 4"/>
                    <a:gd name="T3" fmla="*/ 0 h 5"/>
                    <a:gd name="T4" fmla="*/ 0 w 4"/>
                    <a:gd name="T5" fmla="*/ 1 h 5"/>
                    <a:gd name="T6" fmla="*/ 0 w 4"/>
                    <a:gd name="T7" fmla="*/ 2 h 5"/>
                    <a:gd name="T8" fmla="*/ 1 w 4"/>
                    <a:gd name="T9" fmla="*/ 3 h 5"/>
                    <a:gd name="T10" fmla="*/ 2 w 4"/>
                    <a:gd name="T11" fmla="*/ 4 h 5"/>
                    <a:gd name="T12" fmla="*/ 3 w 4"/>
                    <a:gd name="T13" fmla="*/ 3 h 5"/>
                    <a:gd name="T14" fmla="*/ 2 w 4"/>
                    <a:gd name="T15" fmla="*/ 1 h 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
                    <a:gd name="T26" fmla="*/ 4 w 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
                      <a:moveTo>
                        <a:pt x="2" y="1"/>
                      </a:moveTo>
                      <a:lnTo>
                        <a:pt x="2" y="0"/>
                      </a:lnTo>
                      <a:lnTo>
                        <a:pt x="0" y="1"/>
                      </a:lnTo>
                      <a:lnTo>
                        <a:pt x="0" y="2"/>
                      </a:lnTo>
                      <a:lnTo>
                        <a:pt x="1" y="3"/>
                      </a:lnTo>
                      <a:lnTo>
                        <a:pt x="2" y="4"/>
                      </a:lnTo>
                      <a:lnTo>
                        <a:pt x="3" y="3"/>
                      </a:lnTo>
                      <a:lnTo>
                        <a:pt x="2"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2" name="Freeform 508"/>
                <p:cNvSpPr>
                  <a:spLocks/>
                </p:cNvSpPr>
                <p:nvPr/>
              </p:nvSpPr>
              <p:spPr bwMode="auto">
                <a:xfrm>
                  <a:off x="5478" y="2418"/>
                  <a:ext cx="6" cy="2"/>
                </a:xfrm>
                <a:custGeom>
                  <a:avLst/>
                  <a:gdLst>
                    <a:gd name="T0" fmla="*/ 5 w 6"/>
                    <a:gd name="T1" fmla="*/ 0 h 2"/>
                    <a:gd name="T2" fmla="*/ 4 w 6"/>
                    <a:gd name="T3" fmla="*/ 0 h 2"/>
                    <a:gd name="T4" fmla="*/ 2 w 6"/>
                    <a:gd name="T5" fmla="*/ 0 h 2"/>
                    <a:gd name="T6" fmla="*/ 1 w 6"/>
                    <a:gd name="T7" fmla="*/ 0 h 2"/>
                    <a:gd name="T8" fmla="*/ 0 w 6"/>
                    <a:gd name="T9" fmla="*/ 0 h 2"/>
                    <a:gd name="T10" fmla="*/ 1 w 6"/>
                    <a:gd name="T11" fmla="*/ 0 h 2"/>
                    <a:gd name="T12" fmla="*/ 2 w 6"/>
                    <a:gd name="T13" fmla="*/ 1 h 2"/>
                    <a:gd name="T14" fmla="*/ 4 w 6"/>
                    <a:gd name="T15" fmla="*/ 1 h 2"/>
                    <a:gd name="T16" fmla="*/ 5 w 6"/>
                    <a:gd name="T17" fmla="*/ 1 h 2"/>
                    <a:gd name="T18" fmla="*/ 5 w 6"/>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5" y="0"/>
                      </a:moveTo>
                      <a:lnTo>
                        <a:pt x="4" y="0"/>
                      </a:lnTo>
                      <a:lnTo>
                        <a:pt x="2" y="0"/>
                      </a:lnTo>
                      <a:lnTo>
                        <a:pt x="1" y="0"/>
                      </a:lnTo>
                      <a:lnTo>
                        <a:pt x="0" y="0"/>
                      </a:lnTo>
                      <a:lnTo>
                        <a:pt x="1" y="0"/>
                      </a:lnTo>
                      <a:lnTo>
                        <a:pt x="2" y="1"/>
                      </a:lnTo>
                      <a:lnTo>
                        <a:pt x="4" y="1"/>
                      </a:lnTo>
                      <a:lnTo>
                        <a:pt x="5" y="1"/>
                      </a:lnTo>
                      <a:lnTo>
                        <a:pt x="5"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3" name="Freeform 509"/>
                <p:cNvSpPr>
                  <a:spLocks/>
                </p:cNvSpPr>
                <p:nvPr/>
              </p:nvSpPr>
              <p:spPr bwMode="auto">
                <a:xfrm>
                  <a:off x="5477" y="2422"/>
                  <a:ext cx="6" cy="2"/>
                </a:xfrm>
                <a:custGeom>
                  <a:avLst/>
                  <a:gdLst>
                    <a:gd name="T0" fmla="*/ 5 w 6"/>
                    <a:gd name="T1" fmla="*/ 1 h 2"/>
                    <a:gd name="T2" fmla="*/ 4 w 6"/>
                    <a:gd name="T3" fmla="*/ 1 h 2"/>
                    <a:gd name="T4" fmla="*/ 2 w 6"/>
                    <a:gd name="T5" fmla="*/ 1 h 2"/>
                    <a:gd name="T6" fmla="*/ 1 w 6"/>
                    <a:gd name="T7" fmla="*/ 1 h 2"/>
                    <a:gd name="T8" fmla="*/ 0 w 6"/>
                    <a:gd name="T9" fmla="*/ 0 h 2"/>
                    <a:gd name="T10" fmla="*/ 2 w 6"/>
                    <a:gd name="T11" fmla="*/ 0 h 2"/>
                    <a:gd name="T12" fmla="*/ 3 w 6"/>
                    <a:gd name="T13" fmla="*/ 0 h 2"/>
                    <a:gd name="T14" fmla="*/ 4 w 6"/>
                    <a:gd name="T15" fmla="*/ 0 h 2"/>
                    <a:gd name="T16" fmla="*/ 5 w 6"/>
                    <a:gd name="T17" fmla="*/ 0 h 2"/>
                    <a:gd name="T18" fmla="*/ 5 w 6"/>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5" y="1"/>
                      </a:moveTo>
                      <a:lnTo>
                        <a:pt x="4" y="1"/>
                      </a:lnTo>
                      <a:lnTo>
                        <a:pt x="2" y="1"/>
                      </a:lnTo>
                      <a:lnTo>
                        <a:pt x="1" y="1"/>
                      </a:lnTo>
                      <a:lnTo>
                        <a:pt x="0" y="0"/>
                      </a:lnTo>
                      <a:lnTo>
                        <a:pt x="2" y="0"/>
                      </a:lnTo>
                      <a:lnTo>
                        <a:pt x="3" y="0"/>
                      </a:lnTo>
                      <a:lnTo>
                        <a:pt x="4" y="0"/>
                      </a:lnTo>
                      <a:lnTo>
                        <a:pt x="5" y="0"/>
                      </a:lnTo>
                      <a:lnTo>
                        <a:pt x="5"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4" name="Freeform 510"/>
                <p:cNvSpPr>
                  <a:spLocks/>
                </p:cNvSpPr>
                <p:nvPr/>
              </p:nvSpPr>
              <p:spPr bwMode="auto">
                <a:xfrm>
                  <a:off x="5519" y="2422"/>
                  <a:ext cx="7" cy="2"/>
                </a:xfrm>
                <a:custGeom>
                  <a:avLst/>
                  <a:gdLst>
                    <a:gd name="T0" fmla="*/ 0 w 7"/>
                    <a:gd name="T1" fmla="*/ 1 h 2"/>
                    <a:gd name="T2" fmla="*/ 1 w 7"/>
                    <a:gd name="T3" fmla="*/ 1 h 2"/>
                    <a:gd name="T4" fmla="*/ 3 w 7"/>
                    <a:gd name="T5" fmla="*/ 1 h 2"/>
                    <a:gd name="T6" fmla="*/ 5 w 7"/>
                    <a:gd name="T7" fmla="*/ 1 h 2"/>
                    <a:gd name="T8" fmla="*/ 6 w 7"/>
                    <a:gd name="T9" fmla="*/ 1 h 2"/>
                    <a:gd name="T10" fmla="*/ 4 w 7"/>
                    <a:gd name="T11" fmla="*/ 1 h 2"/>
                    <a:gd name="T12" fmla="*/ 3 w 7"/>
                    <a:gd name="T13" fmla="*/ 1 h 2"/>
                    <a:gd name="T14" fmla="*/ 2 w 7"/>
                    <a:gd name="T15" fmla="*/ 1 h 2"/>
                    <a:gd name="T16" fmla="*/ 1 w 7"/>
                    <a:gd name="T17" fmla="*/ 0 h 2"/>
                    <a:gd name="T18" fmla="*/ 0 w 7"/>
                    <a:gd name="T19" fmla="*/ 0 h 2"/>
                    <a:gd name="T20" fmla="*/ 0 w 7"/>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2"/>
                    <a:gd name="T35" fmla="*/ 7 w 7"/>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2">
                      <a:moveTo>
                        <a:pt x="0" y="1"/>
                      </a:moveTo>
                      <a:lnTo>
                        <a:pt x="1" y="1"/>
                      </a:lnTo>
                      <a:lnTo>
                        <a:pt x="3" y="1"/>
                      </a:lnTo>
                      <a:lnTo>
                        <a:pt x="5" y="1"/>
                      </a:lnTo>
                      <a:lnTo>
                        <a:pt x="6" y="1"/>
                      </a:lnTo>
                      <a:lnTo>
                        <a:pt x="4" y="1"/>
                      </a:lnTo>
                      <a:lnTo>
                        <a:pt x="3" y="1"/>
                      </a:lnTo>
                      <a:lnTo>
                        <a:pt x="2" y="1"/>
                      </a:lnTo>
                      <a:lnTo>
                        <a:pt x="1" y="0"/>
                      </a:lnTo>
                      <a:lnTo>
                        <a:pt x="0" y="0"/>
                      </a:lnTo>
                      <a:lnTo>
                        <a:pt x="0"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5" name="Freeform 511"/>
                <p:cNvSpPr>
                  <a:spLocks/>
                </p:cNvSpPr>
                <p:nvPr/>
              </p:nvSpPr>
              <p:spPr bwMode="auto">
                <a:xfrm>
                  <a:off x="5480" y="2395"/>
                  <a:ext cx="13" cy="24"/>
                </a:xfrm>
                <a:custGeom>
                  <a:avLst/>
                  <a:gdLst>
                    <a:gd name="T0" fmla="*/ 12 w 13"/>
                    <a:gd name="T1" fmla="*/ 0 h 24"/>
                    <a:gd name="T2" fmla="*/ 12 w 13"/>
                    <a:gd name="T3" fmla="*/ 3 h 24"/>
                    <a:gd name="T4" fmla="*/ 11 w 13"/>
                    <a:gd name="T5" fmla="*/ 6 h 24"/>
                    <a:gd name="T6" fmla="*/ 10 w 13"/>
                    <a:gd name="T7" fmla="*/ 9 h 24"/>
                    <a:gd name="T8" fmla="*/ 8 w 13"/>
                    <a:gd name="T9" fmla="*/ 12 h 24"/>
                    <a:gd name="T10" fmla="*/ 6 w 13"/>
                    <a:gd name="T11" fmla="*/ 16 h 24"/>
                    <a:gd name="T12" fmla="*/ 4 w 13"/>
                    <a:gd name="T13" fmla="*/ 18 h 24"/>
                    <a:gd name="T14" fmla="*/ 2 w 13"/>
                    <a:gd name="T15" fmla="*/ 21 h 24"/>
                    <a:gd name="T16" fmla="*/ 0 w 13"/>
                    <a:gd name="T17" fmla="*/ 23 h 24"/>
                    <a:gd name="T18" fmla="*/ 1 w 13"/>
                    <a:gd name="T19" fmla="*/ 21 h 24"/>
                    <a:gd name="T20" fmla="*/ 3 w 13"/>
                    <a:gd name="T21" fmla="*/ 18 h 24"/>
                    <a:gd name="T22" fmla="*/ 5 w 13"/>
                    <a:gd name="T23" fmla="*/ 14 h 24"/>
                    <a:gd name="T24" fmla="*/ 7 w 13"/>
                    <a:gd name="T25" fmla="*/ 12 h 24"/>
                    <a:gd name="T26" fmla="*/ 8 w 13"/>
                    <a:gd name="T27" fmla="*/ 9 h 24"/>
                    <a:gd name="T28" fmla="*/ 10 w 13"/>
                    <a:gd name="T29" fmla="*/ 5 h 24"/>
                    <a:gd name="T30" fmla="*/ 11 w 13"/>
                    <a:gd name="T31" fmla="*/ 2 h 24"/>
                    <a:gd name="T32" fmla="*/ 11 w 13"/>
                    <a:gd name="T33" fmla="*/ 0 h 24"/>
                    <a:gd name="T34" fmla="*/ 12 w 13"/>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4"/>
                    <a:gd name="T56" fmla="*/ 13 w 13"/>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4">
                      <a:moveTo>
                        <a:pt x="12" y="0"/>
                      </a:moveTo>
                      <a:lnTo>
                        <a:pt x="12" y="3"/>
                      </a:lnTo>
                      <a:lnTo>
                        <a:pt x="11" y="6"/>
                      </a:lnTo>
                      <a:lnTo>
                        <a:pt x="10" y="9"/>
                      </a:lnTo>
                      <a:lnTo>
                        <a:pt x="8" y="12"/>
                      </a:lnTo>
                      <a:lnTo>
                        <a:pt x="6" y="16"/>
                      </a:lnTo>
                      <a:lnTo>
                        <a:pt x="4" y="18"/>
                      </a:lnTo>
                      <a:lnTo>
                        <a:pt x="2" y="21"/>
                      </a:lnTo>
                      <a:lnTo>
                        <a:pt x="0" y="23"/>
                      </a:lnTo>
                      <a:lnTo>
                        <a:pt x="1" y="21"/>
                      </a:lnTo>
                      <a:lnTo>
                        <a:pt x="3" y="18"/>
                      </a:lnTo>
                      <a:lnTo>
                        <a:pt x="5" y="14"/>
                      </a:lnTo>
                      <a:lnTo>
                        <a:pt x="7" y="12"/>
                      </a:lnTo>
                      <a:lnTo>
                        <a:pt x="8" y="9"/>
                      </a:lnTo>
                      <a:lnTo>
                        <a:pt x="10" y="5"/>
                      </a:lnTo>
                      <a:lnTo>
                        <a:pt x="11" y="2"/>
                      </a:lnTo>
                      <a:lnTo>
                        <a:pt x="11" y="0"/>
                      </a:lnTo>
                      <a:lnTo>
                        <a:pt x="12"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6" name="Freeform 512"/>
                <p:cNvSpPr>
                  <a:spLocks/>
                </p:cNvSpPr>
                <p:nvPr/>
              </p:nvSpPr>
              <p:spPr bwMode="auto">
                <a:xfrm>
                  <a:off x="5479" y="2391"/>
                  <a:ext cx="9" cy="28"/>
                </a:xfrm>
                <a:custGeom>
                  <a:avLst/>
                  <a:gdLst>
                    <a:gd name="T0" fmla="*/ 8 w 9"/>
                    <a:gd name="T1" fmla="*/ 0 h 28"/>
                    <a:gd name="T2" fmla="*/ 8 w 9"/>
                    <a:gd name="T3" fmla="*/ 3 h 28"/>
                    <a:gd name="T4" fmla="*/ 7 w 9"/>
                    <a:gd name="T5" fmla="*/ 6 h 28"/>
                    <a:gd name="T6" fmla="*/ 6 w 9"/>
                    <a:gd name="T7" fmla="*/ 10 h 28"/>
                    <a:gd name="T8" fmla="*/ 5 w 9"/>
                    <a:gd name="T9" fmla="*/ 14 h 28"/>
                    <a:gd name="T10" fmla="*/ 4 w 9"/>
                    <a:gd name="T11" fmla="*/ 18 h 28"/>
                    <a:gd name="T12" fmla="*/ 3 w 9"/>
                    <a:gd name="T13" fmla="*/ 22 h 28"/>
                    <a:gd name="T14" fmla="*/ 2 w 9"/>
                    <a:gd name="T15" fmla="*/ 25 h 28"/>
                    <a:gd name="T16" fmla="*/ 0 w 9"/>
                    <a:gd name="T17" fmla="*/ 27 h 28"/>
                    <a:gd name="T18" fmla="*/ 3 w 9"/>
                    <a:gd name="T19" fmla="*/ 20 h 28"/>
                    <a:gd name="T20" fmla="*/ 5 w 9"/>
                    <a:gd name="T21" fmla="*/ 12 h 28"/>
                    <a:gd name="T22" fmla="*/ 6 w 9"/>
                    <a:gd name="T23" fmla="*/ 5 h 28"/>
                    <a:gd name="T24" fmla="*/ 7 w 9"/>
                    <a:gd name="T25" fmla="*/ 0 h 28"/>
                    <a:gd name="T26" fmla="*/ 8 w 9"/>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8"/>
                    <a:gd name="T44" fmla="*/ 9 w 9"/>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8">
                      <a:moveTo>
                        <a:pt x="8" y="0"/>
                      </a:moveTo>
                      <a:lnTo>
                        <a:pt x="8" y="3"/>
                      </a:lnTo>
                      <a:lnTo>
                        <a:pt x="7" y="6"/>
                      </a:lnTo>
                      <a:lnTo>
                        <a:pt x="6" y="10"/>
                      </a:lnTo>
                      <a:lnTo>
                        <a:pt x="5" y="14"/>
                      </a:lnTo>
                      <a:lnTo>
                        <a:pt x="4" y="18"/>
                      </a:lnTo>
                      <a:lnTo>
                        <a:pt x="3" y="22"/>
                      </a:lnTo>
                      <a:lnTo>
                        <a:pt x="2" y="25"/>
                      </a:lnTo>
                      <a:lnTo>
                        <a:pt x="0" y="27"/>
                      </a:lnTo>
                      <a:lnTo>
                        <a:pt x="3" y="20"/>
                      </a:lnTo>
                      <a:lnTo>
                        <a:pt x="5" y="12"/>
                      </a:lnTo>
                      <a:lnTo>
                        <a:pt x="6" y="5"/>
                      </a:lnTo>
                      <a:lnTo>
                        <a:pt x="7" y="0"/>
                      </a:lnTo>
                      <a:lnTo>
                        <a:pt x="8"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7" name="Freeform 513"/>
                <p:cNvSpPr>
                  <a:spLocks/>
                </p:cNvSpPr>
                <p:nvPr/>
              </p:nvSpPr>
              <p:spPr bwMode="auto">
                <a:xfrm>
                  <a:off x="5478" y="2422"/>
                  <a:ext cx="4" cy="11"/>
                </a:xfrm>
                <a:custGeom>
                  <a:avLst/>
                  <a:gdLst>
                    <a:gd name="T0" fmla="*/ 1 w 4"/>
                    <a:gd name="T1" fmla="*/ 0 h 11"/>
                    <a:gd name="T2" fmla="*/ 2 w 4"/>
                    <a:gd name="T3" fmla="*/ 2 h 11"/>
                    <a:gd name="T4" fmla="*/ 3 w 4"/>
                    <a:gd name="T5" fmla="*/ 5 h 11"/>
                    <a:gd name="T6" fmla="*/ 3 w 4"/>
                    <a:gd name="T7" fmla="*/ 8 h 11"/>
                    <a:gd name="T8" fmla="*/ 3 w 4"/>
                    <a:gd name="T9" fmla="*/ 10 h 11"/>
                    <a:gd name="T10" fmla="*/ 3 w 4"/>
                    <a:gd name="T11" fmla="*/ 7 h 11"/>
                    <a:gd name="T12" fmla="*/ 2 w 4"/>
                    <a:gd name="T13" fmla="*/ 4 h 11"/>
                    <a:gd name="T14" fmla="*/ 1 w 4"/>
                    <a:gd name="T15" fmla="*/ 2 h 11"/>
                    <a:gd name="T16" fmla="*/ 0 w 4"/>
                    <a:gd name="T17" fmla="*/ 0 h 11"/>
                    <a:gd name="T18" fmla="*/ 1 w 4"/>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1"/>
                    <a:gd name="T32" fmla="*/ 4 w 4"/>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1">
                      <a:moveTo>
                        <a:pt x="1" y="0"/>
                      </a:moveTo>
                      <a:lnTo>
                        <a:pt x="2" y="2"/>
                      </a:lnTo>
                      <a:lnTo>
                        <a:pt x="3" y="5"/>
                      </a:lnTo>
                      <a:lnTo>
                        <a:pt x="3" y="8"/>
                      </a:lnTo>
                      <a:lnTo>
                        <a:pt x="3" y="10"/>
                      </a:lnTo>
                      <a:lnTo>
                        <a:pt x="3" y="7"/>
                      </a:lnTo>
                      <a:lnTo>
                        <a:pt x="2" y="4"/>
                      </a:lnTo>
                      <a:lnTo>
                        <a:pt x="1" y="2"/>
                      </a:lnTo>
                      <a:lnTo>
                        <a:pt x="0" y="0"/>
                      </a:lnTo>
                      <a:lnTo>
                        <a:pt x="1"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8" name="Freeform 514"/>
                <p:cNvSpPr>
                  <a:spLocks/>
                </p:cNvSpPr>
                <p:nvPr/>
              </p:nvSpPr>
              <p:spPr bwMode="auto">
                <a:xfrm>
                  <a:off x="5476" y="2392"/>
                  <a:ext cx="4" cy="26"/>
                </a:xfrm>
                <a:custGeom>
                  <a:avLst/>
                  <a:gdLst>
                    <a:gd name="T0" fmla="*/ 3 w 4"/>
                    <a:gd name="T1" fmla="*/ 1 h 26"/>
                    <a:gd name="T2" fmla="*/ 3 w 4"/>
                    <a:gd name="T3" fmla="*/ 5 h 26"/>
                    <a:gd name="T4" fmla="*/ 2 w 4"/>
                    <a:gd name="T5" fmla="*/ 13 h 26"/>
                    <a:gd name="T6" fmla="*/ 2 w 4"/>
                    <a:gd name="T7" fmla="*/ 20 h 26"/>
                    <a:gd name="T8" fmla="*/ 2 w 4"/>
                    <a:gd name="T9" fmla="*/ 25 h 26"/>
                    <a:gd name="T10" fmla="*/ 1 w 4"/>
                    <a:gd name="T11" fmla="*/ 25 h 26"/>
                    <a:gd name="T12" fmla="*/ 0 w 4"/>
                    <a:gd name="T13" fmla="*/ 25 h 26"/>
                    <a:gd name="T14" fmla="*/ 1 w 4"/>
                    <a:gd name="T15" fmla="*/ 21 h 26"/>
                    <a:gd name="T16" fmla="*/ 2 w 4"/>
                    <a:gd name="T17" fmla="*/ 14 h 26"/>
                    <a:gd name="T18" fmla="*/ 2 w 4"/>
                    <a:gd name="T19" fmla="*/ 7 h 26"/>
                    <a:gd name="T20" fmla="*/ 2 w 4"/>
                    <a:gd name="T21" fmla="*/ 1 h 26"/>
                    <a:gd name="T22" fmla="*/ 2 w 4"/>
                    <a:gd name="T23" fmla="*/ 0 h 26"/>
                    <a:gd name="T24" fmla="*/ 3 w 4"/>
                    <a:gd name="T25" fmla="*/ 0 h 26"/>
                    <a:gd name="T26" fmla="*/ 3 w 4"/>
                    <a:gd name="T27" fmla="*/ 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26"/>
                    <a:gd name="T44" fmla="*/ 4 w 4"/>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26">
                      <a:moveTo>
                        <a:pt x="3" y="1"/>
                      </a:moveTo>
                      <a:lnTo>
                        <a:pt x="3" y="5"/>
                      </a:lnTo>
                      <a:lnTo>
                        <a:pt x="2" y="13"/>
                      </a:lnTo>
                      <a:lnTo>
                        <a:pt x="2" y="20"/>
                      </a:lnTo>
                      <a:lnTo>
                        <a:pt x="2" y="25"/>
                      </a:lnTo>
                      <a:lnTo>
                        <a:pt x="1" y="25"/>
                      </a:lnTo>
                      <a:lnTo>
                        <a:pt x="0" y="25"/>
                      </a:lnTo>
                      <a:lnTo>
                        <a:pt x="1" y="21"/>
                      </a:lnTo>
                      <a:lnTo>
                        <a:pt x="2" y="14"/>
                      </a:lnTo>
                      <a:lnTo>
                        <a:pt x="2" y="7"/>
                      </a:lnTo>
                      <a:lnTo>
                        <a:pt x="2" y="1"/>
                      </a:lnTo>
                      <a:lnTo>
                        <a:pt x="2" y="0"/>
                      </a:lnTo>
                      <a:lnTo>
                        <a:pt x="3" y="0"/>
                      </a:lnTo>
                      <a:lnTo>
                        <a:pt x="3"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09" name="Freeform 515"/>
                <p:cNvSpPr>
                  <a:spLocks/>
                </p:cNvSpPr>
                <p:nvPr/>
              </p:nvSpPr>
              <p:spPr bwMode="auto">
                <a:xfrm>
                  <a:off x="5476" y="2422"/>
                  <a:ext cx="1" cy="13"/>
                </a:xfrm>
                <a:custGeom>
                  <a:avLst/>
                  <a:gdLst>
                    <a:gd name="T0" fmla="*/ 0 w 1"/>
                    <a:gd name="T1" fmla="*/ 0 h 13"/>
                    <a:gd name="T2" fmla="*/ 0 w 1"/>
                    <a:gd name="T3" fmla="*/ 1 h 13"/>
                    <a:gd name="T4" fmla="*/ 0 w 1"/>
                    <a:gd name="T5" fmla="*/ 5 h 13"/>
                    <a:gd name="T6" fmla="*/ 0 w 1"/>
                    <a:gd name="T7" fmla="*/ 9 h 13"/>
                    <a:gd name="T8" fmla="*/ 0 w 1"/>
                    <a:gd name="T9" fmla="*/ 12 h 13"/>
                    <a:gd name="T10" fmla="*/ 0 w 1"/>
                    <a:gd name="T11" fmla="*/ 11 h 13"/>
                    <a:gd name="T12" fmla="*/ 0 w 1"/>
                    <a:gd name="T13" fmla="*/ 9 h 13"/>
                    <a:gd name="T14" fmla="*/ 0 w 1"/>
                    <a:gd name="T15" fmla="*/ 5 h 13"/>
                    <a:gd name="T16" fmla="*/ 0 w 1"/>
                    <a:gd name="T17" fmla="*/ 1 h 13"/>
                    <a:gd name="T18" fmla="*/ 0 w 1"/>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3"/>
                    <a:gd name="T32" fmla="*/ 1 w 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3">
                      <a:moveTo>
                        <a:pt x="0" y="0"/>
                      </a:moveTo>
                      <a:lnTo>
                        <a:pt x="0" y="1"/>
                      </a:lnTo>
                      <a:lnTo>
                        <a:pt x="0" y="5"/>
                      </a:lnTo>
                      <a:lnTo>
                        <a:pt x="0" y="9"/>
                      </a:lnTo>
                      <a:lnTo>
                        <a:pt x="0" y="12"/>
                      </a:lnTo>
                      <a:lnTo>
                        <a:pt x="0" y="11"/>
                      </a:lnTo>
                      <a:lnTo>
                        <a:pt x="0" y="9"/>
                      </a:lnTo>
                      <a:lnTo>
                        <a:pt x="0" y="5"/>
                      </a:lnTo>
                      <a:lnTo>
                        <a:pt x="0" y="1"/>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0" name="Freeform 516"/>
                <p:cNvSpPr>
                  <a:spLocks/>
                </p:cNvSpPr>
                <p:nvPr/>
              </p:nvSpPr>
              <p:spPr bwMode="auto">
                <a:xfrm>
                  <a:off x="5509" y="2392"/>
                  <a:ext cx="14" cy="27"/>
                </a:xfrm>
                <a:custGeom>
                  <a:avLst/>
                  <a:gdLst>
                    <a:gd name="T0" fmla="*/ 1 w 14"/>
                    <a:gd name="T1" fmla="*/ 1 h 27"/>
                    <a:gd name="T2" fmla="*/ 2 w 14"/>
                    <a:gd name="T3" fmla="*/ 3 h 27"/>
                    <a:gd name="T4" fmla="*/ 2 w 14"/>
                    <a:gd name="T5" fmla="*/ 5 h 27"/>
                    <a:gd name="T6" fmla="*/ 3 w 14"/>
                    <a:gd name="T7" fmla="*/ 8 h 27"/>
                    <a:gd name="T8" fmla="*/ 4 w 14"/>
                    <a:gd name="T9" fmla="*/ 11 h 27"/>
                    <a:gd name="T10" fmla="*/ 5 w 14"/>
                    <a:gd name="T11" fmla="*/ 14 h 27"/>
                    <a:gd name="T12" fmla="*/ 7 w 14"/>
                    <a:gd name="T13" fmla="*/ 17 h 27"/>
                    <a:gd name="T14" fmla="*/ 10 w 14"/>
                    <a:gd name="T15" fmla="*/ 22 h 27"/>
                    <a:gd name="T16" fmla="*/ 13 w 14"/>
                    <a:gd name="T17" fmla="*/ 26 h 27"/>
                    <a:gd name="T18" fmla="*/ 10 w 14"/>
                    <a:gd name="T19" fmla="*/ 23 h 27"/>
                    <a:gd name="T20" fmla="*/ 8 w 14"/>
                    <a:gd name="T21" fmla="*/ 19 h 27"/>
                    <a:gd name="T22" fmla="*/ 6 w 14"/>
                    <a:gd name="T23" fmla="*/ 16 h 27"/>
                    <a:gd name="T24" fmla="*/ 4 w 14"/>
                    <a:gd name="T25" fmla="*/ 13 h 27"/>
                    <a:gd name="T26" fmla="*/ 2 w 14"/>
                    <a:gd name="T27" fmla="*/ 11 h 27"/>
                    <a:gd name="T28" fmla="*/ 1 w 14"/>
                    <a:gd name="T29" fmla="*/ 7 h 27"/>
                    <a:gd name="T30" fmla="*/ 0 w 14"/>
                    <a:gd name="T31" fmla="*/ 4 h 27"/>
                    <a:gd name="T32" fmla="*/ 0 w 14"/>
                    <a:gd name="T33" fmla="*/ 1 h 27"/>
                    <a:gd name="T34" fmla="*/ 0 w 14"/>
                    <a:gd name="T35" fmla="*/ 0 h 27"/>
                    <a:gd name="T36" fmla="*/ 1 w 14"/>
                    <a:gd name="T37" fmla="*/ 0 h 27"/>
                    <a:gd name="T38" fmla="*/ 1 w 14"/>
                    <a:gd name="T39" fmla="*/ 1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7"/>
                    <a:gd name="T62" fmla="*/ 14 w 14"/>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7">
                      <a:moveTo>
                        <a:pt x="1" y="1"/>
                      </a:moveTo>
                      <a:lnTo>
                        <a:pt x="2" y="3"/>
                      </a:lnTo>
                      <a:lnTo>
                        <a:pt x="2" y="5"/>
                      </a:lnTo>
                      <a:lnTo>
                        <a:pt x="3" y="8"/>
                      </a:lnTo>
                      <a:lnTo>
                        <a:pt x="4" y="11"/>
                      </a:lnTo>
                      <a:lnTo>
                        <a:pt x="5" y="14"/>
                      </a:lnTo>
                      <a:lnTo>
                        <a:pt x="7" y="17"/>
                      </a:lnTo>
                      <a:lnTo>
                        <a:pt x="10" y="22"/>
                      </a:lnTo>
                      <a:lnTo>
                        <a:pt x="13" y="26"/>
                      </a:lnTo>
                      <a:lnTo>
                        <a:pt x="10" y="23"/>
                      </a:lnTo>
                      <a:lnTo>
                        <a:pt x="8" y="19"/>
                      </a:lnTo>
                      <a:lnTo>
                        <a:pt x="6" y="16"/>
                      </a:lnTo>
                      <a:lnTo>
                        <a:pt x="4" y="13"/>
                      </a:lnTo>
                      <a:lnTo>
                        <a:pt x="2" y="11"/>
                      </a:lnTo>
                      <a:lnTo>
                        <a:pt x="1" y="7"/>
                      </a:lnTo>
                      <a:lnTo>
                        <a:pt x="0" y="4"/>
                      </a:lnTo>
                      <a:lnTo>
                        <a:pt x="0" y="1"/>
                      </a:lnTo>
                      <a:lnTo>
                        <a:pt x="0" y="0"/>
                      </a:lnTo>
                      <a:lnTo>
                        <a:pt x="1" y="0"/>
                      </a:lnTo>
                      <a:lnTo>
                        <a:pt x="1"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1" name="Freeform 517"/>
                <p:cNvSpPr>
                  <a:spLocks/>
                </p:cNvSpPr>
                <p:nvPr/>
              </p:nvSpPr>
              <p:spPr bwMode="auto">
                <a:xfrm>
                  <a:off x="5520" y="2422"/>
                  <a:ext cx="3" cy="12"/>
                </a:xfrm>
                <a:custGeom>
                  <a:avLst/>
                  <a:gdLst>
                    <a:gd name="T0" fmla="*/ 1 w 3"/>
                    <a:gd name="T1" fmla="*/ 11 h 12"/>
                    <a:gd name="T2" fmla="*/ 1 w 3"/>
                    <a:gd name="T3" fmla="*/ 7 h 12"/>
                    <a:gd name="T4" fmla="*/ 1 w 3"/>
                    <a:gd name="T5" fmla="*/ 4 h 12"/>
                    <a:gd name="T6" fmla="*/ 2 w 3"/>
                    <a:gd name="T7" fmla="*/ 1 h 12"/>
                    <a:gd name="T8" fmla="*/ 2 w 3"/>
                    <a:gd name="T9" fmla="*/ 0 h 12"/>
                    <a:gd name="T10" fmla="*/ 2 w 3"/>
                    <a:gd name="T11" fmla="*/ 1 h 12"/>
                    <a:gd name="T12" fmla="*/ 1 w 3"/>
                    <a:gd name="T13" fmla="*/ 4 h 12"/>
                    <a:gd name="T14" fmla="*/ 1 w 3"/>
                    <a:gd name="T15" fmla="*/ 6 h 12"/>
                    <a:gd name="T16" fmla="*/ 0 w 3"/>
                    <a:gd name="T17" fmla="*/ 10 h 12"/>
                    <a:gd name="T18" fmla="*/ 0 w 3"/>
                    <a:gd name="T19" fmla="*/ 11 h 12"/>
                    <a:gd name="T20" fmla="*/ 1 w 3"/>
                    <a:gd name="T21" fmla="*/ 1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12"/>
                    <a:gd name="T35" fmla="*/ 3 w 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12">
                      <a:moveTo>
                        <a:pt x="1" y="11"/>
                      </a:moveTo>
                      <a:lnTo>
                        <a:pt x="1" y="7"/>
                      </a:lnTo>
                      <a:lnTo>
                        <a:pt x="1" y="4"/>
                      </a:lnTo>
                      <a:lnTo>
                        <a:pt x="2" y="1"/>
                      </a:lnTo>
                      <a:lnTo>
                        <a:pt x="2" y="0"/>
                      </a:lnTo>
                      <a:lnTo>
                        <a:pt x="2" y="1"/>
                      </a:lnTo>
                      <a:lnTo>
                        <a:pt x="1" y="4"/>
                      </a:lnTo>
                      <a:lnTo>
                        <a:pt x="1" y="6"/>
                      </a:lnTo>
                      <a:lnTo>
                        <a:pt x="0" y="10"/>
                      </a:lnTo>
                      <a:lnTo>
                        <a:pt x="0" y="11"/>
                      </a:lnTo>
                      <a:lnTo>
                        <a:pt x="1" y="1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2" name="Freeform 518"/>
                <p:cNvSpPr>
                  <a:spLocks/>
                </p:cNvSpPr>
                <p:nvPr/>
              </p:nvSpPr>
              <p:spPr bwMode="auto">
                <a:xfrm>
                  <a:off x="5514" y="2391"/>
                  <a:ext cx="11" cy="27"/>
                </a:xfrm>
                <a:custGeom>
                  <a:avLst/>
                  <a:gdLst>
                    <a:gd name="T0" fmla="*/ 0 w 11"/>
                    <a:gd name="T1" fmla="*/ 0 h 27"/>
                    <a:gd name="T2" fmla="*/ 0 w 11"/>
                    <a:gd name="T3" fmla="*/ 3 h 27"/>
                    <a:gd name="T4" fmla="*/ 1 w 11"/>
                    <a:gd name="T5" fmla="*/ 6 h 27"/>
                    <a:gd name="T6" fmla="*/ 2 w 11"/>
                    <a:gd name="T7" fmla="*/ 10 h 27"/>
                    <a:gd name="T8" fmla="*/ 4 w 11"/>
                    <a:gd name="T9" fmla="*/ 13 h 27"/>
                    <a:gd name="T10" fmla="*/ 5 w 11"/>
                    <a:gd name="T11" fmla="*/ 17 h 27"/>
                    <a:gd name="T12" fmla="*/ 7 w 11"/>
                    <a:gd name="T13" fmla="*/ 20 h 27"/>
                    <a:gd name="T14" fmla="*/ 8 w 11"/>
                    <a:gd name="T15" fmla="*/ 23 h 27"/>
                    <a:gd name="T16" fmla="*/ 10 w 11"/>
                    <a:gd name="T17" fmla="*/ 26 h 27"/>
                    <a:gd name="T18" fmla="*/ 9 w 11"/>
                    <a:gd name="T19" fmla="*/ 23 h 27"/>
                    <a:gd name="T20" fmla="*/ 7 w 11"/>
                    <a:gd name="T21" fmla="*/ 20 h 27"/>
                    <a:gd name="T22" fmla="*/ 6 w 11"/>
                    <a:gd name="T23" fmla="*/ 16 h 27"/>
                    <a:gd name="T24" fmla="*/ 5 w 11"/>
                    <a:gd name="T25" fmla="*/ 13 h 27"/>
                    <a:gd name="T26" fmla="*/ 3 w 11"/>
                    <a:gd name="T27" fmla="*/ 9 h 27"/>
                    <a:gd name="T28" fmla="*/ 2 w 11"/>
                    <a:gd name="T29" fmla="*/ 5 h 27"/>
                    <a:gd name="T30" fmla="*/ 2 w 11"/>
                    <a:gd name="T31" fmla="*/ 2 h 27"/>
                    <a:gd name="T32" fmla="*/ 1 w 11"/>
                    <a:gd name="T33" fmla="*/ 0 h 27"/>
                    <a:gd name="T34" fmla="*/ 0 w 11"/>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27"/>
                    <a:gd name="T56" fmla="*/ 11 w 11"/>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27">
                      <a:moveTo>
                        <a:pt x="0" y="0"/>
                      </a:moveTo>
                      <a:lnTo>
                        <a:pt x="0" y="3"/>
                      </a:lnTo>
                      <a:lnTo>
                        <a:pt x="1" y="6"/>
                      </a:lnTo>
                      <a:lnTo>
                        <a:pt x="2" y="10"/>
                      </a:lnTo>
                      <a:lnTo>
                        <a:pt x="4" y="13"/>
                      </a:lnTo>
                      <a:lnTo>
                        <a:pt x="5" y="17"/>
                      </a:lnTo>
                      <a:lnTo>
                        <a:pt x="7" y="20"/>
                      </a:lnTo>
                      <a:lnTo>
                        <a:pt x="8" y="23"/>
                      </a:lnTo>
                      <a:lnTo>
                        <a:pt x="10" y="26"/>
                      </a:lnTo>
                      <a:lnTo>
                        <a:pt x="9" y="23"/>
                      </a:lnTo>
                      <a:lnTo>
                        <a:pt x="7" y="20"/>
                      </a:lnTo>
                      <a:lnTo>
                        <a:pt x="6" y="16"/>
                      </a:lnTo>
                      <a:lnTo>
                        <a:pt x="5" y="13"/>
                      </a:lnTo>
                      <a:lnTo>
                        <a:pt x="3" y="9"/>
                      </a:lnTo>
                      <a:lnTo>
                        <a:pt x="2" y="5"/>
                      </a:lnTo>
                      <a:lnTo>
                        <a:pt x="2" y="2"/>
                      </a:lnTo>
                      <a:lnTo>
                        <a:pt x="1" y="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3" name="Freeform 519"/>
                <p:cNvSpPr>
                  <a:spLocks/>
                </p:cNvSpPr>
                <p:nvPr/>
              </p:nvSpPr>
              <p:spPr bwMode="auto">
                <a:xfrm>
                  <a:off x="5524" y="2422"/>
                  <a:ext cx="2" cy="11"/>
                </a:xfrm>
                <a:custGeom>
                  <a:avLst/>
                  <a:gdLst>
                    <a:gd name="T0" fmla="*/ 1 w 2"/>
                    <a:gd name="T1" fmla="*/ 10 h 11"/>
                    <a:gd name="T2" fmla="*/ 1 w 2"/>
                    <a:gd name="T3" fmla="*/ 6 h 11"/>
                    <a:gd name="T4" fmla="*/ 1 w 2"/>
                    <a:gd name="T5" fmla="*/ 3 h 11"/>
                    <a:gd name="T6" fmla="*/ 1 w 2"/>
                    <a:gd name="T7" fmla="*/ 1 h 11"/>
                    <a:gd name="T8" fmla="*/ 1 w 2"/>
                    <a:gd name="T9" fmla="*/ 0 h 11"/>
                    <a:gd name="T10" fmla="*/ 0 w 2"/>
                    <a:gd name="T11" fmla="*/ 0 h 11"/>
                    <a:gd name="T12" fmla="*/ 0 w 2"/>
                    <a:gd name="T13" fmla="*/ 3 h 11"/>
                    <a:gd name="T14" fmla="*/ 0 w 2"/>
                    <a:gd name="T15" fmla="*/ 5 h 11"/>
                    <a:gd name="T16" fmla="*/ 0 w 2"/>
                    <a:gd name="T17" fmla="*/ 8 h 11"/>
                    <a:gd name="T18" fmla="*/ 0 w 2"/>
                    <a:gd name="T19" fmla="*/ 10 h 11"/>
                    <a:gd name="T20" fmla="*/ 1 w 2"/>
                    <a:gd name="T21" fmla="*/ 1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11"/>
                    <a:gd name="T35" fmla="*/ 2 w 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11">
                      <a:moveTo>
                        <a:pt x="1" y="10"/>
                      </a:moveTo>
                      <a:lnTo>
                        <a:pt x="1" y="6"/>
                      </a:lnTo>
                      <a:lnTo>
                        <a:pt x="1" y="3"/>
                      </a:lnTo>
                      <a:lnTo>
                        <a:pt x="1" y="1"/>
                      </a:lnTo>
                      <a:lnTo>
                        <a:pt x="1" y="0"/>
                      </a:lnTo>
                      <a:lnTo>
                        <a:pt x="0" y="0"/>
                      </a:lnTo>
                      <a:lnTo>
                        <a:pt x="0" y="3"/>
                      </a:lnTo>
                      <a:lnTo>
                        <a:pt x="0" y="5"/>
                      </a:lnTo>
                      <a:lnTo>
                        <a:pt x="0" y="8"/>
                      </a:lnTo>
                      <a:lnTo>
                        <a:pt x="0" y="10"/>
                      </a:lnTo>
                      <a:lnTo>
                        <a:pt x="1" y="1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4" name="Freeform 520"/>
                <p:cNvSpPr>
                  <a:spLocks/>
                </p:cNvSpPr>
                <p:nvPr/>
              </p:nvSpPr>
              <p:spPr bwMode="auto">
                <a:xfrm>
                  <a:off x="5522" y="2392"/>
                  <a:ext cx="5" cy="25"/>
                </a:xfrm>
                <a:custGeom>
                  <a:avLst/>
                  <a:gdLst>
                    <a:gd name="T0" fmla="*/ 1 w 5"/>
                    <a:gd name="T1" fmla="*/ 1 h 25"/>
                    <a:gd name="T2" fmla="*/ 1 w 5"/>
                    <a:gd name="T3" fmla="*/ 4 h 25"/>
                    <a:gd name="T4" fmla="*/ 2 w 5"/>
                    <a:gd name="T5" fmla="*/ 11 h 25"/>
                    <a:gd name="T6" fmla="*/ 2 w 5"/>
                    <a:gd name="T7" fmla="*/ 17 h 25"/>
                    <a:gd name="T8" fmla="*/ 4 w 5"/>
                    <a:gd name="T9" fmla="*/ 24 h 25"/>
                    <a:gd name="T10" fmla="*/ 2 w 5"/>
                    <a:gd name="T11" fmla="*/ 19 h 25"/>
                    <a:gd name="T12" fmla="*/ 2 w 5"/>
                    <a:gd name="T13" fmla="*/ 12 h 25"/>
                    <a:gd name="T14" fmla="*/ 1 w 5"/>
                    <a:gd name="T15" fmla="*/ 6 h 25"/>
                    <a:gd name="T16" fmla="*/ 0 w 5"/>
                    <a:gd name="T17" fmla="*/ 2 h 25"/>
                    <a:gd name="T18" fmla="*/ 0 w 5"/>
                    <a:gd name="T19" fmla="*/ 1 h 25"/>
                    <a:gd name="T20" fmla="*/ 1 w 5"/>
                    <a:gd name="T21" fmla="*/ 0 h 25"/>
                    <a:gd name="T22" fmla="*/ 1 w 5"/>
                    <a:gd name="T23" fmla="*/ 1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25"/>
                    <a:gd name="T38" fmla="*/ 5 w 5"/>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25">
                      <a:moveTo>
                        <a:pt x="1" y="1"/>
                      </a:moveTo>
                      <a:lnTo>
                        <a:pt x="1" y="4"/>
                      </a:lnTo>
                      <a:lnTo>
                        <a:pt x="2" y="11"/>
                      </a:lnTo>
                      <a:lnTo>
                        <a:pt x="2" y="17"/>
                      </a:lnTo>
                      <a:lnTo>
                        <a:pt x="4" y="24"/>
                      </a:lnTo>
                      <a:lnTo>
                        <a:pt x="2" y="19"/>
                      </a:lnTo>
                      <a:lnTo>
                        <a:pt x="2" y="12"/>
                      </a:lnTo>
                      <a:lnTo>
                        <a:pt x="1" y="6"/>
                      </a:lnTo>
                      <a:lnTo>
                        <a:pt x="0" y="2"/>
                      </a:lnTo>
                      <a:lnTo>
                        <a:pt x="0" y="1"/>
                      </a:lnTo>
                      <a:lnTo>
                        <a:pt x="1" y="0"/>
                      </a:lnTo>
                      <a:lnTo>
                        <a:pt x="1" y="1"/>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5" name="Freeform 521"/>
                <p:cNvSpPr>
                  <a:spLocks/>
                </p:cNvSpPr>
                <p:nvPr/>
              </p:nvSpPr>
              <p:spPr bwMode="auto">
                <a:xfrm>
                  <a:off x="5526" y="2422"/>
                  <a:ext cx="2" cy="11"/>
                </a:xfrm>
                <a:custGeom>
                  <a:avLst/>
                  <a:gdLst>
                    <a:gd name="T0" fmla="*/ 1 w 2"/>
                    <a:gd name="T1" fmla="*/ 0 h 11"/>
                    <a:gd name="T2" fmla="*/ 1 w 2"/>
                    <a:gd name="T3" fmla="*/ 2 h 11"/>
                    <a:gd name="T4" fmla="*/ 1 w 2"/>
                    <a:gd name="T5" fmla="*/ 5 h 11"/>
                    <a:gd name="T6" fmla="*/ 1 w 2"/>
                    <a:gd name="T7" fmla="*/ 9 h 11"/>
                    <a:gd name="T8" fmla="*/ 1 w 2"/>
                    <a:gd name="T9" fmla="*/ 10 h 11"/>
                    <a:gd name="T10" fmla="*/ 0 w 2"/>
                    <a:gd name="T11" fmla="*/ 7 h 11"/>
                    <a:gd name="T12" fmla="*/ 0 w 2"/>
                    <a:gd name="T13" fmla="*/ 5 h 11"/>
                    <a:gd name="T14" fmla="*/ 0 w 2"/>
                    <a:gd name="T15" fmla="*/ 2 h 11"/>
                    <a:gd name="T16" fmla="*/ 0 w 2"/>
                    <a:gd name="T17" fmla="*/ 0 h 11"/>
                    <a:gd name="T18" fmla="*/ 1 w 2"/>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1"/>
                    <a:gd name="T32" fmla="*/ 2 w 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1">
                      <a:moveTo>
                        <a:pt x="1" y="0"/>
                      </a:moveTo>
                      <a:lnTo>
                        <a:pt x="1" y="2"/>
                      </a:lnTo>
                      <a:lnTo>
                        <a:pt x="1" y="5"/>
                      </a:lnTo>
                      <a:lnTo>
                        <a:pt x="1" y="9"/>
                      </a:lnTo>
                      <a:lnTo>
                        <a:pt x="1" y="10"/>
                      </a:lnTo>
                      <a:lnTo>
                        <a:pt x="0" y="7"/>
                      </a:lnTo>
                      <a:lnTo>
                        <a:pt x="0" y="5"/>
                      </a:lnTo>
                      <a:lnTo>
                        <a:pt x="0" y="2"/>
                      </a:lnTo>
                      <a:lnTo>
                        <a:pt x="0" y="0"/>
                      </a:lnTo>
                      <a:lnTo>
                        <a:pt x="1"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6" name="Freeform 522"/>
                <p:cNvSpPr>
                  <a:spLocks/>
                </p:cNvSpPr>
                <p:nvPr/>
              </p:nvSpPr>
              <p:spPr bwMode="auto">
                <a:xfrm>
                  <a:off x="5519" y="2417"/>
                  <a:ext cx="5" cy="2"/>
                </a:xfrm>
                <a:custGeom>
                  <a:avLst/>
                  <a:gdLst>
                    <a:gd name="T0" fmla="*/ 0 w 5"/>
                    <a:gd name="T1" fmla="*/ 0 h 2"/>
                    <a:gd name="T2" fmla="*/ 1 w 5"/>
                    <a:gd name="T3" fmla="*/ 0 h 2"/>
                    <a:gd name="T4" fmla="*/ 2 w 5"/>
                    <a:gd name="T5" fmla="*/ 0 h 2"/>
                    <a:gd name="T6" fmla="*/ 3 w 5"/>
                    <a:gd name="T7" fmla="*/ 0 h 2"/>
                    <a:gd name="T8" fmla="*/ 4 w 5"/>
                    <a:gd name="T9" fmla="*/ 0 h 2"/>
                    <a:gd name="T10" fmla="*/ 3 w 5"/>
                    <a:gd name="T11" fmla="*/ 1 h 2"/>
                    <a:gd name="T12" fmla="*/ 2 w 5"/>
                    <a:gd name="T13" fmla="*/ 1 h 2"/>
                    <a:gd name="T14" fmla="*/ 1 w 5"/>
                    <a:gd name="T15" fmla="*/ 1 h 2"/>
                    <a:gd name="T16" fmla="*/ 0 w 5"/>
                    <a:gd name="T17" fmla="*/ 1 h 2"/>
                    <a:gd name="T18" fmla="*/ 0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0" y="0"/>
                      </a:moveTo>
                      <a:lnTo>
                        <a:pt x="1" y="0"/>
                      </a:lnTo>
                      <a:lnTo>
                        <a:pt x="2" y="0"/>
                      </a:lnTo>
                      <a:lnTo>
                        <a:pt x="3" y="0"/>
                      </a:lnTo>
                      <a:lnTo>
                        <a:pt x="4" y="0"/>
                      </a:lnTo>
                      <a:lnTo>
                        <a:pt x="3" y="1"/>
                      </a:lnTo>
                      <a:lnTo>
                        <a:pt x="2" y="1"/>
                      </a:lnTo>
                      <a:lnTo>
                        <a:pt x="1" y="1"/>
                      </a:lnTo>
                      <a:lnTo>
                        <a:pt x="0" y="1"/>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7" name="Freeform 523"/>
                <p:cNvSpPr>
                  <a:spLocks/>
                </p:cNvSpPr>
                <p:nvPr/>
              </p:nvSpPr>
              <p:spPr bwMode="auto">
                <a:xfrm>
                  <a:off x="5479" y="2423"/>
                  <a:ext cx="4" cy="6"/>
                </a:xfrm>
                <a:custGeom>
                  <a:avLst/>
                  <a:gdLst>
                    <a:gd name="T0" fmla="*/ 1 w 4"/>
                    <a:gd name="T1" fmla="*/ 0 h 6"/>
                    <a:gd name="T2" fmla="*/ 1 w 4"/>
                    <a:gd name="T3" fmla="*/ 1 h 6"/>
                    <a:gd name="T4" fmla="*/ 2 w 4"/>
                    <a:gd name="T5" fmla="*/ 2 h 6"/>
                    <a:gd name="T6" fmla="*/ 3 w 4"/>
                    <a:gd name="T7" fmla="*/ 4 h 6"/>
                    <a:gd name="T8" fmla="*/ 3 w 4"/>
                    <a:gd name="T9" fmla="*/ 5 h 6"/>
                    <a:gd name="T10" fmla="*/ 2 w 4"/>
                    <a:gd name="T11" fmla="*/ 4 h 6"/>
                    <a:gd name="T12" fmla="*/ 1 w 4"/>
                    <a:gd name="T13" fmla="*/ 2 h 6"/>
                    <a:gd name="T14" fmla="*/ 1 w 4"/>
                    <a:gd name="T15" fmla="*/ 0 h 6"/>
                    <a:gd name="T16" fmla="*/ 0 w 4"/>
                    <a:gd name="T17" fmla="*/ 0 h 6"/>
                    <a:gd name="T18" fmla="*/ 1 w 4"/>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6"/>
                    <a:gd name="T32" fmla="*/ 4 w 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6">
                      <a:moveTo>
                        <a:pt x="1" y="0"/>
                      </a:moveTo>
                      <a:lnTo>
                        <a:pt x="1" y="1"/>
                      </a:lnTo>
                      <a:lnTo>
                        <a:pt x="2" y="2"/>
                      </a:lnTo>
                      <a:lnTo>
                        <a:pt x="3" y="4"/>
                      </a:lnTo>
                      <a:lnTo>
                        <a:pt x="3" y="5"/>
                      </a:lnTo>
                      <a:lnTo>
                        <a:pt x="2" y="4"/>
                      </a:lnTo>
                      <a:lnTo>
                        <a:pt x="1" y="2"/>
                      </a:lnTo>
                      <a:lnTo>
                        <a:pt x="1" y="0"/>
                      </a:lnTo>
                      <a:lnTo>
                        <a:pt x="0" y="0"/>
                      </a:lnTo>
                      <a:lnTo>
                        <a:pt x="1"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718" name="Freeform 524"/>
                <p:cNvSpPr>
                  <a:spLocks/>
                </p:cNvSpPr>
                <p:nvPr/>
              </p:nvSpPr>
              <p:spPr bwMode="auto">
                <a:xfrm>
                  <a:off x="5496" y="2404"/>
                  <a:ext cx="9" cy="22"/>
                </a:xfrm>
                <a:custGeom>
                  <a:avLst/>
                  <a:gdLst>
                    <a:gd name="T0" fmla="*/ 0 w 9"/>
                    <a:gd name="T1" fmla="*/ 19 h 22"/>
                    <a:gd name="T2" fmla="*/ 1 w 9"/>
                    <a:gd name="T3" fmla="*/ 16 h 22"/>
                    <a:gd name="T4" fmla="*/ 3 w 9"/>
                    <a:gd name="T5" fmla="*/ 11 h 22"/>
                    <a:gd name="T6" fmla="*/ 5 w 9"/>
                    <a:gd name="T7" fmla="*/ 5 h 22"/>
                    <a:gd name="T8" fmla="*/ 6 w 9"/>
                    <a:gd name="T9" fmla="*/ 3 h 22"/>
                    <a:gd name="T10" fmla="*/ 7 w 9"/>
                    <a:gd name="T11" fmla="*/ 1 h 22"/>
                    <a:gd name="T12" fmla="*/ 7 w 9"/>
                    <a:gd name="T13" fmla="*/ 0 h 22"/>
                    <a:gd name="T14" fmla="*/ 7 w 9"/>
                    <a:gd name="T15" fmla="*/ 2 h 22"/>
                    <a:gd name="T16" fmla="*/ 6 w 9"/>
                    <a:gd name="T17" fmla="*/ 4 h 22"/>
                    <a:gd name="T18" fmla="*/ 6 w 9"/>
                    <a:gd name="T19" fmla="*/ 5 h 22"/>
                    <a:gd name="T20" fmla="*/ 6 w 9"/>
                    <a:gd name="T21" fmla="*/ 6 h 22"/>
                    <a:gd name="T22" fmla="*/ 5 w 9"/>
                    <a:gd name="T23" fmla="*/ 7 h 22"/>
                    <a:gd name="T24" fmla="*/ 6 w 9"/>
                    <a:gd name="T25" fmla="*/ 7 h 22"/>
                    <a:gd name="T26" fmla="*/ 7 w 9"/>
                    <a:gd name="T27" fmla="*/ 5 h 22"/>
                    <a:gd name="T28" fmla="*/ 8 w 9"/>
                    <a:gd name="T29" fmla="*/ 5 h 22"/>
                    <a:gd name="T30" fmla="*/ 7 w 9"/>
                    <a:gd name="T31" fmla="*/ 6 h 22"/>
                    <a:gd name="T32" fmla="*/ 7 w 9"/>
                    <a:gd name="T33" fmla="*/ 7 h 22"/>
                    <a:gd name="T34" fmla="*/ 6 w 9"/>
                    <a:gd name="T35" fmla="*/ 9 h 22"/>
                    <a:gd name="T36" fmla="*/ 5 w 9"/>
                    <a:gd name="T37" fmla="*/ 11 h 22"/>
                    <a:gd name="T38" fmla="*/ 4 w 9"/>
                    <a:gd name="T39" fmla="*/ 13 h 22"/>
                    <a:gd name="T40" fmla="*/ 3 w 9"/>
                    <a:gd name="T41" fmla="*/ 15 h 22"/>
                    <a:gd name="T42" fmla="*/ 1 w 9"/>
                    <a:gd name="T43" fmla="*/ 17 h 22"/>
                    <a:gd name="T44" fmla="*/ 1 w 9"/>
                    <a:gd name="T45" fmla="*/ 19 h 22"/>
                    <a:gd name="T46" fmla="*/ 1 w 9"/>
                    <a:gd name="T47" fmla="*/ 20 h 22"/>
                    <a:gd name="T48" fmla="*/ 0 w 9"/>
                    <a:gd name="T49" fmla="*/ 21 h 22"/>
                    <a:gd name="T50" fmla="*/ 0 w 9"/>
                    <a:gd name="T51" fmla="*/ 19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
                    <a:gd name="T79" fmla="*/ 0 h 22"/>
                    <a:gd name="T80" fmla="*/ 9 w 9"/>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 h="22">
                      <a:moveTo>
                        <a:pt x="0" y="19"/>
                      </a:moveTo>
                      <a:lnTo>
                        <a:pt x="1" y="16"/>
                      </a:lnTo>
                      <a:lnTo>
                        <a:pt x="3" y="11"/>
                      </a:lnTo>
                      <a:lnTo>
                        <a:pt x="5" y="5"/>
                      </a:lnTo>
                      <a:lnTo>
                        <a:pt x="6" y="3"/>
                      </a:lnTo>
                      <a:lnTo>
                        <a:pt x="7" y="1"/>
                      </a:lnTo>
                      <a:lnTo>
                        <a:pt x="7" y="0"/>
                      </a:lnTo>
                      <a:lnTo>
                        <a:pt x="7" y="2"/>
                      </a:lnTo>
                      <a:lnTo>
                        <a:pt x="6" y="4"/>
                      </a:lnTo>
                      <a:lnTo>
                        <a:pt x="6" y="5"/>
                      </a:lnTo>
                      <a:lnTo>
                        <a:pt x="6" y="6"/>
                      </a:lnTo>
                      <a:lnTo>
                        <a:pt x="5" y="7"/>
                      </a:lnTo>
                      <a:lnTo>
                        <a:pt x="6" y="7"/>
                      </a:lnTo>
                      <a:lnTo>
                        <a:pt x="7" y="5"/>
                      </a:lnTo>
                      <a:lnTo>
                        <a:pt x="8" y="5"/>
                      </a:lnTo>
                      <a:lnTo>
                        <a:pt x="7" y="6"/>
                      </a:lnTo>
                      <a:lnTo>
                        <a:pt x="7" y="7"/>
                      </a:lnTo>
                      <a:lnTo>
                        <a:pt x="6" y="9"/>
                      </a:lnTo>
                      <a:lnTo>
                        <a:pt x="5" y="11"/>
                      </a:lnTo>
                      <a:lnTo>
                        <a:pt x="4" y="13"/>
                      </a:lnTo>
                      <a:lnTo>
                        <a:pt x="3" y="15"/>
                      </a:lnTo>
                      <a:lnTo>
                        <a:pt x="1" y="17"/>
                      </a:lnTo>
                      <a:lnTo>
                        <a:pt x="1" y="19"/>
                      </a:lnTo>
                      <a:lnTo>
                        <a:pt x="1" y="20"/>
                      </a:lnTo>
                      <a:lnTo>
                        <a:pt x="0" y="21"/>
                      </a:lnTo>
                      <a:lnTo>
                        <a:pt x="0" y="19"/>
                      </a:lnTo>
                    </a:path>
                  </a:pathLst>
                </a:custGeom>
                <a:solidFill>
                  <a:srgbClr val="7F7F7F"/>
                </a:solidFill>
                <a:ln w="12700" cap="rnd">
                  <a:noFill/>
                  <a:round/>
                  <a:headEnd/>
                  <a:tailEnd/>
                </a:ln>
              </p:spPr>
              <p:txBody>
                <a:bodyPr wrap="none" lIns="37317" tIns="18331" rIns="37317" bIns="18331">
                  <a:spAutoFit/>
                </a:bodyPr>
                <a:lstStyle/>
                <a:p>
                  <a:endParaRPr lang="pt-PT"/>
                </a:p>
              </p:txBody>
            </p:sp>
            <p:sp>
              <p:nvSpPr>
                <p:cNvPr id="719" name="Freeform 525"/>
                <p:cNvSpPr>
                  <a:spLocks/>
                </p:cNvSpPr>
                <p:nvPr/>
              </p:nvSpPr>
              <p:spPr bwMode="auto">
                <a:xfrm>
                  <a:off x="5500" y="2412"/>
                  <a:ext cx="9" cy="16"/>
                </a:xfrm>
                <a:custGeom>
                  <a:avLst/>
                  <a:gdLst>
                    <a:gd name="T0" fmla="*/ 0 w 9"/>
                    <a:gd name="T1" fmla="*/ 14 h 16"/>
                    <a:gd name="T2" fmla="*/ 2 w 9"/>
                    <a:gd name="T3" fmla="*/ 10 h 16"/>
                    <a:gd name="T4" fmla="*/ 3 w 9"/>
                    <a:gd name="T5" fmla="*/ 7 h 16"/>
                    <a:gd name="T6" fmla="*/ 5 w 9"/>
                    <a:gd name="T7" fmla="*/ 5 h 16"/>
                    <a:gd name="T8" fmla="*/ 6 w 9"/>
                    <a:gd name="T9" fmla="*/ 3 h 16"/>
                    <a:gd name="T10" fmla="*/ 7 w 9"/>
                    <a:gd name="T11" fmla="*/ 1 h 16"/>
                    <a:gd name="T12" fmla="*/ 8 w 9"/>
                    <a:gd name="T13" fmla="*/ 0 h 16"/>
                    <a:gd name="T14" fmla="*/ 7 w 9"/>
                    <a:gd name="T15" fmla="*/ 1 h 16"/>
                    <a:gd name="T16" fmla="*/ 7 w 9"/>
                    <a:gd name="T17" fmla="*/ 3 h 16"/>
                    <a:gd name="T18" fmla="*/ 6 w 9"/>
                    <a:gd name="T19" fmla="*/ 4 h 16"/>
                    <a:gd name="T20" fmla="*/ 5 w 9"/>
                    <a:gd name="T21" fmla="*/ 5 h 16"/>
                    <a:gd name="T22" fmla="*/ 5 w 9"/>
                    <a:gd name="T23" fmla="*/ 7 h 16"/>
                    <a:gd name="T24" fmla="*/ 4 w 9"/>
                    <a:gd name="T25" fmla="*/ 7 h 16"/>
                    <a:gd name="T26" fmla="*/ 4 w 9"/>
                    <a:gd name="T27" fmla="*/ 8 h 16"/>
                    <a:gd name="T28" fmla="*/ 3 w 9"/>
                    <a:gd name="T29" fmla="*/ 9 h 16"/>
                    <a:gd name="T30" fmla="*/ 1 w 9"/>
                    <a:gd name="T31" fmla="*/ 13 h 16"/>
                    <a:gd name="T32" fmla="*/ 0 w 9"/>
                    <a:gd name="T33" fmla="*/ 15 h 16"/>
                    <a:gd name="T34" fmla="*/ 0 w 9"/>
                    <a:gd name="T35" fmla="*/ 14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16"/>
                    <a:gd name="T56" fmla="*/ 9 w 9"/>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16">
                      <a:moveTo>
                        <a:pt x="0" y="14"/>
                      </a:moveTo>
                      <a:lnTo>
                        <a:pt x="2" y="10"/>
                      </a:lnTo>
                      <a:lnTo>
                        <a:pt x="3" y="7"/>
                      </a:lnTo>
                      <a:lnTo>
                        <a:pt x="5" y="5"/>
                      </a:lnTo>
                      <a:lnTo>
                        <a:pt x="6" y="3"/>
                      </a:lnTo>
                      <a:lnTo>
                        <a:pt x="7" y="1"/>
                      </a:lnTo>
                      <a:lnTo>
                        <a:pt x="8" y="0"/>
                      </a:lnTo>
                      <a:lnTo>
                        <a:pt x="7" y="1"/>
                      </a:lnTo>
                      <a:lnTo>
                        <a:pt x="7" y="3"/>
                      </a:lnTo>
                      <a:lnTo>
                        <a:pt x="6" y="4"/>
                      </a:lnTo>
                      <a:lnTo>
                        <a:pt x="5" y="5"/>
                      </a:lnTo>
                      <a:lnTo>
                        <a:pt x="5" y="7"/>
                      </a:lnTo>
                      <a:lnTo>
                        <a:pt x="4" y="7"/>
                      </a:lnTo>
                      <a:lnTo>
                        <a:pt x="4" y="8"/>
                      </a:lnTo>
                      <a:lnTo>
                        <a:pt x="3" y="9"/>
                      </a:lnTo>
                      <a:lnTo>
                        <a:pt x="1" y="13"/>
                      </a:lnTo>
                      <a:lnTo>
                        <a:pt x="0" y="15"/>
                      </a:lnTo>
                      <a:lnTo>
                        <a:pt x="0" y="14"/>
                      </a:lnTo>
                    </a:path>
                  </a:pathLst>
                </a:custGeom>
                <a:solidFill>
                  <a:srgbClr val="7F7F7F"/>
                </a:solidFill>
                <a:ln w="12700" cap="rnd">
                  <a:noFill/>
                  <a:round/>
                  <a:headEnd/>
                  <a:tailEnd/>
                </a:ln>
              </p:spPr>
              <p:txBody>
                <a:bodyPr wrap="none" lIns="37317" tIns="18331" rIns="37317" bIns="18331">
                  <a:spAutoFit/>
                </a:bodyPr>
                <a:lstStyle/>
                <a:p>
                  <a:endParaRPr lang="pt-PT"/>
                </a:p>
              </p:txBody>
            </p:sp>
            <p:sp>
              <p:nvSpPr>
                <p:cNvPr id="720" name="Rectangle 526"/>
                <p:cNvSpPr>
                  <a:spLocks noChangeArrowheads="1"/>
                </p:cNvSpPr>
                <p:nvPr/>
              </p:nvSpPr>
              <p:spPr bwMode="auto">
                <a:xfrm>
                  <a:off x="5640" y="2198"/>
                  <a:ext cx="21" cy="5"/>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grpSp>
          <p:grpSp>
            <p:nvGrpSpPr>
              <p:cNvPr id="396" name="Group 527"/>
              <p:cNvGrpSpPr>
                <a:grpSpLocks/>
              </p:cNvGrpSpPr>
              <p:nvPr/>
            </p:nvGrpSpPr>
            <p:grpSpPr bwMode="auto">
              <a:xfrm>
                <a:off x="7696200" y="2038350"/>
                <a:ext cx="474663" cy="708025"/>
                <a:chOff x="4729" y="1187"/>
                <a:chExt cx="324" cy="446"/>
              </a:xfrm>
            </p:grpSpPr>
            <p:sp>
              <p:nvSpPr>
                <p:cNvPr id="421" name="Rectangle 528"/>
                <p:cNvSpPr>
                  <a:spLocks noChangeArrowheads="1"/>
                </p:cNvSpPr>
                <p:nvPr/>
              </p:nvSpPr>
              <p:spPr bwMode="auto">
                <a:xfrm>
                  <a:off x="4729" y="1187"/>
                  <a:ext cx="324" cy="446"/>
                </a:xfrm>
                <a:prstGeom prst="rect">
                  <a:avLst/>
                </a:prstGeom>
                <a:noFill/>
                <a:ln w="12700">
                  <a:noFill/>
                  <a:miter lim="800000"/>
                  <a:headEnd/>
                  <a:tailEnd/>
                </a:ln>
              </p:spPr>
              <p:txBody>
                <a:bodyPr wrap="none" lIns="37317" tIns="18331" rIns="37317" bIns="18331">
                  <a:spAutoFit/>
                </a:bodyPr>
                <a:lstStyle/>
                <a:p>
                  <a:endParaRPr lang="en-GB" u="none"/>
                </a:p>
              </p:txBody>
            </p:sp>
            <p:grpSp>
              <p:nvGrpSpPr>
                <p:cNvPr id="397" name="Group 535"/>
                <p:cNvGrpSpPr>
                  <a:grpSpLocks/>
                </p:cNvGrpSpPr>
                <p:nvPr/>
              </p:nvGrpSpPr>
              <p:grpSpPr bwMode="auto">
                <a:xfrm>
                  <a:off x="4731" y="1187"/>
                  <a:ext cx="321" cy="445"/>
                  <a:chOff x="4739" y="1187"/>
                  <a:chExt cx="321" cy="445"/>
                </a:xfrm>
              </p:grpSpPr>
              <p:grpSp>
                <p:nvGrpSpPr>
                  <p:cNvPr id="398" name="Group 536"/>
                  <p:cNvGrpSpPr>
                    <a:grpSpLocks/>
                  </p:cNvGrpSpPr>
                  <p:nvPr/>
                </p:nvGrpSpPr>
                <p:grpSpPr bwMode="auto">
                  <a:xfrm>
                    <a:off x="4758" y="1187"/>
                    <a:ext cx="285" cy="442"/>
                    <a:chOff x="4758" y="1187"/>
                    <a:chExt cx="285" cy="442"/>
                  </a:xfrm>
                </p:grpSpPr>
                <p:grpSp>
                  <p:nvGrpSpPr>
                    <p:cNvPr id="399" name="Group 531"/>
                    <p:cNvGrpSpPr>
                      <a:grpSpLocks/>
                    </p:cNvGrpSpPr>
                    <p:nvPr/>
                  </p:nvGrpSpPr>
                  <p:grpSpPr bwMode="auto">
                    <a:xfrm>
                      <a:off x="4878" y="1187"/>
                      <a:ext cx="165" cy="442"/>
                      <a:chOff x="4878" y="1187"/>
                      <a:chExt cx="165" cy="442"/>
                    </a:xfrm>
                  </p:grpSpPr>
                  <p:grpSp>
                    <p:nvGrpSpPr>
                      <p:cNvPr id="400" name="Group 532"/>
                      <p:cNvGrpSpPr>
                        <a:grpSpLocks/>
                      </p:cNvGrpSpPr>
                      <p:nvPr/>
                    </p:nvGrpSpPr>
                    <p:grpSpPr bwMode="auto">
                      <a:xfrm>
                        <a:off x="4883" y="1187"/>
                        <a:ext cx="160" cy="442"/>
                        <a:chOff x="4883" y="1187"/>
                        <a:chExt cx="160" cy="442"/>
                      </a:xfrm>
                    </p:grpSpPr>
                    <p:grpSp>
                      <p:nvGrpSpPr>
                        <p:cNvPr id="401" name="Group 533"/>
                        <p:cNvGrpSpPr>
                          <a:grpSpLocks/>
                        </p:cNvGrpSpPr>
                        <p:nvPr/>
                      </p:nvGrpSpPr>
                      <p:grpSpPr bwMode="auto">
                        <a:xfrm>
                          <a:off x="4928" y="1187"/>
                          <a:ext cx="64" cy="26"/>
                          <a:chOff x="4928" y="1187"/>
                          <a:chExt cx="64" cy="26"/>
                        </a:xfrm>
                      </p:grpSpPr>
                      <p:sp>
                        <p:nvSpPr>
                          <p:cNvPr id="524" name="Freeform 534"/>
                          <p:cNvSpPr>
                            <a:spLocks/>
                          </p:cNvSpPr>
                          <p:nvPr/>
                        </p:nvSpPr>
                        <p:spPr bwMode="auto">
                          <a:xfrm>
                            <a:off x="4944" y="1187"/>
                            <a:ext cx="48" cy="24"/>
                          </a:xfrm>
                          <a:custGeom>
                            <a:avLst/>
                            <a:gdLst>
                              <a:gd name="T0" fmla="*/ 0 w 48"/>
                              <a:gd name="T1" fmla="*/ 0 h 24"/>
                              <a:gd name="T2" fmla="*/ 47 w 48"/>
                              <a:gd name="T3" fmla="*/ 8 h 24"/>
                              <a:gd name="T4" fmla="*/ 47 w 48"/>
                              <a:gd name="T5" fmla="*/ 23 h 24"/>
                              <a:gd name="T6" fmla="*/ 0 w 48"/>
                              <a:gd name="T7" fmla="*/ 14 h 24"/>
                              <a:gd name="T8" fmla="*/ 0 w 48"/>
                              <a:gd name="T9" fmla="*/ 0 h 24"/>
                              <a:gd name="T10" fmla="*/ 0 60000 65536"/>
                              <a:gd name="T11" fmla="*/ 0 60000 65536"/>
                              <a:gd name="T12" fmla="*/ 0 60000 65536"/>
                              <a:gd name="T13" fmla="*/ 0 60000 65536"/>
                              <a:gd name="T14" fmla="*/ 0 60000 65536"/>
                              <a:gd name="T15" fmla="*/ 0 w 48"/>
                              <a:gd name="T16" fmla="*/ 0 h 24"/>
                              <a:gd name="T17" fmla="*/ 48 w 48"/>
                              <a:gd name="T18" fmla="*/ 24 h 24"/>
                            </a:gdLst>
                            <a:ahLst/>
                            <a:cxnLst>
                              <a:cxn ang="T10">
                                <a:pos x="T0" y="T1"/>
                              </a:cxn>
                              <a:cxn ang="T11">
                                <a:pos x="T2" y="T3"/>
                              </a:cxn>
                              <a:cxn ang="T12">
                                <a:pos x="T4" y="T5"/>
                              </a:cxn>
                              <a:cxn ang="T13">
                                <a:pos x="T6" y="T7"/>
                              </a:cxn>
                              <a:cxn ang="T14">
                                <a:pos x="T8" y="T9"/>
                              </a:cxn>
                            </a:cxnLst>
                            <a:rect l="T15" t="T16" r="T17" b="T18"/>
                            <a:pathLst>
                              <a:path w="48" h="24">
                                <a:moveTo>
                                  <a:pt x="0" y="0"/>
                                </a:moveTo>
                                <a:lnTo>
                                  <a:pt x="47" y="8"/>
                                </a:lnTo>
                                <a:lnTo>
                                  <a:pt x="47" y="23"/>
                                </a:lnTo>
                                <a:lnTo>
                                  <a:pt x="0" y="14"/>
                                </a:lnTo>
                                <a:lnTo>
                                  <a:pt x="0" y="0"/>
                                </a:lnTo>
                              </a:path>
                            </a:pathLst>
                          </a:custGeom>
                          <a:solidFill>
                            <a:srgbClr val="9F9F9F"/>
                          </a:solidFill>
                          <a:ln w="12700" cap="rnd">
                            <a:noFill/>
                            <a:round/>
                            <a:headEnd/>
                            <a:tailEnd/>
                          </a:ln>
                        </p:spPr>
                        <p:txBody>
                          <a:bodyPr wrap="none" lIns="37317" tIns="18331" rIns="37317" bIns="18331">
                            <a:spAutoFit/>
                          </a:bodyPr>
                          <a:lstStyle/>
                          <a:p>
                            <a:endParaRPr lang="pt-PT"/>
                          </a:p>
                        </p:txBody>
                      </p:sp>
                      <p:sp>
                        <p:nvSpPr>
                          <p:cNvPr id="525" name="Freeform 535"/>
                          <p:cNvSpPr>
                            <a:spLocks/>
                          </p:cNvSpPr>
                          <p:nvPr/>
                        </p:nvSpPr>
                        <p:spPr bwMode="auto">
                          <a:xfrm>
                            <a:off x="4928" y="1187"/>
                            <a:ext cx="17" cy="26"/>
                          </a:xfrm>
                          <a:custGeom>
                            <a:avLst/>
                            <a:gdLst>
                              <a:gd name="T0" fmla="*/ 16 w 17"/>
                              <a:gd name="T1" fmla="*/ 0 h 26"/>
                              <a:gd name="T2" fmla="*/ 16 w 17"/>
                              <a:gd name="T3" fmla="*/ 14 h 26"/>
                              <a:gd name="T4" fmla="*/ 0 w 17"/>
                              <a:gd name="T5" fmla="*/ 25 h 26"/>
                              <a:gd name="T6" fmla="*/ 0 w 17"/>
                              <a:gd name="T7" fmla="*/ 11 h 26"/>
                              <a:gd name="T8" fmla="*/ 16 w 17"/>
                              <a:gd name="T9" fmla="*/ 0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0"/>
                                </a:moveTo>
                                <a:lnTo>
                                  <a:pt x="16" y="14"/>
                                </a:lnTo>
                                <a:lnTo>
                                  <a:pt x="0" y="25"/>
                                </a:lnTo>
                                <a:lnTo>
                                  <a:pt x="0" y="11"/>
                                </a:lnTo>
                                <a:lnTo>
                                  <a:pt x="16" y="0"/>
                                </a:lnTo>
                              </a:path>
                            </a:pathLst>
                          </a:custGeom>
                          <a:solidFill>
                            <a:srgbClr val="808080"/>
                          </a:solidFill>
                          <a:ln w="12700" cap="rnd">
                            <a:noFill/>
                            <a:round/>
                            <a:headEnd/>
                            <a:tailEnd/>
                          </a:ln>
                        </p:spPr>
                        <p:txBody>
                          <a:bodyPr wrap="none" lIns="37317" tIns="18331" rIns="37317" bIns="18331">
                            <a:spAutoFit/>
                          </a:bodyPr>
                          <a:lstStyle/>
                          <a:p>
                            <a:endParaRPr lang="pt-PT"/>
                          </a:p>
                        </p:txBody>
                      </p:sp>
                      <p:sp>
                        <p:nvSpPr>
                          <p:cNvPr id="526" name="Freeform 536"/>
                          <p:cNvSpPr>
                            <a:spLocks/>
                          </p:cNvSpPr>
                          <p:nvPr/>
                        </p:nvSpPr>
                        <p:spPr bwMode="auto">
                          <a:xfrm>
                            <a:off x="4930" y="1191"/>
                            <a:ext cx="12" cy="18"/>
                          </a:xfrm>
                          <a:custGeom>
                            <a:avLst/>
                            <a:gdLst>
                              <a:gd name="T0" fmla="*/ 0 w 12"/>
                              <a:gd name="T1" fmla="*/ 17 h 18"/>
                              <a:gd name="T2" fmla="*/ 0 w 12"/>
                              <a:gd name="T3" fmla="*/ 8 h 18"/>
                              <a:gd name="T4" fmla="*/ 11 w 12"/>
                              <a:gd name="T5" fmla="*/ 0 h 18"/>
                              <a:gd name="T6" fmla="*/ 11 w 12"/>
                              <a:gd name="T7" fmla="*/ 9 h 18"/>
                              <a:gd name="T8" fmla="*/ 0 w 12"/>
                              <a:gd name="T9" fmla="*/ 17 h 18"/>
                              <a:gd name="T10" fmla="*/ 0 60000 65536"/>
                              <a:gd name="T11" fmla="*/ 0 60000 65536"/>
                              <a:gd name="T12" fmla="*/ 0 60000 65536"/>
                              <a:gd name="T13" fmla="*/ 0 60000 65536"/>
                              <a:gd name="T14" fmla="*/ 0 60000 65536"/>
                              <a:gd name="T15" fmla="*/ 0 w 12"/>
                              <a:gd name="T16" fmla="*/ 0 h 18"/>
                              <a:gd name="T17" fmla="*/ 12 w 12"/>
                              <a:gd name="T18" fmla="*/ 18 h 18"/>
                            </a:gdLst>
                            <a:ahLst/>
                            <a:cxnLst>
                              <a:cxn ang="T10">
                                <a:pos x="T0" y="T1"/>
                              </a:cxn>
                              <a:cxn ang="T11">
                                <a:pos x="T2" y="T3"/>
                              </a:cxn>
                              <a:cxn ang="T12">
                                <a:pos x="T4" y="T5"/>
                              </a:cxn>
                              <a:cxn ang="T13">
                                <a:pos x="T6" y="T7"/>
                              </a:cxn>
                              <a:cxn ang="T14">
                                <a:pos x="T8" y="T9"/>
                              </a:cxn>
                            </a:cxnLst>
                            <a:rect l="T15" t="T16" r="T17" b="T18"/>
                            <a:pathLst>
                              <a:path w="12" h="18">
                                <a:moveTo>
                                  <a:pt x="0" y="17"/>
                                </a:moveTo>
                                <a:lnTo>
                                  <a:pt x="0" y="8"/>
                                </a:lnTo>
                                <a:lnTo>
                                  <a:pt x="11" y="0"/>
                                </a:lnTo>
                                <a:lnTo>
                                  <a:pt x="11" y="9"/>
                                </a:lnTo>
                                <a:lnTo>
                                  <a:pt x="0" y="17"/>
                                </a:lnTo>
                              </a:path>
                            </a:pathLst>
                          </a:custGeom>
                          <a:solidFill>
                            <a:srgbClr val="3F3F3F"/>
                          </a:solidFill>
                          <a:ln w="12700" cap="rnd">
                            <a:noFill/>
                            <a:round/>
                            <a:headEnd/>
                            <a:tailEnd/>
                          </a:ln>
                        </p:spPr>
                        <p:txBody>
                          <a:bodyPr wrap="none" lIns="37317" tIns="18331" rIns="37317" bIns="18331">
                            <a:spAutoFit/>
                          </a:bodyPr>
                          <a:lstStyle/>
                          <a:p>
                            <a:endParaRPr lang="pt-PT"/>
                          </a:p>
                        </p:txBody>
                      </p:sp>
                    </p:grpSp>
                    <p:grpSp>
                      <p:nvGrpSpPr>
                        <p:cNvPr id="402" name="Group 537"/>
                        <p:cNvGrpSpPr>
                          <a:grpSpLocks/>
                        </p:cNvGrpSpPr>
                        <p:nvPr/>
                      </p:nvGrpSpPr>
                      <p:grpSpPr bwMode="auto">
                        <a:xfrm>
                          <a:off x="4883" y="1196"/>
                          <a:ext cx="160" cy="433"/>
                          <a:chOff x="4883" y="1196"/>
                          <a:chExt cx="160" cy="433"/>
                        </a:xfrm>
                      </p:grpSpPr>
                      <p:sp>
                        <p:nvSpPr>
                          <p:cNvPr id="521" name="Freeform 538"/>
                          <p:cNvSpPr>
                            <a:spLocks/>
                          </p:cNvSpPr>
                          <p:nvPr/>
                        </p:nvSpPr>
                        <p:spPr bwMode="auto">
                          <a:xfrm>
                            <a:off x="4883" y="1197"/>
                            <a:ext cx="62" cy="432"/>
                          </a:xfrm>
                          <a:custGeom>
                            <a:avLst/>
                            <a:gdLst>
                              <a:gd name="T0" fmla="*/ 0 w 62"/>
                              <a:gd name="T1" fmla="*/ 43 h 432"/>
                              <a:gd name="T2" fmla="*/ 61 w 62"/>
                              <a:gd name="T3" fmla="*/ 0 h 432"/>
                              <a:gd name="T4" fmla="*/ 60 w 62"/>
                              <a:gd name="T5" fmla="*/ 431 h 432"/>
                              <a:gd name="T6" fmla="*/ 0 w 62"/>
                              <a:gd name="T7" fmla="*/ 429 h 432"/>
                              <a:gd name="T8" fmla="*/ 0 w 62"/>
                              <a:gd name="T9" fmla="*/ 43 h 432"/>
                              <a:gd name="T10" fmla="*/ 0 60000 65536"/>
                              <a:gd name="T11" fmla="*/ 0 60000 65536"/>
                              <a:gd name="T12" fmla="*/ 0 60000 65536"/>
                              <a:gd name="T13" fmla="*/ 0 60000 65536"/>
                              <a:gd name="T14" fmla="*/ 0 60000 65536"/>
                              <a:gd name="T15" fmla="*/ 0 w 62"/>
                              <a:gd name="T16" fmla="*/ 0 h 432"/>
                              <a:gd name="T17" fmla="*/ 62 w 62"/>
                              <a:gd name="T18" fmla="*/ 432 h 432"/>
                            </a:gdLst>
                            <a:ahLst/>
                            <a:cxnLst>
                              <a:cxn ang="T10">
                                <a:pos x="T0" y="T1"/>
                              </a:cxn>
                              <a:cxn ang="T11">
                                <a:pos x="T2" y="T3"/>
                              </a:cxn>
                              <a:cxn ang="T12">
                                <a:pos x="T4" y="T5"/>
                              </a:cxn>
                              <a:cxn ang="T13">
                                <a:pos x="T6" y="T7"/>
                              </a:cxn>
                              <a:cxn ang="T14">
                                <a:pos x="T8" y="T9"/>
                              </a:cxn>
                            </a:cxnLst>
                            <a:rect l="T15" t="T16" r="T17" b="T18"/>
                            <a:pathLst>
                              <a:path w="62" h="432">
                                <a:moveTo>
                                  <a:pt x="0" y="43"/>
                                </a:moveTo>
                                <a:lnTo>
                                  <a:pt x="61" y="0"/>
                                </a:lnTo>
                                <a:lnTo>
                                  <a:pt x="60" y="431"/>
                                </a:lnTo>
                                <a:lnTo>
                                  <a:pt x="0" y="429"/>
                                </a:lnTo>
                                <a:lnTo>
                                  <a:pt x="0" y="43"/>
                                </a:lnTo>
                              </a:path>
                            </a:pathLst>
                          </a:custGeom>
                          <a:solidFill>
                            <a:srgbClr val="9F9F9F"/>
                          </a:solidFill>
                          <a:ln w="12700" cap="rnd">
                            <a:noFill/>
                            <a:round/>
                            <a:headEnd/>
                            <a:tailEnd/>
                          </a:ln>
                        </p:spPr>
                        <p:txBody>
                          <a:bodyPr wrap="none" lIns="37317" tIns="18331" rIns="37317" bIns="18331">
                            <a:spAutoFit/>
                          </a:bodyPr>
                          <a:lstStyle/>
                          <a:p>
                            <a:endParaRPr lang="pt-PT"/>
                          </a:p>
                        </p:txBody>
                      </p:sp>
                      <p:sp>
                        <p:nvSpPr>
                          <p:cNvPr id="522" name="Freeform 539"/>
                          <p:cNvSpPr>
                            <a:spLocks/>
                          </p:cNvSpPr>
                          <p:nvPr/>
                        </p:nvSpPr>
                        <p:spPr bwMode="auto">
                          <a:xfrm>
                            <a:off x="4945" y="1196"/>
                            <a:ext cx="98" cy="432"/>
                          </a:xfrm>
                          <a:custGeom>
                            <a:avLst/>
                            <a:gdLst>
                              <a:gd name="T0" fmla="*/ 0 w 98"/>
                              <a:gd name="T1" fmla="*/ 0 h 432"/>
                              <a:gd name="T2" fmla="*/ 79 w 98"/>
                              <a:gd name="T3" fmla="*/ 14 h 432"/>
                              <a:gd name="T4" fmla="*/ 79 w 98"/>
                              <a:gd name="T5" fmla="*/ 412 h 432"/>
                              <a:gd name="T6" fmla="*/ 86 w 98"/>
                              <a:gd name="T7" fmla="*/ 415 h 432"/>
                              <a:gd name="T8" fmla="*/ 89 w 98"/>
                              <a:gd name="T9" fmla="*/ 424 h 432"/>
                              <a:gd name="T10" fmla="*/ 97 w 98"/>
                              <a:gd name="T11" fmla="*/ 431 h 432"/>
                              <a:gd name="T12" fmla="*/ 0 w 98"/>
                              <a:gd name="T13" fmla="*/ 431 h 432"/>
                              <a:gd name="T14" fmla="*/ 0 w 98"/>
                              <a:gd name="T15" fmla="*/ 0 h 432"/>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32"/>
                              <a:gd name="T26" fmla="*/ 98 w 98"/>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32">
                                <a:moveTo>
                                  <a:pt x="0" y="0"/>
                                </a:moveTo>
                                <a:lnTo>
                                  <a:pt x="79" y="14"/>
                                </a:lnTo>
                                <a:lnTo>
                                  <a:pt x="79" y="412"/>
                                </a:lnTo>
                                <a:lnTo>
                                  <a:pt x="86" y="415"/>
                                </a:lnTo>
                                <a:lnTo>
                                  <a:pt x="89" y="424"/>
                                </a:lnTo>
                                <a:lnTo>
                                  <a:pt x="97" y="431"/>
                                </a:lnTo>
                                <a:lnTo>
                                  <a:pt x="0" y="431"/>
                                </a:lnTo>
                                <a:lnTo>
                                  <a:pt x="0" y="0"/>
                                </a:lnTo>
                              </a:path>
                            </a:pathLst>
                          </a:custGeom>
                          <a:solidFill>
                            <a:srgbClr val="C0C0C0"/>
                          </a:solidFill>
                          <a:ln w="12700" cap="rnd">
                            <a:noFill/>
                            <a:round/>
                            <a:headEnd/>
                            <a:tailEnd/>
                          </a:ln>
                        </p:spPr>
                        <p:txBody>
                          <a:bodyPr wrap="none" lIns="37317" tIns="18331" rIns="37317" bIns="18331">
                            <a:spAutoFit/>
                          </a:bodyPr>
                          <a:lstStyle/>
                          <a:p>
                            <a:endParaRPr lang="pt-PT"/>
                          </a:p>
                        </p:txBody>
                      </p:sp>
                      <p:sp>
                        <p:nvSpPr>
                          <p:cNvPr id="523" name="Freeform 540"/>
                          <p:cNvSpPr>
                            <a:spLocks/>
                          </p:cNvSpPr>
                          <p:nvPr/>
                        </p:nvSpPr>
                        <p:spPr bwMode="auto">
                          <a:xfrm>
                            <a:off x="4945" y="1197"/>
                            <a:ext cx="98" cy="432"/>
                          </a:xfrm>
                          <a:custGeom>
                            <a:avLst/>
                            <a:gdLst>
                              <a:gd name="T0" fmla="*/ 0 w 98"/>
                              <a:gd name="T1" fmla="*/ 0 h 432"/>
                              <a:gd name="T2" fmla="*/ 79 w 98"/>
                              <a:gd name="T3" fmla="*/ 14 h 432"/>
                              <a:gd name="T4" fmla="*/ 79 w 98"/>
                              <a:gd name="T5" fmla="*/ 412 h 432"/>
                              <a:gd name="T6" fmla="*/ 86 w 98"/>
                              <a:gd name="T7" fmla="*/ 415 h 432"/>
                              <a:gd name="T8" fmla="*/ 89 w 98"/>
                              <a:gd name="T9" fmla="*/ 424 h 432"/>
                              <a:gd name="T10" fmla="*/ 97 w 98"/>
                              <a:gd name="T11" fmla="*/ 431 h 432"/>
                              <a:gd name="T12" fmla="*/ 0 w 98"/>
                              <a:gd name="T13" fmla="*/ 431 h 432"/>
                              <a:gd name="T14" fmla="*/ 0 w 98"/>
                              <a:gd name="T15" fmla="*/ 0 h 432"/>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32"/>
                              <a:gd name="T26" fmla="*/ 98 w 98"/>
                              <a:gd name="T27" fmla="*/ 432 h 4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32">
                                <a:moveTo>
                                  <a:pt x="0" y="0"/>
                                </a:moveTo>
                                <a:lnTo>
                                  <a:pt x="79" y="14"/>
                                </a:lnTo>
                                <a:lnTo>
                                  <a:pt x="79" y="412"/>
                                </a:lnTo>
                                <a:lnTo>
                                  <a:pt x="86" y="415"/>
                                </a:lnTo>
                                <a:lnTo>
                                  <a:pt x="89" y="424"/>
                                </a:lnTo>
                                <a:lnTo>
                                  <a:pt x="97" y="431"/>
                                </a:lnTo>
                                <a:lnTo>
                                  <a:pt x="0" y="431"/>
                                </a:lnTo>
                                <a:lnTo>
                                  <a:pt x="0" y="0"/>
                                </a:lnTo>
                              </a:path>
                            </a:pathLst>
                          </a:custGeom>
                          <a:noFill/>
                          <a:ln w="12700" cap="rnd">
                            <a:solidFill>
                              <a:srgbClr val="000000"/>
                            </a:solidFill>
                            <a:round/>
                            <a:headEnd/>
                            <a:tailEnd/>
                          </a:ln>
                        </p:spPr>
                        <p:txBody>
                          <a:bodyPr wrap="none" lIns="37317" tIns="18331" rIns="37317" bIns="18331">
                            <a:spAutoFit/>
                          </a:bodyPr>
                          <a:lstStyle/>
                          <a:p>
                            <a:endParaRPr lang="pt-PT"/>
                          </a:p>
                        </p:txBody>
                      </p:sp>
                    </p:grpSp>
                  </p:grpSp>
                  <p:grpSp>
                    <p:nvGrpSpPr>
                      <p:cNvPr id="422" name="Group 541"/>
                      <p:cNvGrpSpPr>
                        <a:grpSpLocks/>
                      </p:cNvGrpSpPr>
                      <p:nvPr/>
                    </p:nvGrpSpPr>
                    <p:grpSpPr bwMode="auto">
                      <a:xfrm>
                        <a:off x="4878" y="1196"/>
                        <a:ext cx="147" cy="418"/>
                        <a:chOff x="4878" y="1196"/>
                        <a:chExt cx="147" cy="418"/>
                      </a:xfrm>
                    </p:grpSpPr>
                    <p:grpSp>
                      <p:nvGrpSpPr>
                        <p:cNvPr id="423" name="Group 542"/>
                        <p:cNvGrpSpPr>
                          <a:grpSpLocks/>
                        </p:cNvGrpSpPr>
                        <p:nvPr/>
                      </p:nvGrpSpPr>
                      <p:grpSpPr bwMode="auto">
                        <a:xfrm>
                          <a:off x="4944" y="1196"/>
                          <a:ext cx="81" cy="418"/>
                          <a:chOff x="4944" y="1196"/>
                          <a:chExt cx="81" cy="418"/>
                        </a:xfrm>
                      </p:grpSpPr>
                      <p:sp>
                        <p:nvSpPr>
                          <p:cNvPr id="502" name="Freeform 543"/>
                          <p:cNvSpPr>
                            <a:spLocks/>
                          </p:cNvSpPr>
                          <p:nvPr/>
                        </p:nvSpPr>
                        <p:spPr bwMode="auto">
                          <a:xfrm>
                            <a:off x="4945" y="1520"/>
                            <a:ext cx="80" cy="22"/>
                          </a:xfrm>
                          <a:custGeom>
                            <a:avLst/>
                            <a:gdLst>
                              <a:gd name="T0" fmla="*/ 0 w 80"/>
                              <a:gd name="T1" fmla="*/ 0 h 22"/>
                              <a:gd name="T2" fmla="*/ 79 w 80"/>
                              <a:gd name="T3" fmla="*/ 2 h 22"/>
                              <a:gd name="T4" fmla="*/ 79 w 80"/>
                              <a:gd name="T5" fmla="*/ 21 h 22"/>
                              <a:gd name="T6" fmla="*/ 0 w 80"/>
                              <a:gd name="T7" fmla="*/ 18 h 22"/>
                              <a:gd name="T8" fmla="*/ 0 w 80"/>
                              <a:gd name="T9" fmla="*/ 0 h 22"/>
                              <a:gd name="T10" fmla="*/ 0 60000 65536"/>
                              <a:gd name="T11" fmla="*/ 0 60000 65536"/>
                              <a:gd name="T12" fmla="*/ 0 60000 65536"/>
                              <a:gd name="T13" fmla="*/ 0 60000 65536"/>
                              <a:gd name="T14" fmla="*/ 0 60000 65536"/>
                              <a:gd name="T15" fmla="*/ 0 w 80"/>
                              <a:gd name="T16" fmla="*/ 0 h 22"/>
                              <a:gd name="T17" fmla="*/ 80 w 80"/>
                              <a:gd name="T18" fmla="*/ 22 h 22"/>
                            </a:gdLst>
                            <a:ahLst/>
                            <a:cxnLst>
                              <a:cxn ang="T10">
                                <a:pos x="T0" y="T1"/>
                              </a:cxn>
                              <a:cxn ang="T11">
                                <a:pos x="T2" y="T3"/>
                              </a:cxn>
                              <a:cxn ang="T12">
                                <a:pos x="T4" y="T5"/>
                              </a:cxn>
                              <a:cxn ang="T13">
                                <a:pos x="T6" y="T7"/>
                              </a:cxn>
                              <a:cxn ang="T14">
                                <a:pos x="T8" y="T9"/>
                              </a:cxn>
                            </a:cxnLst>
                            <a:rect l="T15" t="T16" r="T17" b="T18"/>
                            <a:pathLst>
                              <a:path w="80" h="22">
                                <a:moveTo>
                                  <a:pt x="0" y="0"/>
                                </a:moveTo>
                                <a:lnTo>
                                  <a:pt x="79" y="2"/>
                                </a:lnTo>
                                <a:lnTo>
                                  <a:pt x="79" y="21"/>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03" name="Rectangle 544"/>
                          <p:cNvSpPr>
                            <a:spLocks noChangeArrowheads="1"/>
                          </p:cNvSpPr>
                          <p:nvPr/>
                        </p:nvSpPr>
                        <p:spPr bwMode="auto">
                          <a:xfrm>
                            <a:off x="4944" y="1597"/>
                            <a:ext cx="80" cy="17"/>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504" name="Rectangle 545"/>
                          <p:cNvSpPr>
                            <a:spLocks noChangeArrowheads="1"/>
                          </p:cNvSpPr>
                          <p:nvPr/>
                        </p:nvSpPr>
                        <p:spPr bwMode="auto">
                          <a:xfrm>
                            <a:off x="4944" y="1571"/>
                            <a:ext cx="80" cy="17"/>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505" name="Rectangle 546"/>
                          <p:cNvSpPr>
                            <a:spLocks noChangeArrowheads="1"/>
                          </p:cNvSpPr>
                          <p:nvPr/>
                        </p:nvSpPr>
                        <p:spPr bwMode="auto">
                          <a:xfrm>
                            <a:off x="4945" y="1547"/>
                            <a:ext cx="79" cy="17"/>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506" name="Freeform 547"/>
                          <p:cNvSpPr>
                            <a:spLocks/>
                          </p:cNvSpPr>
                          <p:nvPr/>
                        </p:nvSpPr>
                        <p:spPr bwMode="auto">
                          <a:xfrm>
                            <a:off x="4945" y="1496"/>
                            <a:ext cx="80" cy="20"/>
                          </a:xfrm>
                          <a:custGeom>
                            <a:avLst/>
                            <a:gdLst>
                              <a:gd name="T0" fmla="*/ 0 w 80"/>
                              <a:gd name="T1" fmla="*/ 0 h 20"/>
                              <a:gd name="T2" fmla="*/ 79 w 80"/>
                              <a:gd name="T3" fmla="*/ 3 h 20"/>
                              <a:gd name="T4" fmla="*/ 79 w 80"/>
                              <a:gd name="T5" fmla="*/ 19 h 20"/>
                              <a:gd name="T6" fmla="*/ 0 w 80"/>
                              <a:gd name="T7" fmla="*/ 17 h 20"/>
                              <a:gd name="T8" fmla="*/ 0 w 80"/>
                              <a:gd name="T9" fmla="*/ 0 h 20"/>
                              <a:gd name="T10" fmla="*/ 0 60000 65536"/>
                              <a:gd name="T11" fmla="*/ 0 60000 65536"/>
                              <a:gd name="T12" fmla="*/ 0 60000 65536"/>
                              <a:gd name="T13" fmla="*/ 0 60000 65536"/>
                              <a:gd name="T14" fmla="*/ 0 60000 65536"/>
                              <a:gd name="T15" fmla="*/ 0 w 80"/>
                              <a:gd name="T16" fmla="*/ 0 h 20"/>
                              <a:gd name="T17" fmla="*/ 80 w 80"/>
                              <a:gd name="T18" fmla="*/ 20 h 20"/>
                            </a:gdLst>
                            <a:ahLst/>
                            <a:cxnLst>
                              <a:cxn ang="T10">
                                <a:pos x="T0" y="T1"/>
                              </a:cxn>
                              <a:cxn ang="T11">
                                <a:pos x="T2" y="T3"/>
                              </a:cxn>
                              <a:cxn ang="T12">
                                <a:pos x="T4" y="T5"/>
                              </a:cxn>
                              <a:cxn ang="T13">
                                <a:pos x="T6" y="T7"/>
                              </a:cxn>
                              <a:cxn ang="T14">
                                <a:pos x="T8" y="T9"/>
                              </a:cxn>
                            </a:cxnLst>
                            <a:rect l="T15" t="T16" r="T17" b="T18"/>
                            <a:pathLst>
                              <a:path w="80" h="20">
                                <a:moveTo>
                                  <a:pt x="0" y="0"/>
                                </a:moveTo>
                                <a:lnTo>
                                  <a:pt x="79" y="3"/>
                                </a:lnTo>
                                <a:lnTo>
                                  <a:pt x="79" y="19"/>
                                </a:lnTo>
                                <a:lnTo>
                                  <a:pt x="0" y="17"/>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07" name="Freeform 548"/>
                          <p:cNvSpPr>
                            <a:spLocks/>
                          </p:cNvSpPr>
                          <p:nvPr/>
                        </p:nvSpPr>
                        <p:spPr bwMode="auto">
                          <a:xfrm>
                            <a:off x="4944" y="1470"/>
                            <a:ext cx="81" cy="23"/>
                          </a:xfrm>
                          <a:custGeom>
                            <a:avLst/>
                            <a:gdLst>
                              <a:gd name="T0" fmla="*/ 0 w 81"/>
                              <a:gd name="T1" fmla="*/ 0 h 23"/>
                              <a:gd name="T2" fmla="*/ 80 w 81"/>
                              <a:gd name="T3" fmla="*/ 6 h 23"/>
                              <a:gd name="T4" fmla="*/ 80 w 81"/>
                              <a:gd name="T5" fmla="*/ 22 h 23"/>
                              <a:gd name="T6" fmla="*/ 0 w 81"/>
                              <a:gd name="T7" fmla="*/ 17 h 23"/>
                              <a:gd name="T8" fmla="*/ 0 w 81"/>
                              <a:gd name="T9" fmla="*/ 0 h 23"/>
                              <a:gd name="T10" fmla="*/ 0 60000 65536"/>
                              <a:gd name="T11" fmla="*/ 0 60000 65536"/>
                              <a:gd name="T12" fmla="*/ 0 60000 65536"/>
                              <a:gd name="T13" fmla="*/ 0 60000 65536"/>
                              <a:gd name="T14" fmla="*/ 0 60000 65536"/>
                              <a:gd name="T15" fmla="*/ 0 w 81"/>
                              <a:gd name="T16" fmla="*/ 0 h 23"/>
                              <a:gd name="T17" fmla="*/ 81 w 81"/>
                              <a:gd name="T18" fmla="*/ 23 h 23"/>
                            </a:gdLst>
                            <a:ahLst/>
                            <a:cxnLst>
                              <a:cxn ang="T10">
                                <a:pos x="T0" y="T1"/>
                              </a:cxn>
                              <a:cxn ang="T11">
                                <a:pos x="T2" y="T3"/>
                              </a:cxn>
                              <a:cxn ang="T12">
                                <a:pos x="T4" y="T5"/>
                              </a:cxn>
                              <a:cxn ang="T13">
                                <a:pos x="T6" y="T7"/>
                              </a:cxn>
                              <a:cxn ang="T14">
                                <a:pos x="T8" y="T9"/>
                              </a:cxn>
                            </a:cxnLst>
                            <a:rect l="T15" t="T16" r="T17" b="T18"/>
                            <a:pathLst>
                              <a:path w="81" h="23">
                                <a:moveTo>
                                  <a:pt x="0" y="0"/>
                                </a:moveTo>
                                <a:lnTo>
                                  <a:pt x="80" y="6"/>
                                </a:lnTo>
                                <a:lnTo>
                                  <a:pt x="80" y="22"/>
                                </a:lnTo>
                                <a:lnTo>
                                  <a:pt x="0" y="17"/>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08" name="Freeform 549"/>
                          <p:cNvSpPr>
                            <a:spLocks/>
                          </p:cNvSpPr>
                          <p:nvPr/>
                        </p:nvSpPr>
                        <p:spPr bwMode="auto">
                          <a:xfrm>
                            <a:off x="4944" y="1445"/>
                            <a:ext cx="81" cy="24"/>
                          </a:xfrm>
                          <a:custGeom>
                            <a:avLst/>
                            <a:gdLst>
                              <a:gd name="T0" fmla="*/ 0 w 81"/>
                              <a:gd name="T1" fmla="*/ 0 h 24"/>
                              <a:gd name="T2" fmla="*/ 80 w 81"/>
                              <a:gd name="T3" fmla="*/ 7 h 24"/>
                              <a:gd name="T4" fmla="*/ 80 w 81"/>
                              <a:gd name="T5" fmla="*/ 23 h 24"/>
                              <a:gd name="T6" fmla="*/ 0 w 81"/>
                              <a:gd name="T7" fmla="*/ 18 h 24"/>
                              <a:gd name="T8" fmla="*/ 0 w 81"/>
                              <a:gd name="T9" fmla="*/ 0 h 24"/>
                              <a:gd name="T10" fmla="*/ 0 60000 65536"/>
                              <a:gd name="T11" fmla="*/ 0 60000 65536"/>
                              <a:gd name="T12" fmla="*/ 0 60000 65536"/>
                              <a:gd name="T13" fmla="*/ 0 60000 65536"/>
                              <a:gd name="T14" fmla="*/ 0 60000 65536"/>
                              <a:gd name="T15" fmla="*/ 0 w 81"/>
                              <a:gd name="T16" fmla="*/ 0 h 24"/>
                              <a:gd name="T17" fmla="*/ 81 w 81"/>
                              <a:gd name="T18" fmla="*/ 24 h 24"/>
                            </a:gdLst>
                            <a:ahLst/>
                            <a:cxnLst>
                              <a:cxn ang="T10">
                                <a:pos x="T0" y="T1"/>
                              </a:cxn>
                              <a:cxn ang="T11">
                                <a:pos x="T2" y="T3"/>
                              </a:cxn>
                              <a:cxn ang="T12">
                                <a:pos x="T4" y="T5"/>
                              </a:cxn>
                              <a:cxn ang="T13">
                                <a:pos x="T6" y="T7"/>
                              </a:cxn>
                              <a:cxn ang="T14">
                                <a:pos x="T8" y="T9"/>
                              </a:cxn>
                            </a:cxnLst>
                            <a:rect l="T15" t="T16" r="T17" b="T18"/>
                            <a:pathLst>
                              <a:path w="81" h="24">
                                <a:moveTo>
                                  <a:pt x="0" y="0"/>
                                </a:moveTo>
                                <a:lnTo>
                                  <a:pt x="80" y="7"/>
                                </a:lnTo>
                                <a:lnTo>
                                  <a:pt x="80" y="23"/>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09" name="Freeform 550"/>
                          <p:cNvSpPr>
                            <a:spLocks/>
                          </p:cNvSpPr>
                          <p:nvPr/>
                        </p:nvSpPr>
                        <p:spPr bwMode="auto">
                          <a:xfrm>
                            <a:off x="4944" y="1419"/>
                            <a:ext cx="81" cy="28"/>
                          </a:xfrm>
                          <a:custGeom>
                            <a:avLst/>
                            <a:gdLst>
                              <a:gd name="T0" fmla="*/ 0 w 81"/>
                              <a:gd name="T1" fmla="*/ 0 h 28"/>
                              <a:gd name="T2" fmla="*/ 80 w 81"/>
                              <a:gd name="T3" fmla="*/ 11 h 28"/>
                              <a:gd name="T4" fmla="*/ 80 w 81"/>
                              <a:gd name="T5" fmla="*/ 27 h 28"/>
                              <a:gd name="T6" fmla="*/ 0 w 81"/>
                              <a:gd name="T7" fmla="*/ 17 h 28"/>
                              <a:gd name="T8" fmla="*/ 0 w 81"/>
                              <a:gd name="T9" fmla="*/ 0 h 28"/>
                              <a:gd name="T10" fmla="*/ 0 60000 65536"/>
                              <a:gd name="T11" fmla="*/ 0 60000 65536"/>
                              <a:gd name="T12" fmla="*/ 0 60000 65536"/>
                              <a:gd name="T13" fmla="*/ 0 60000 65536"/>
                              <a:gd name="T14" fmla="*/ 0 60000 65536"/>
                              <a:gd name="T15" fmla="*/ 0 w 81"/>
                              <a:gd name="T16" fmla="*/ 0 h 28"/>
                              <a:gd name="T17" fmla="*/ 81 w 81"/>
                              <a:gd name="T18" fmla="*/ 28 h 28"/>
                            </a:gdLst>
                            <a:ahLst/>
                            <a:cxnLst>
                              <a:cxn ang="T10">
                                <a:pos x="T0" y="T1"/>
                              </a:cxn>
                              <a:cxn ang="T11">
                                <a:pos x="T2" y="T3"/>
                              </a:cxn>
                              <a:cxn ang="T12">
                                <a:pos x="T4" y="T5"/>
                              </a:cxn>
                              <a:cxn ang="T13">
                                <a:pos x="T6" y="T7"/>
                              </a:cxn>
                              <a:cxn ang="T14">
                                <a:pos x="T8" y="T9"/>
                              </a:cxn>
                            </a:cxnLst>
                            <a:rect l="T15" t="T16" r="T17" b="T18"/>
                            <a:pathLst>
                              <a:path w="81" h="28">
                                <a:moveTo>
                                  <a:pt x="0" y="0"/>
                                </a:moveTo>
                                <a:lnTo>
                                  <a:pt x="80" y="11"/>
                                </a:lnTo>
                                <a:lnTo>
                                  <a:pt x="80" y="27"/>
                                </a:lnTo>
                                <a:lnTo>
                                  <a:pt x="0" y="17"/>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0" name="Freeform 551"/>
                          <p:cNvSpPr>
                            <a:spLocks/>
                          </p:cNvSpPr>
                          <p:nvPr/>
                        </p:nvSpPr>
                        <p:spPr bwMode="auto">
                          <a:xfrm>
                            <a:off x="4944" y="1395"/>
                            <a:ext cx="81" cy="28"/>
                          </a:xfrm>
                          <a:custGeom>
                            <a:avLst/>
                            <a:gdLst>
                              <a:gd name="T0" fmla="*/ 0 w 81"/>
                              <a:gd name="T1" fmla="*/ 0 h 28"/>
                              <a:gd name="T2" fmla="*/ 80 w 81"/>
                              <a:gd name="T3" fmla="*/ 11 h 28"/>
                              <a:gd name="T4" fmla="*/ 80 w 81"/>
                              <a:gd name="T5" fmla="*/ 27 h 28"/>
                              <a:gd name="T6" fmla="*/ 0 w 81"/>
                              <a:gd name="T7" fmla="*/ 18 h 28"/>
                              <a:gd name="T8" fmla="*/ 0 w 81"/>
                              <a:gd name="T9" fmla="*/ 0 h 28"/>
                              <a:gd name="T10" fmla="*/ 0 60000 65536"/>
                              <a:gd name="T11" fmla="*/ 0 60000 65536"/>
                              <a:gd name="T12" fmla="*/ 0 60000 65536"/>
                              <a:gd name="T13" fmla="*/ 0 60000 65536"/>
                              <a:gd name="T14" fmla="*/ 0 60000 65536"/>
                              <a:gd name="T15" fmla="*/ 0 w 81"/>
                              <a:gd name="T16" fmla="*/ 0 h 28"/>
                              <a:gd name="T17" fmla="*/ 81 w 81"/>
                              <a:gd name="T18" fmla="*/ 28 h 28"/>
                            </a:gdLst>
                            <a:ahLst/>
                            <a:cxnLst>
                              <a:cxn ang="T10">
                                <a:pos x="T0" y="T1"/>
                              </a:cxn>
                              <a:cxn ang="T11">
                                <a:pos x="T2" y="T3"/>
                              </a:cxn>
                              <a:cxn ang="T12">
                                <a:pos x="T4" y="T5"/>
                              </a:cxn>
                              <a:cxn ang="T13">
                                <a:pos x="T6" y="T7"/>
                              </a:cxn>
                              <a:cxn ang="T14">
                                <a:pos x="T8" y="T9"/>
                              </a:cxn>
                            </a:cxnLst>
                            <a:rect l="T15" t="T16" r="T17" b="T18"/>
                            <a:pathLst>
                              <a:path w="81" h="28">
                                <a:moveTo>
                                  <a:pt x="0" y="0"/>
                                </a:moveTo>
                                <a:lnTo>
                                  <a:pt x="80" y="11"/>
                                </a:lnTo>
                                <a:lnTo>
                                  <a:pt x="80" y="27"/>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1" name="Freeform 552"/>
                          <p:cNvSpPr>
                            <a:spLocks/>
                          </p:cNvSpPr>
                          <p:nvPr/>
                        </p:nvSpPr>
                        <p:spPr bwMode="auto">
                          <a:xfrm>
                            <a:off x="4944" y="1369"/>
                            <a:ext cx="81" cy="30"/>
                          </a:xfrm>
                          <a:custGeom>
                            <a:avLst/>
                            <a:gdLst>
                              <a:gd name="T0" fmla="*/ 0 w 81"/>
                              <a:gd name="T1" fmla="*/ 0 h 30"/>
                              <a:gd name="T2" fmla="*/ 80 w 81"/>
                              <a:gd name="T3" fmla="*/ 13 h 30"/>
                              <a:gd name="T4" fmla="*/ 80 w 81"/>
                              <a:gd name="T5" fmla="*/ 29 h 30"/>
                              <a:gd name="T6" fmla="*/ 0 w 81"/>
                              <a:gd name="T7" fmla="*/ 17 h 30"/>
                              <a:gd name="T8" fmla="*/ 0 w 81"/>
                              <a:gd name="T9" fmla="*/ 0 h 30"/>
                              <a:gd name="T10" fmla="*/ 0 60000 65536"/>
                              <a:gd name="T11" fmla="*/ 0 60000 65536"/>
                              <a:gd name="T12" fmla="*/ 0 60000 65536"/>
                              <a:gd name="T13" fmla="*/ 0 60000 65536"/>
                              <a:gd name="T14" fmla="*/ 0 60000 65536"/>
                              <a:gd name="T15" fmla="*/ 0 w 81"/>
                              <a:gd name="T16" fmla="*/ 0 h 30"/>
                              <a:gd name="T17" fmla="*/ 81 w 81"/>
                              <a:gd name="T18" fmla="*/ 30 h 30"/>
                            </a:gdLst>
                            <a:ahLst/>
                            <a:cxnLst>
                              <a:cxn ang="T10">
                                <a:pos x="T0" y="T1"/>
                              </a:cxn>
                              <a:cxn ang="T11">
                                <a:pos x="T2" y="T3"/>
                              </a:cxn>
                              <a:cxn ang="T12">
                                <a:pos x="T4" y="T5"/>
                              </a:cxn>
                              <a:cxn ang="T13">
                                <a:pos x="T6" y="T7"/>
                              </a:cxn>
                              <a:cxn ang="T14">
                                <a:pos x="T8" y="T9"/>
                              </a:cxn>
                            </a:cxnLst>
                            <a:rect l="T15" t="T16" r="T17" b="T18"/>
                            <a:pathLst>
                              <a:path w="81" h="30">
                                <a:moveTo>
                                  <a:pt x="0" y="0"/>
                                </a:moveTo>
                                <a:lnTo>
                                  <a:pt x="80" y="13"/>
                                </a:lnTo>
                                <a:lnTo>
                                  <a:pt x="80" y="29"/>
                                </a:lnTo>
                                <a:lnTo>
                                  <a:pt x="0" y="17"/>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2" name="Freeform 553"/>
                          <p:cNvSpPr>
                            <a:spLocks/>
                          </p:cNvSpPr>
                          <p:nvPr/>
                        </p:nvSpPr>
                        <p:spPr bwMode="auto">
                          <a:xfrm>
                            <a:off x="4944" y="1343"/>
                            <a:ext cx="81" cy="34"/>
                          </a:xfrm>
                          <a:custGeom>
                            <a:avLst/>
                            <a:gdLst>
                              <a:gd name="T0" fmla="*/ 0 w 81"/>
                              <a:gd name="T1" fmla="*/ 0 h 34"/>
                              <a:gd name="T2" fmla="*/ 80 w 81"/>
                              <a:gd name="T3" fmla="*/ 14 h 34"/>
                              <a:gd name="T4" fmla="*/ 80 w 81"/>
                              <a:gd name="T5" fmla="*/ 33 h 34"/>
                              <a:gd name="T6" fmla="*/ 0 w 81"/>
                              <a:gd name="T7" fmla="*/ 19 h 34"/>
                              <a:gd name="T8" fmla="*/ 0 w 81"/>
                              <a:gd name="T9" fmla="*/ 0 h 34"/>
                              <a:gd name="T10" fmla="*/ 0 60000 65536"/>
                              <a:gd name="T11" fmla="*/ 0 60000 65536"/>
                              <a:gd name="T12" fmla="*/ 0 60000 65536"/>
                              <a:gd name="T13" fmla="*/ 0 60000 65536"/>
                              <a:gd name="T14" fmla="*/ 0 60000 65536"/>
                              <a:gd name="T15" fmla="*/ 0 w 81"/>
                              <a:gd name="T16" fmla="*/ 0 h 34"/>
                              <a:gd name="T17" fmla="*/ 81 w 81"/>
                              <a:gd name="T18" fmla="*/ 34 h 34"/>
                            </a:gdLst>
                            <a:ahLst/>
                            <a:cxnLst>
                              <a:cxn ang="T10">
                                <a:pos x="T0" y="T1"/>
                              </a:cxn>
                              <a:cxn ang="T11">
                                <a:pos x="T2" y="T3"/>
                              </a:cxn>
                              <a:cxn ang="T12">
                                <a:pos x="T4" y="T5"/>
                              </a:cxn>
                              <a:cxn ang="T13">
                                <a:pos x="T6" y="T7"/>
                              </a:cxn>
                              <a:cxn ang="T14">
                                <a:pos x="T8" y="T9"/>
                              </a:cxn>
                            </a:cxnLst>
                            <a:rect l="T15" t="T16" r="T17" b="T18"/>
                            <a:pathLst>
                              <a:path w="81" h="34">
                                <a:moveTo>
                                  <a:pt x="0" y="0"/>
                                </a:moveTo>
                                <a:lnTo>
                                  <a:pt x="80" y="14"/>
                                </a:lnTo>
                                <a:lnTo>
                                  <a:pt x="80" y="33"/>
                                </a:lnTo>
                                <a:lnTo>
                                  <a:pt x="0" y="1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3" name="Freeform 554"/>
                          <p:cNvSpPr>
                            <a:spLocks/>
                          </p:cNvSpPr>
                          <p:nvPr/>
                        </p:nvSpPr>
                        <p:spPr bwMode="auto">
                          <a:xfrm>
                            <a:off x="4945" y="1319"/>
                            <a:ext cx="80" cy="31"/>
                          </a:xfrm>
                          <a:custGeom>
                            <a:avLst/>
                            <a:gdLst>
                              <a:gd name="T0" fmla="*/ 0 w 80"/>
                              <a:gd name="T1" fmla="*/ 0 h 31"/>
                              <a:gd name="T2" fmla="*/ 79 w 80"/>
                              <a:gd name="T3" fmla="*/ 14 h 31"/>
                              <a:gd name="T4" fmla="*/ 79 w 80"/>
                              <a:gd name="T5" fmla="*/ 30 h 31"/>
                              <a:gd name="T6" fmla="*/ 0 w 80"/>
                              <a:gd name="T7" fmla="*/ 16 h 31"/>
                              <a:gd name="T8" fmla="*/ 0 w 80"/>
                              <a:gd name="T9" fmla="*/ 0 h 31"/>
                              <a:gd name="T10" fmla="*/ 0 60000 65536"/>
                              <a:gd name="T11" fmla="*/ 0 60000 65536"/>
                              <a:gd name="T12" fmla="*/ 0 60000 65536"/>
                              <a:gd name="T13" fmla="*/ 0 60000 65536"/>
                              <a:gd name="T14" fmla="*/ 0 60000 65536"/>
                              <a:gd name="T15" fmla="*/ 0 w 80"/>
                              <a:gd name="T16" fmla="*/ 0 h 31"/>
                              <a:gd name="T17" fmla="*/ 80 w 80"/>
                              <a:gd name="T18" fmla="*/ 31 h 31"/>
                            </a:gdLst>
                            <a:ahLst/>
                            <a:cxnLst>
                              <a:cxn ang="T10">
                                <a:pos x="T0" y="T1"/>
                              </a:cxn>
                              <a:cxn ang="T11">
                                <a:pos x="T2" y="T3"/>
                              </a:cxn>
                              <a:cxn ang="T12">
                                <a:pos x="T4" y="T5"/>
                              </a:cxn>
                              <a:cxn ang="T13">
                                <a:pos x="T6" y="T7"/>
                              </a:cxn>
                              <a:cxn ang="T14">
                                <a:pos x="T8" y="T9"/>
                              </a:cxn>
                            </a:cxnLst>
                            <a:rect l="T15" t="T16" r="T17" b="T18"/>
                            <a:pathLst>
                              <a:path w="80" h="31">
                                <a:moveTo>
                                  <a:pt x="0" y="0"/>
                                </a:moveTo>
                                <a:lnTo>
                                  <a:pt x="79" y="14"/>
                                </a:lnTo>
                                <a:lnTo>
                                  <a:pt x="79" y="30"/>
                                </a:lnTo>
                                <a:lnTo>
                                  <a:pt x="0" y="16"/>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4" name="Freeform 555"/>
                          <p:cNvSpPr>
                            <a:spLocks/>
                          </p:cNvSpPr>
                          <p:nvPr/>
                        </p:nvSpPr>
                        <p:spPr bwMode="auto">
                          <a:xfrm>
                            <a:off x="4944" y="1292"/>
                            <a:ext cx="81" cy="35"/>
                          </a:xfrm>
                          <a:custGeom>
                            <a:avLst/>
                            <a:gdLst>
                              <a:gd name="T0" fmla="*/ 0 w 81"/>
                              <a:gd name="T1" fmla="*/ 0 h 35"/>
                              <a:gd name="T2" fmla="*/ 80 w 81"/>
                              <a:gd name="T3" fmla="*/ 17 h 35"/>
                              <a:gd name="T4" fmla="*/ 80 w 81"/>
                              <a:gd name="T5" fmla="*/ 34 h 35"/>
                              <a:gd name="T6" fmla="*/ 0 w 81"/>
                              <a:gd name="T7" fmla="*/ 18 h 35"/>
                              <a:gd name="T8" fmla="*/ 0 w 81"/>
                              <a:gd name="T9" fmla="*/ 0 h 35"/>
                              <a:gd name="T10" fmla="*/ 0 60000 65536"/>
                              <a:gd name="T11" fmla="*/ 0 60000 65536"/>
                              <a:gd name="T12" fmla="*/ 0 60000 65536"/>
                              <a:gd name="T13" fmla="*/ 0 60000 65536"/>
                              <a:gd name="T14" fmla="*/ 0 60000 65536"/>
                              <a:gd name="T15" fmla="*/ 0 w 81"/>
                              <a:gd name="T16" fmla="*/ 0 h 35"/>
                              <a:gd name="T17" fmla="*/ 81 w 81"/>
                              <a:gd name="T18" fmla="*/ 35 h 35"/>
                            </a:gdLst>
                            <a:ahLst/>
                            <a:cxnLst>
                              <a:cxn ang="T10">
                                <a:pos x="T0" y="T1"/>
                              </a:cxn>
                              <a:cxn ang="T11">
                                <a:pos x="T2" y="T3"/>
                              </a:cxn>
                              <a:cxn ang="T12">
                                <a:pos x="T4" y="T5"/>
                              </a:cxn>
                              <a:cxn ang="T13">
                                <a:pos x="T6" y="T7"/>
                              </a:cxn>
                              <a:cxn ang="T14">
                                <a:pos x="T8" y="T9"/>
                              </a:cxn>
                            </a:cxnLst>
                            <a:rect l="T15" t="T16" r="T17" b="T18"/>
                            <a:pathLst>
                              <a:path w="81" h="35">
                                <a:moveTo>
                                  <a:pt x="0" y="0"/>
                                </a:moveTo>
                                <a:lnTo>
                                  <a:pt x="80" y="17"/>
                                </a:lnTo>
                                <a:lnTo>
                                  <a:pt x="80" y="34"/>
                                </a:lnTo>
                                <a:lnTo>
                                  <a:pt x="0" y="18"/>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5" name="Freeform 556"/>
                          <p:cNvSpPr>
                            <a:spLocks/>
                          </p:cNvSpPr>
                          <p:nvPr/>
                        </p:nvSpPr>
                        <p:spPr bwMode="auto">
                          <a:xfrm>
                            <a:off x="4944" y="1264"/>
                            <a:ext cx="81" cy="38"/>
                          </a:xfrm>
                          <a:custGeom>
                            <a:avLst/>
                            <a:gdLst>
                              <a:gd name="T0" fmla="*/ 0 w 81"/>
                              <a:gd name="T1" fmla="*/ 0 h 38"/>
                              <a:gd name="T2" fmla="*/ 80 w 81"/>
                              <a:gd name="T3" fmla="*/ 17 h 38"/>
                              <a:gd name="T4" fmla="*/ 80 w 81"/>
                              <a:gd name="T5" fmla="*/ 37 h 38"/>
                              <a:gd name="T6" fmla="*/ 0 w 81"/>
                              <a:gd name="T7" fmla="*/ 20 h 38"/>
                              <a:gd name="T8" fmla="*/ 0 w 81"/>
                              <a:gd name="T9" fmla="*/ 0 h 38"/>
                              <a:gd name="T10" fmla="*/ 0 60000 65536"/>
                              <a:gd name="T11" fmla="*/ 0 60000 65536"/>
                              <a:gd name="T12" fmla="*/ 0 60000 65536"/>
                              <a:gd name="T13" fmla="*/ 0 60000 65536"/>
                              <a:gd name="T14" fmla="*/ 0 60000 65536"/>
                              <a:gd name="T15" fmla="*/ 0 w 81"/>
                              <a:gd name="T16" fmla="*/ 0 h 38"/>
                              <a:gd name="T17" fmla="*/ 81 w 81"/>
                              <a:gd name="T18" fmla="*/ 38 h 38"/>
                            </a:gdLst>
                            <a:ahLst/>
                            <a:cxnLst>
                              <a:cxn ang="T10">
                                <a:pos x="T0" y="T1"/>
                              </a:cxn>
                              <a:cxn ang="T11">
                                <a:pos x="T2" y="T3"/>
                              </a:cxn>
                              <a:cxn ang="T12">
                                <a:pos x="T4" y="T5"/>
                              </a:cxn>
                              <a:cxn ang="T13">
                                <a:pos x="T6" y="T7"/>
                              </a:cxn>
                              <a:cxn ang="T14">
                                <a:pos x="T8" y="T9"/>
                              </a:cxn>
                            </a:cxnLst>
                            <a:rect l="T15" t="T16" r="T17" b="T18"/>
                            <a:pathLst>
                              <a:path w="81" h="38">
                                <a:moveTo>
                                  <a:pt x="0" y="0"/>
                                </a:moveTo>
                                <a:lnTo>
                                  <a:pt x="80" y="17"/>
                                </a:lnTo>
                                <a:lnTo>
                                  <a:pt x="80" y="37"/>
                                </a:lnTo>
                                <a:lnTo>
                                  <a:pt x="0" y="2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6" name="Freeform 557"/>
                          <p:cNvSpPr>
                            <a:spLocks/>
                          </p:cNvSpPr>
                          <p:nvPr/>
                        </p:nvSpPr>
                        <p:spPr bwMode="auto">
                          <a:xfrm>
                            <a:off x="4944" y="1242"/>
                            <a:ext cx="81" cy="32"/>
                          </a:xfrm>
                          <a:custGeom>
                            <a:avLst/>
                            <a:gdLst>
                              <a:gd name="T0" fmla="*/ 0 w 81"/>
                              <a:gd name="T1" fmla="*/ 0 h 32"/>
                              <a:gd name="T2" fmla="*/ 80 w 81"/>
                              <a:gd name="T3" fmla="*/ 16 h 32"/>
                              <a:gd name="T4" fmla="*/ 80 w 81"/>
                              <a:gd name="T5" fmla="*/ 31 h 32"/>
                              <a:gd name="T6" fmla="*/ 0 w 81"/>
                              <a:gd name="T7" fmla="*/ 15 h 32"/>
                              <a:gd name="T8" fmla="*/ 0 w 81"/>
                              <a:gd name="T9" fmla="*/ 0 h 32"/>
                              <a:gd name="T10" fmla="*/ 0 60000 65536"/>
                              <a:gd name="T11" fmla="*/ 0 60000 65536"/>
                              <a:gd name="T12" fmla="*/ 0 60000 65536"/>
                              <a:gd name="T13" fmla="*/ 0 60000 65536"/>
                              <a:gd name="T14" fmla="*/ 0 60000 65536"/>
                              <a:gd name="T15" fmla="*/ 0 w 81"/>
                              <a:gd name="T16" fmla="*/ 0 h 32"/>
                              <a:gd name="T17" fmla="*/ 81 w 81"/>
                              <a:gd name="T18" fmla="*/ 32 h 32"/>
                            </a:gdLst>
                            <a:ahLst/>
                            <a:cxnLst>
                              <a:cxn ang="T10">
                                <a:pos x="T0" y="T1"/>
                              </a:cxn>
                              <a:cxn ang="T11">
                                <a:pos x="T2" y="T3"/>
                              </a:cxn>
                              <a:cxn ang="T12">
                                <a:pos x="T4" y="T5"/>
                              </a:cxn>
                              <a:cxn ang="T13">
                                <a:pos x="T6" y="T7"/>
                              </a:cxn>
                              <a:cxn ang="T14">
                                <a:pos x="T8" y="T9"/>
                              </a:cxn>
                            </a:cxnLst>
                            <a:rect l="T15" t="T16" r="T17" b="T18"/>
                            <a:pathLst>
                              <a:path w="81" h="32">
                                <a:moveTo>
                                  <a:pt x="0" y="0"/>
                                </a:moveTo>
                                <a:lnTo>
                                  <a:pt x="80" y="16"/>
                                </a:lnTo>
                                <a:lnTo>
                                  <a:pt x="80" y="31"/>
                                </a:lnTo>
                                <a:lnTo>
                                  <a:pt x="0" y="15"/>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7" name="Freeform 558"/>
                          <p:cNvSpPr>
                            <a:spLocks/>
                          </p:cNvSpPr>
                          <p:nvPr/>
                        </p:nvSpPr>
                        <p:spPr bwMode="auto">
                          <a:xfrm>
                            <a:off x="4944" y="1218"/>
                            <a:ext cx="81" cy="32"/>
                          </a:xfrm>
                          <a:custGeom>
                            <a:avLst/>
                            <a:gdLst>
                              <a:gd name="T0" fmla="*/ 0 w 81"/>
                              <a:gd name="T1" fmla="*/ 0 h 32"/>
                              <a:gd name="T2" fmla="*/ 80 w 81"/>
                              <a:gd name="T3" fmla="*/ 14 h 32"/>
                              <a:gd name="T4" fmla="*/ 80 w 81"/>
                              <a:gd name="T5" fmla="*/ 31 h 32"/>
                              <a:gd name="T6" fmla="*/ 0 w 81"/>
                              <a:gd name="T7" fmla="*/ 17 h 32"/>
                              <a:gd name="T8" fmla="*/ 0 w 81"/>
                              <a:gd name="T9" fmla="*/ 0 h 32"/>
                              <a:gd name="T10" fmla="*/ 0 60000 65536"/>
                              <a:gd name="T11" fmla="*/ 0 60000 65536"/>
                              <a:gd name="T12" fmla="*/ 0 60000 65536"/>
                              <a:gd name="T13" fmla="*/ 0 60000 65536"/>
                              <a:gd name="T14" fmla="*/ 0 60000 65536"/>
                              <a:gd name="T15" fmla="*/ 0 w 81"/>
                              <a:gd name="T16" fmla="*/ 0 h 32"/>
                              <a:gd name="T17" fmla="*/ 81 w 81"/>
                              <a:gd name="T18" fmla="*/ 32 h 32"/>
                            </a:gdLst>
                            <a:ahLst/>
                            <a:cxnLst>
                              <a:cxn ang="T10">
                                <a:pos x="T0" y="T1"/>
                              </a:cxn>
                              <a:cxn ang="T11">
                                <a:pos x="T2" y="T3"/>
                              </a:cxn>
                              <a:cxn ang="T12">
                                <a:pos x="T4" y="T5"/>
                              </a:cxn>
                              <a:cxn ang="T13">
                                <a:pos x="T6" y="T7"/>
                              </a:cxn>
                              <a:cxn ang="T14">
                                <a:pos x="T8" y="T9"/>
                              </a:cxn>
                            </a:cxnLst>
                            <a:rect l="T15" t="T16" r="T17" b="T18"/>
                            <a:pathLst>
                              <a:path w="81" h="32">
                                <a:moveTo>
                                  <a:pt x="0" y="0"/>
                                </a:moveTo>
                                <a:lnTo>
                                  <a:pt x="80" y="14"/>
                                </a:lnTo>
                                <a:lnTo>
                                  <a:pt x="80" y="31"/>
                                </a:lnTo>
                                <a:lnTo>
                                  <a:pt x="0" y="17"/>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518" name="Freeform 559"/>
                          <p:cNvSpPr>
                            <a:spLocks/>
                          </p:cNvSpPr>
                          <p:nvPr/>
                        </p:nvSpPr>
                        <p:spPr bwMode="auto">
                          <a:xfrm>
                            <a:off x="4944" y="1196"/>
                            <a:ext cx="81" cy="31"/>
                          </a:xfrm>
                          <a:custGeom>
                            <a:avLst/>
                            <a:gdLst>
                              <a:gd name="T0" fmla="*/ 0 w 81"/>
                              <a:gd name="T1" fmla="*/ 0 h 31"/>
                              <a:gd name="T2" fmla="*/ 80 w 81"/>
                              <a:gd name="T3" fmla="*/ 14 h 31"/>
                              <a:gd name="T4" fmla="*/ 80 w 81"/>
                              <a:gd name="T5" fmla="*/ 30 h 31"/>
                              <a:gd name="T6" fmla="*/ 0 w 81"/>
                              <a:gd name="T7" fmla="*/ 15 h 31"/>
                              <a:gd name="T8" fmla="*/ 0 w 81"/>
                              <a:gd name="T9" fmla="*/ 0 h 31"/>
                              <a:gd name="T10" fmla="*/ 0 60000 65536"/>
                              <a:gd name="T11" fmla="*/ 0 60000 65536"/>
                              <a:gd name="T12" fmla="*/ 0 60000 65536"/>
                              <a:gd name="T13" fmla="*/ 0 60000 65536"/>
                              <a:gd name="T14" fmla="*/ 0 60000 65536"/>
                              <a:gd name="T15" fmla="*/ 0 w 81"/>
                              <a:gd name="T16" fmla="*/ 0 h 31"/>
                              <a:gd name="T17" fmla="*/ 81 w 81"/>
                              <a:gd name="T18" fmla="*/ 31 h 31"/>
                            </a:gdLst>
                            <a:ahLst/>
                            <a:cxnLst>
                              <a:cxn ang="T10">
                                <a:pos x="T0" y="T1"/>
                              </a:cxn>
                              <a:cxn ang="T11">
                                <a:pos x="T2" y="T3"/>
                              </a:cxn>
                              <a:cxn ang="T12">
                                <a:pos x="T4" y="T5"/>
                              </a:cxn>
                              <a:cxn ang="T13">
                                <a:pos x="T6" y="T7"/>
                              </a:cxn>
                              <a:cxn ang="T14">
                                <a:pos x="T8" y="T9"/>
                              </a:cxn>
                            </a:cxnLst>
                            <a:rect l="T15" t="T16" r="T17" b="T18"/>
                            <a:pathLst>
                              <a:path w="81" h="31">
                                <a:moveTo>
                                  <a:pt x="0" y="0"/>
                                </a:moveTo>
                                <a:lnTo>
                                  <a:pt x="80" y="14"/>
                                </a:lnTo>
                                <a:lnTo>
                                  <a:pt x="80" y="30"/>
                                </a:lnTo>
                                <a:lnTo>
                                  <a:pt x="0" y="15"/>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grpSp>
                    <p:grpSp>
                      <p:nvGrpSpPr>
                        <p:cNvPr id="424" name="Group 560"/>
                        <p:cNvGrpSpPr>
                          <a:grpSpLocks/>
                        </p:cNvGrpSpPr>
                        <p:nvPr/>
                      </p:nvGrpSpPr>
                      <p:grpSpPr bwMode="auto">
                        <a:xfrm>
                          <a:off x="4953" y="1208"/>
                          <a:ext cx="64" cy="406"/>
                          <a:chOff x="4953" y="1208"/>
                          <a:chExt cx="64" cy="406"/>
                        </a:xfrm>
                      </p:grpSpPr>
                      <p:sp>
                        <p:nvSpPr>
                          <p:cNvPr id="494" name="Line 561"/>
                          <p:cNvSpPr>
                            <a:spLocks noChangeShapeType="1"/>
                          </p:cNvSpPr>
                          <p:nvPr/>
                        </p:nvSpPr>
                        <p:spPr bwMode="auto">
                          <a:xfrm>
                            <a:off x="5016" y="1218"/>
                            <a:ext cx="1" cy="390"/>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495" name="Line 562"/>
                          <p:cNvSpPr>
                            <a:spLocks noChangeShapeType="1"/>
                          </p:cNvSpPr>
                          <p:nvPr/>
                        </p:nvSpPr>
                        <p:spPr bwMode="auto">
                          <a:xfrm>
                            <a:off x="5006" y="1217"/>
                            <a:ext cx="1" cy="394"/>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496" name="Line 563"/>
                          <p:cNvSpPr>
                            <a:spLocks noChangeShapeType="1"/>
                          </p:cNvSpPr>
                          <p:nvPr/>
                        </p:nvSpPr>
                        <p:spPr bwMode="auto">
                          <a:xfrm>
                            <a:off x="4998" y="1216"/>
                            <a:ext cx="1" cy="395"/>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497" name="Line 564"/>
                          <p:cNvSpPr>
                            <a:spLocks noChangeShapeType="1"/>
                          </p:cNvSpPr>
                          <p:nvPr/>
                        </p:nvSpPr>
                        <p:spPr bwMode="auto">
                          <a:xfrm>
                            <a:off x="4989" y="1214"/>
                            <a:ext cx="1" cy="399"/>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498" name="Line 565"/>
                          <p:cNvSpPr>
                            <a:spLocks noChangeShapeType="1"/>
                          </p:cNvSpPr>
                          <p:nvPr/>
                        </p:nvSpPr>
                        <p:spPr bwMode="auto">
                          <a:xfrm>
                            <a:off x="4979" y="1211"/>
                            <a:ext cx="1" cy="402"/>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499" name="Line 566"/>
                          <p:cNvSpPr>
                            <a:spLocks noChangeShapeType="1"/>
                          </p:cNvSpPr>
                          <p:nvPr/>
                        </p:nvSpPr>
                        <p:spPr bwMode="auto">
                          <a:xfrm>
                            <a:off x="4970" y="1210"/>
                            <a:ext cx="1" cy="398"/>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500" name="Line 567"/>
                          <p:cNvSpPr>
                            <a:spLocks noChangeShapeType="1"/>
                          </p:cNvSpPr>
                          <p:nvPr/>
                        </p:nvSpPr>
                        <p:spPr bwMode="auto">
                          <a:xfrm>
                            <a:off x="4962" y="1210"/>
                            <a:ext cx="1" cy="399"/>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501" name="Line 568"/>
                          <p:cNvSpPr>
                            <a:spLocks noChangeShapeType="1"/>
                          </p:cNvSpPr>
                          <p:nvPr/>
                        </p:nvSpPr>
                        <p:spPr bwMode="auto">
                          <a:xfrm>
                            <a:off x="4953" y="1208"/>
                            <a:ext cx="1" cy="406"/>
                          </a:xfrm>
                          <a:prstGeom prst="line">
                            <a:avLst/>
                          </a:prstGeom>
                          <a:noFill/>
                          <a:ln w="12700">
                            <a:solidFill>
                              <a:srgbClr val="C0C0C0"/>
                            </a:solidFill>
                            <a:round/>
                            <a:headEnd/>
                            <a:tailEnd/>
                          </a:ln>
                        </p:spPr>
                        <p:txBody>
                          <a:bodyPr wrap="none" lIns="37317" tIns="18331" rIns="37317" bIns="18331">
                            <a:spAutoFit/>
                          </a:bodyPr>
                          <a:lstStyle/>
                          <a:p>
                            <a:endParaRPr lang="pt-PT"/>
                          </a:p>
                        </p:txBody>
                      </p:sp>
                    </p:grpSp>
                    <p:grpSp>
                      <p:nvGrpSpPr>
                        <p:cNvPr id="431" name="Group 569"/>
                        <p:cNvGrpSpPr>
                          <a:grpSpLocks/>
                        </p:cNvGrpSpPr>
                        <p:nvPr/>
                      </p:nvGrpSpPr>
                      <p:grpSpPr bwMode="auto">
                        <a:xfrm>
                          <a:off x="4878" y="1227"/>
                          <a:ext cx="74" cy="370"/>
                          <a:chOff x="4878" y="1227"/>
                          <a:chExt cx="74" cy="370"/>
                        </a:xfrm>
                      </p:grpSpPr>
                      <p:sp>
                        <p:nvSpPr>
                          <p:cNvPr id="478" name="Line 570"/>
                          <p:cNvSpPr>
                            <a:spLocks noChangeShapeType="1"/>
                          </p:cNvSpPr>
                          <p:nvPr/>
                        </p:nvSpPr>
                        <p:spPr bwMode="auto">
                          <a:xfrm flipH="1">
                            <a:off x="4879" y="1227"/>
                            <a:ext cx="73" cy="22"/>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79" name="Line 571"/>
                          <p:cNvSpPr>
                            <a:spLocks noChangeShapeType="1"/>
                          </p:cNvSpPr>
                          <p:nvPr/>
                        </p:nvSpPr>
                        <p:spPr bwMode="auto">
                          <a:xfrm flipH="1">
                            <a:off x="4880" y="1252"/>
                            <a:ext cx="71" cy="19"/>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0" name="Freeform 572"/>
                          <p:cNvSpPr>
                            <a:spLocks/>
                          </p:cNvSpPr>
                          <p:nvPr/>
                        </p:nvSpPr>
                        <p:spPr bwMode="auto">
                          <a:xfrm>
                            <a:off x="4885" y="1264"/>
                            <a:ext cx="59" cy="38"/>
                          </a:xfrm>
                          <a:custGeom>
                            <a:avLst/>
                            <a:gdLst>
                              <a:gd name="T0" fmla="*/ 58 w 59"/>
                              <a:gd name="T1" fmla="*/ 0 h 38"/>
                              <a:gd name="T2" fmla="*/ 0 w 59"/>
                              <a:gd name="T3" fmla="*/ 37 h 38"/>
                              <a:gd name="T4" fmla="*/ 0 60000 65536"/>
                              <a:gd name="T5" fmla="*/ 0 60000 65536"/>
                              <a:gd name="T6" fmla="*/ 0 w 59"/>
                              <a:gd name="T7" fmla="*/ 0 h 38"/>
                              <a:gd name="T8" fmla="*/ 59 w 59"/>
                              <a:gd name="T9" fmla="*/ 38 h 38"/>
                            </a:gdLst>
                            <a:ahLst/>
                            <a:cxnLst>
                              <a:cxn ang="T4">
                                <a:pos x="T0" y="T1"/>
                              </a:cxn>
                              <a:cxn ang="T5">
                                <a:pos x="T2" y="T3"/>
                              </a:cxn>
                            </a:cxnLst>
                            <a:rect l="T6" t="T7" r="T8" b="T9"/>
                            <a:pathLst>
                              <a:path w="59" h="38">
                                <a:moveTo>
                                  <a:pt x="58" y="0"/>
                                </a:moveTo>
                                <a:lnTo>
                                  <a:pt x="0" y="37"/>
                                </a:lnTo>
                              </a:path>
                            </a:pathLst>
                          </a:custGeom>
                          <a:noFill/>
                          <a:ln w="12700" cap="rnd">
                            <a:solidFill>
                              <a:srgbClr val="000000"/>
                            </a:solidFill>
                            <a:round/>
                            <a:headEnd/>
                            <a:tailEnd/>
                          </a:ln>
                        </p:spPr>
                        <p:txBody>
                          <a:bodyPr wrap="none" lIns="37317" tIns="18331" rIns="37317" bIns="18331">
                            <a:spAutoFit/>
                          </a:bodyPr>
                          <a:lstStyle/>
                          <a:p>
                            <a:endParaRPr lang="pt-PT"/>
                          </a:p>
                        </p:txBody>
                      </p:sp>
                      <p:sp>
                        <p:nvSpPr>
                          <p:cNvPr id="481" name="Line 573"/>
                          <p:cNvSpPr>
                            <a:spLocks noChangeShapeType="1"/>
                          </p:cNvSpPr>
                          <p:nvPr/>
                        </p:nvSpPr>
                        <p:spPr bwMode="auto">
                          <a:xfrm flipH="1">
                            <a:off x="4879" y="1302"/>
                            <a:ext cx="72" cy="15"/>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2" name="Line 574"/>
                          <p:cNvSpPr>
                            <a:spLocks noChangeShapeType="1"/>
                          </p:cNvSpPr>
                          <p:nvPr/>
                        </p:nvSpPr>
                        <p:spPr bwMode="auto">
                          <a:xfrm flipH="1">
                            <a:off x="4879" y="1328"/>
                            <a:ext cx="72" cy="12"/>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3" name="Line 575"/>
                          <p:cNvSpPr>
                            <a:spLocks noChangeShapeType="1"/>
                          </p:cNvSpPr>
                          <p:nvPr/>
                        </p:nvSpPr>
                        <p:spPr bwMode="auto">
                          <a:xfrm flipH="1">
                            <a:off x="4879" y="1353"/>
                            <a:ext cx="72" cy="10"/>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4" name="Line 576"/>
                          <p:cNvSpPr>
                            <a:spLocks noChangeShapeType="1"/>
                          </p:cNvSpPr>
                          <p:nvPr/>
                        </p:nvSpPr>
                        <p:spPr bwMode="auto">
                          <a:xfrm flipH="1">
                            <a:off x="4879" y="1379"/>
                            <a:ext cx="72" cy="7"/>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5" name="Line 577"/>
                          <p:cNvSpPr>
                            <a:spLocks noChangeShapeType="1"/>
                          </p:cNvSpPr>
                          <p:nvPr/>
                        </p:nvSpPr>
                        <p:spPr bwMode="auto">
                          <a:xfrm flipH="1">
                            <a:off x="4878" y="1404"/>
                            <a:ext cx="74" cy="5"/>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6" name="Line 578"/>
                          <p:cNvSpPr>
                            <a:spLocks noChangeShapeType="1"/>
                          </p:cNvSpPr>
                          <p:nvPr/>
                        </p:nvSpPr>
                        <p:spPr bwMode="auto">
                          <a:xfrm flipH="1">
                            <a:off x="4879" y="1429"/>
                            <a:ext cx="72" cy="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7" name="Line 579"/>
                          <p:cNvSpPr>
                            <a:spLocks noChangeShapeType="1"/>
                          </p:cNvSpPr>
                          <p:nvPr/>
                        </p:nvSpPr>
                        <p:spPr bwMode="auto">
                          <a:xfrm flipH="1">
                            <a:off x="4878" y="1454"/>
                            <a:ext cx="74" cy="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8" name="Line 580"/>
                          <p:cNvSpPr>
                            <a:spLocks noChangeShapeType="1"/>
                          </p:cNvSpPr>
                          <p:nvPr/>
                        </p:nvSpPr>
                        <p:spPr bwMode="auto">
                          <a:xfrm flipH="1">
                            <a:off x="4878" y="1476"/>
                            <a:ext cx="74" cy="5"/>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89" name="Line 581"/>
                          <p:cNvSpPr>
                            <a:spLocks noChangeShapeType="1"/>
                          </p:cNvSpPr>
                          <p:nvPr/>
                        </p:nvSpPr>
                        <p:spPr bwMode="auto">
                          <a:xfrm flipH="1">
                            <a:off x="4879" y="1500"/>
                            <a:ext cx="73" cy="3"/>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90" name="Line 582"/>
                          <p:cNvSpPr>
                            <a:spLocks noChangeShapeType="1"/>
                          </p:cNvSpPr>
                          <p:nvPr/>
                        </p:nvSpPr>
                        <p:spPr bwMode="auto">
                          <a:xfrm flipH="1">
                            <a:off x="4878" y="1526"/>
                            <a:ext cx="74" cy="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91" name="Line 583"/>
                          <p:cNvSpPr>
                            <a:spLocks noChangeShapeType="1"/>
                          </p:cNvSpPr>
                          <p:nvPr/>
                        </p:nvSpPr>
                        <p:spPr bwMode="auto">
                          <a:xfrm flipH="1">
                            <a:off x="4881" y="1548"/>
                            <a:ext cx="70" cy="4"/>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92" name="Line 584"/>
                          <p:cNvSpPr>
                            <a:spLocks noChangeShapeType="1"/>
                          </p:cNvSpPr>
                          <p:nvPr/>
                        </p:nvSpPr>
                        <p:spPr bwMode="auto">
                          <a:xfrm flipH="1">
                            <a:off x="4880" y="1573"/>
                            <a:ext cx="72" cy="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93" name="Line 585"/>
                          <p:cNvSpPr>
                            <a:spLocks noChangeShapeType="1"/>
                          </p:cNvSpPr>
                          <p:nvPr/>
                        </p:nvSpPr>
                        <p:spPr bwMode="auto">
                          <a:xfrm flipH="1">
                            <a:off x="4880" y="1596"/>
                            <a:ext cx="72" cy="1"/>
                          </a:xfrm>
                          <a:prstGeom prst="line">
                            <a:avLst/>
                          </a:prstGeom>
                          <a:noFill/>
                          <a:ln w="12700">
                            <a:solidFill>
                              <a:srgbClr val="000000"/>
                            </a:solidFill>
                            <a:round/>
                            <a:headEnd/>
                            <a:tailEnd/>
                          </a:ln>
                        </p:spPr>
                        <p:txBody>
                          <a:bodyPr wrap="none" lIns="37317" tIns="18331" rIns="37317" bIns="18331">
                            <a:spAutoFit/>
                          </a:bodyPr>
                          <a:lstStyle/>
                          <a:p>
                            <a:endParaRPr lang="pt-PT"/>
                          </a:p>
                        </p:txBody>
                      </p:sp>
                    </p:grpSp>
                  </p:grpSp>
                </p:grpSp>
                <p:grpSp>
                  <p:nvGrpSpPr>
                    <p:cNvPr id="432" name="Group 586"/>
                    <p:cNvGrpSpPr>
                      <a:grpSpLocks/>
                    </p:cNvGrpSpPr>
                    <p:nvPr/>
                  </p:nvGrpSpPr>
                  <p:grpSpPr bwMode="auto">
                    <a:xfrm>
                      <a:off x="4758" y="1284"/>
                      <a:ext cx="110" cy="344"/>
                      <a:chOff x="4758" y="1284"/>
                      <a:chExt cx="110" cy="344"/>
                    </a:xfrm>
                  </p:grpSpPr>
                  <p:sp>
                    <p:nvSpPr>
                      <p:cNvPr id="433" name="Freeform 587"/>
                      <p:cNvSpPr>
                        <a:spLocks/>
                      </p:cNvSpPr>
                      <p:nvPr/>
                    </p:nvSpPr>
                    <p:spPr bwMode="auto">
                      <a:xfrm>
                        <a:off x="4797" y="1284"/>
                        <a:ext cx="71" cy="343"/>
                      </a:xfrm>
                      <a:custGeom>
                        <a:avLst/>
                        <a:gdLst>
                          <a:gd name="T0" fmla="*/ 0 w 71"/>
                          <a:gd name="T1" fmla="*/ 0 h 343"/>
                          <a:gd name="T2" fmla="*/ 70 w 71"/>
                          <a:gd name="T3" fmla="*/ 10 h 343"/>
                          <a:gd name="T4" fmla="*/ 70 w 71"/>
                          <a:gd name="T5" fmla="*/ 342 h 343"/>
                          <a:gd name="T6" fmla="*/ 0 w 71"/>
                          <a:gd name="T7" fmla="*/ 342 h 343"/>
                          <a:gd name="T8" fmla="*/ 0 w 71"/>
                          <a:gd name="T9" fmla="*/ 0 h 343"/>
                          <a:gd name="T10" fmla="*/ 0 60000 65536"/>
                          <a:gd name="T11" fmla="*/ 0 60000 65536"/>
                          <a:gd name="T12" fmla="*/ 0 60000 65536"/>
                          <a:gd name="T13" fmla="*/ 0 60000 65536"/>
                          <a:gd name="T14" fmla="*/ 0 60000 65536"/>
                          <a:gd name="T15" fmla="*/ 0 w 71"/>
                          <a:gd name="T16" fmla="*/ 0 h 343"/>
                          <a:gd name="T17" fmla="*/ 71 w 71"/>
                          <a:gd name="T18" fmla="*/ 343 h 343"/>
                        </a:gdLst>
                        <a:ahLst/>
                        <a:cxnLst>
                          <a:cxn ang="T10">
                            <a:pos x="T0" y="T1"/>
                          </a:cxn>
                          <a:cxn ang="T11">
                            <a:pos x="T2" y="T3"/>
                          </a:cxn>
                          <a:cxn ang="T12">
                            <a:pos x="T4" y="T5"/>
                          </a:cxn>
                          <a:cxn ang="T13">
                            <a:pos x="T6" y="T7"/>
                          </a:cxn>
                          <a:cxn ang="T14">
                            <a:pos x="T8" y="T9"/>
                          </a:cxn>
                        </a:cxnLst>
                        <a:rect l="T15" t="T16" r="T17" b="T18"/>
                        <a:pathLst>
                          <a:path w="71" h="343">
                            <a:moveTo>
                              <a:pt x="0" y="0"/>
                            </a:moveTo>
                            <a:lnTo>
                              <a:pt x="70" y="10"/>
                            </a:lnTo>
                            <a:lnTo>
                              <a:pt x="70" y="342"/>
                            </a:lnTo>
                            <a:lnTo>
                              <a:pt x="0" y="342"/>
                            </a:lnTo>
                            <a:lnTo>
                              <a:pt x="0" y="0"/>
                            </a:lnTo>
                          </a:path>
                        </a:pathLst>
                      </a:custGeom>
                      <a:solidFill>
                        <a:srgbClr val="C0C0C0"/>
                      </a:solidFill>
                      <a:ln w="12700" cap="rnd">
                        <a:noFill/>
                        <a:round/>
                        <a:headEnd/>
                        <a:tailEnd/>
                      </a:ln>
                    </p:spPr>
                    <p:txBody>
                      <a:bodyPr wrap="none" lIns="37317" tIns="18331" rIns="37317" bIns="18331">
                        <a:spAutoFit/>
                      </a:bodyPr>
                      <a:lstStyle/>
                      <a:p>
                        <a:endParaRPr lang="pt-PT"/>
                      </a:p>
                    </p:txBody>
                  </p:sp>
                  <p:sp>
                    <p:nvSpPr>
                      <p:cNvPr id="434" name="Freeform 588"/>
                      <p:cNvSpPr>
                        <a:spLocks/>
                      </p:cNvSpPr>
                      <p:nvPr/>
                    </p:nvSpPr>
                    <p:spPr bwMode="auto">
                      <a:xfrm>
                        <a:off x="4797" y="1284"/>
                        <a:ext cx="71" cy="343"/>
                      </a:xfrm>
                      <a:custGeom>
                        <a:avLst/>
                        <a:gdLst>
                          <a:gd name="T0" fmla="*/ 0 w 71"/>
                          <a:gd name="T1" fmla="*/ 0 h 343"/>
                          <a:gd name="T2" fmla="*/ 70 w 71"/>
                          <a:gd name="T3" fmla="*/ 10 h 343"/>
                          <a:gd name="T4" fmla="*/ 70 w 71"/>
                          <a:gd name="T5" fmla="*/ 342 h 343"/>
                          <a:gd name="T6" fmla="*/ 0 w 71"/>
                          <a:gd name="T7" fmla="*/ 342 h 343"/>
                          <a:gd name="T8" fmla="*/ 0 w 71"/>
                          <a:gd name="T9" fmla="*/ 0 h 343"/>
                          <a:gd name="T10" fmla="*/ 0 60000 65536"/>
                          <a:gd name="T11" fmla="*/ 0 60000 65536"/>
                          <a:gd name="T12" fmla="*/ 0 60000 65536"/>
                          <a:gd name="T13" fmla="*/ 0 60000 65536"/>
                          <a:gd name="T14" fmla="*/ 0 60000 65536"/>
                          <a:gd name="T15" fmla="*/ 0 w 71"/>
                          <a:gd name="T16" fmla="*/ 0 h 343"/>
                          <a:gd name="T17" fmla="*/ 71 w 71"/>
                          <a:gd name="T18" fmla="*/ 343 h 343"/>
                        </a:gdLst>
                        <a:ahLst/>
                        <a:cxnLst>
                          <a:cxn ang="T10">
                            <a:pos x="T0" y="T1"/>
                          </a:cxn>
                          <a:cxn ang="T11">
                            <a:pos x="T2" y="T3"/>
                          </a:cxn>
                          <a:cxn ang="T12">
                            <a:pos x="T4" y="T5"/>
                          </a:cxn>
                          <a:cxn ang="T13">
                            <a:pos x="T6" y="T7"/>
                          </a:cxn>
                          <a:cxn ang="T14">
                            <a:pos x="T8" y="T9"/>
                          </a:cxn>
                        </a:cxnLst>
                        <a:rect l="T15" t="T16" r="T17" b="T18"/>
                        <a:pathLst>
                          <a:path w="71" h="343">
                            <a:moveTo>
                              <a:pt x="0" y="0"/>
                            </a:moveTo>
                            <a:lnTo>
                              <a:pt x="70" y="10"/>
                            </a:lnTo>
                            <a:lnTo>
                              <a:pt x="70" y="342"/>
                            </a:lnTo>
                            <a:lnTo>
                              <a:pt x="0" y="342"/>
                            </a:lnTo>
                            <a:lnTo>
                              <a:pt x="0" y="0"/>
                            </a:lnTo>
                          </a:path>
                        </a:pathLst>
                      </a:custGeom>
                      <a:noFill/>
                      <a:ln w="12700" cap="rnd">
                        <a:solidFill>
                          <a:srgbClr val="000000"/>
                        </a:solidFill>
                        <a:round/>
                        <a:headEnd/>
                        <a:tailEnd/>
                      </a:ln>
                    </p:spPr>
                    <p:txBody>
                      <a:bodyPr wrap="none" lIns="37317" tIns="18331" rIns="37317" bIns="18331">
                        <a:spAutoFit/>
                      </a:bodyPr>
                      <a:lstStyle/>
                      <a:p>
                        <a:endParaRPr lang="pt-PT"/>
                      </a:p>
                    </p:txBody>
                  </p:sp>
                  <p:grpSp>
                    <p:nvGrpSpPr>
                      <p:cNvPr id="435" name="Group 589"/>
                      <p:cNvGrpSpPr>
                        <a:grpSpLocks/>
                      </p:cNvGrpSpPr>
                      <p:nvPr/>
                    </p:nvGrpSpPr>
                    <p:grpSpPr bwMode="auto">
                      <a:xfrm>
                        <a:off x="4758" y="1284"/>
                        <a:ext cx="107" cy="344"/>
                        <a:chOff x="4758" y="1284"/>
                        <a:chExt cx="107" cy="344"/>
                      </a:xfrm>
                    </p:grpSpPr>
                    <p:grpSp>
                      <p:nvGrpSpPr>
                        <p:cNvPr id="436" name="Group 590"/>
                        <p:cNvGrpSpPr>
                          <a:grpSpLocks/>
                        </p:cNvGrpSpPr>
                        <p:nvPr/>
                      </p:nvGrpSpPr>
                      <p:grpSpPr bwMode="auto">
                        <a:xfrm>
                          <a:off x="4758" y="1284"/>
                          <a:ext cx="40" cy="344"/>
                          <a:chOff x="4758" y="1284"/>
                          <a:chExt cx="40" cy="344"/>
                        </a:xfrm>
                      </p:grpSpPr>
                      <p:sp>
                        <p:nvSpPr>
                          <p:cNvPr id="468" name="Freeform 591"/>
                          <p:cNvSpPr>
                            <a:spLocks/>
                          </p:cNvSpPr>
                          <p:nvPr/>
                        </p:nvSpPr>
                        <p:spPr bwMode="auto">
                          <a:xfrm>
                            <a:off x="4758" y="1284"/>
                            <a:ext cx="40" cy="344"/>
                          </a:xfrm>
                          <a:custGeom>
                            <a:avLst/>
                            <a:gdLst>
                              <a:gd name="T0" fmla="*/ 0 w 40"/>
                              <a:gd name="T1" fmla="*/ 26 h 344"/>
                              <a:gd name="T2" fmla="*/ 39 w 40"/>
                              <a:gd name="T3" fmla="*/ 0 h 344"/>
                              <a:gd name="T4" fmla="*/ 39 w 40"/>
                              <a:gd name="T5" fmla="*/ 343 h 344"/>
                              <a:gd name="T6" fmla="*/ 0 w 40"/>
                              <a:gd name="T7" fmla="*/ 343 h 344"/>
                              <a:gd name="T8" fmla="*/ 0 w 40"/>
                              <a:gd name="T9" fmla="*/ 26 h 344"/>
                              <a:gd name="T10" fmla="*/ 0 60000 65536"/>
                              <a:gd name="T11" fmla="*/ 0 60000 65536"/>
                              <a:gd name="T12" fmla="*/ 0 60000 65536"/>
                              <a:gd name="T13" fmla="*/ 0 60000 65536"/>
                              <a:gd name="T14" fmla="*/ 0 60000 65536"/>
                              <a:gd name="T15" fmla="*/ 0 w 40"/>
                              <a:gd name="T16" fmla="*/ 0 h 344"/>
                              <a:gd name="T17" fmla="*/ 40 w 40"/>
                              <a:gd name="T18" fmla="*/ 344 h 344"/>
                            </a:gdLst>
                            <a:ahLst/>
                            <a:cxnLst>
                              <a:cxn ang="T10">
                                <a:pos x="T0" y="T1"/>
                              </a:cxn>
                              <a:cxn ang="T11">
                                <a:pos x="T2" y="T3"/>
                              </a:cxn>
                              <a:cxn ang="T12">
                                <a:pos x="T4" y="T5"/>
                              </a:cxn>
                              <a:cxn ang="T13">
                                <a:pos x="T6" y="T7"/>
                              </a:cxn>
                              <a:cxn ang="T14">
                                <a:pos x="T8" y="T9"/>
                              </a:cxn>
                            </a:cxnLst>
                            <a:rect l="T15" t="T16" r="T17" b="T18"/>
                            <a:pathLst>
                              <a:path w="40" h="344">
                                <a:moveTo>
                                  <a:pt x="0" y="26"/>
                                </a:moveTo>
                                <a:lnTo>
                                  <a:pt x="39" y="0"/>
                                </a:lnTo>
                                <a:lnTo>
                                  <a:pt x="39" y="343"/>
                                </a:lnTo>
                                <a:lnTo>
                                  <a:pt x="0" y="343"/>
                                </a:lnTo>
                                <a:lnTo>
                                  <a:pt x="0" y="26"/>
                                </a:lnTo>
                              </a:path>
                            </a:pathLst>
                          </a:custGeom>
                          <a:solidFill>
                            <a:srgbClr val="9F9F9F"/>
                          </a:solidFill>
                          <a:ln w="12700" cap="rnd">
                            <a:noFill/>
                            <a:round/>
                            <a:headEnd/>
                            <a:tailEnd/>
                          </a:ln>
                        </p:spPr>
                        <p:txBody>
                          <a:bodyPr wrap="none" lIns="37317" tIns="18331" rIns="37317" bIns="18331">
                            <a:spAutoFit/>
                          </a:bodyPr>
                          <a:lstStyle/>
                          <a:p>
                            <a:endParaRPr lang="pt-PT"/>
                          </a:p>
                        </p:txBody>
                      </p:sp>
                      <p:sp>
                        <p:nvSpPr>
                          <p:cNvPr id="469" name="Line 592"/>
                          <p:cNvSpPr>
                            <a:spLocks noChangeShapeType="1"/>
                          </p:cNvSpPr>
                          <p:nvPr/>
                        </p:nvSpPr>
                        <p:spPr bwMode="auto">
                          <a:xfrm flipH="1">
                            <a:off x="4778" y="1301"/>
                            <a:ext cx="16" cy="311"/>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70" name="Line 593"/>
                          <p:cNvSpPr>
                            <a:spLocks noChangeShapeType="1"/>
                          </p:cNvSpPr>
                          <p:nvPr/>
                        </p:nvSpPr>
                        <p:spPr bwMode="auto">
                          <a:xfrm>
                            <a:off x="4773" y="1311"/>
                            <a:ext cx="1" cy="303"/>
                          </a:xfrm>
                          <a:prstGeom prst="line">
                            <a:avLst/>
                          </a:prstGeom>
                          <a:noFill/>
                          <a:ln w="12700">
                            <a:solidFill>
                              <a:srgbClr val="000000"/>
                            </a:solidFill>
                            <a:round/>
                            <a:headEnd/>
                            <a:tailEnd/>
                          </a:ln>
                        </p:spPr>
                        <p:txBody>
                          <a:bodyPr wrap="none" lIns="37317" tIns="18331" rIns="37317" bIns="18331">
                            <a:spAutoFit/>
                          </a:bodyPr>
                          <a:lstStyle/>
                          <a:p>
                            <a:endParaRPr lang="pt-PT"/>
                          </a:p>
                        </p:txBody>
                      </p:sp>
                      <p:sp>
                        <p:nvSpPr>
                          <p:cNvPr id="471" name="Rectangle 594"/>
                          <p:cNvSpPr>
                            <a:spLocks noChangeArrowheads="1"/>
                          </p:cNvSpPr>
                          <p:nvPr/>
                        </p:nvSpPr>
                        <p:spPr bwMode="auto">
                          <a:xfrm>
                            <a:off x="4783" y="1604"/>
                            <a:ext cx="7" cy="20"/>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472" name="Rectangle 595"/>
                          <p:cNvSpPr>
                            <a:spLocks noChangeArrowheads="1"/>
                          </p:cNvSpPr>
                          <p:nvPr/>
                        </p:nvSpPr>
                        <p:spPr bwMode="auto">
                          <a:xfrm>
                            <a:off x="4769" y="1604"/>
                            <a:ext cx="8" cy="20"/>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grpSp>
                    <p:grpSp>
                      <p:nvGrpSpPr>
                        <p:cNvPr id="437" name="Group 596"/>
                        <p:cNvGrpSpPr>
                          <a:grpSpLocks/>
                        </p:cNvGrpSpPr>
                        <p:nvPr/>
                      </p:nvGrpSpPr>
                      <p:grpSpPr bwMode="auto">
                        <a:xfrm>
                          <a:off x="4801" y="1300"/>
                          <a:ext cx="64" cy="324"/>
                          <a:chOff x="4801" y="1300"/>
                          <a:chExt cx="64" cy="324"/>
                        </a:xfrm>
                      </p:grpSpPr>
                      <p:grpSp>
                        <p:nvGrpSpPr>
                          <p:cNvPr id="438" name="Group 597"/>
                          <p:cNvGrpSpPr>
                            <a:grpSpLocks/>
                          </p:cNvGrpSpPr>
                          <p:nvPr/>
                        </p:nvGrpSpPr>
                        <p:grpSpPr bwMode="auto">
                          <a:xfrm>
                            <a:off x="4809" y="1601"/>
                            <a:ext cx="48" cy="23"/>
                            <a:chOff x="4809" y="1601"/>
                            <a:chExt cx="48" cy="23"/>
                          </a:xfrm>
                        </p:grpSpPr>
                        <p:sp>
                          <p:nvSpPr>
                            <p:cNvPr id="464" name="Rectangle 598"/>
                            <p:cNvSpPr>
                              <a:spLocks noChangeArrowheads="1"/>
                            </p:cNvSpPr>
                            <p:nvPr/>
                          </p:nvSpPr>
                          <p:spPr bwMode="auto">
                            <a:xfrm>
                              <a:off x="4839" y="1601"/>
                              <a:ext cx="8" cy="23"/>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465" name="Rectangle 599"/>
                            <p:cNvSpPr>
                              <a:spLocks noChangeArrowheads="1"/>
                            </p:cNvSpPr>
                            <p:nvPr/>
                          </p:nvSpPr>
                          <p:spPr bwMode="auto">
                            <a:xfrm>
                              <a:off x="4850" y="1601"/>
                              <a:ext cx="7" cy="2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466" name="Rectangle 600"/>
                            <p:cNvSpPr>
                              <a:spLocks noChangeArrowheads="1"/>
                            </p:cNvSpPr>
                            <p:nvPr/>
                          </p:nvSpPr>
                          <p:spPr bwMode="auto">
                            <a:xfrm>
                              <a:off x="4809" y="1601"/>
                              <a:ext cx="8" cy="2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sp>
                          <p:nvSpPr>
                            <p:cNvPr id="467" name="Rectangle 601"/>
                            <p:cNvSpPr>
                              <a:spLocks noChangeArrowheads="1"/>
                            </p:cNvSpPr>
                            <p:nvPr/>
                          </p:nvSpPr>
                          <p:spPr bwMode="auto">
                            <a:xfrm>
                              <a:off x="4821" y="1601"/>
                              <a:ext cx="7" cy="22"/>
                            </a:xfrm>
                            <a:prstGeom prst="rect">
                              <a:avLst/>
                            </a:prstGeom>
                            <a:solidFill>
                              <a:srgbClr val="000000"/>
                            </a:solidFill>
                            <a:ln w="12700">
                              <a:noFill/>
                              <a:miter lim="800000"/>
                              <a:headEnd/>
                              <a:tailEnd/>
                            </a:ln>
                          </p:spPr>
                          <p:txBody>
                            <a:bodyPr wrap="none" lIns="37317" tIns="18331" rIns="37317" bIns="18331">
                              <a:spAutoFit/>
                            </a:bodyPr>
                            <a:lstStyle/>
                            <a:p>
                              <a:endParaRPr lang="en-GB" u="none"/>
                            </a:p>
                          </p:txBody>
                        </p:sp>
                      </p:grpSp>
                      <p:grpSp>
                        <p:nvGrpSpPr>
                          <p:cNvPr id="439" name="Group 602"/>
                          <p:cNvGrpSpPr>
                            <a:grpSpLocks/>
                          </p:cNvGrpSpPr>
                          <p:nvPr/>
                        </p:nvGrpSpPr>
                        <p:grpSpPr bwMode="auto">
                          <a:xfrm>
                            <a:off x="4801" y="1311"/>
                            <a:ext cx="64" cy="276"/>
                            <a:chOff x="4801" y="1311"/>
                            <a:chExt cx="64" cy="276"/>
                          </a:xfrm>
                        </p:grpSpPr>
                        <p:sp>
                          <p:nvSpPr>
                            <p:cNvPr id="447" name="Freeform 603"/>
                            <p:cNvSpPr>
                              <a:spLocks/>
                            </p:cNvSpPr>
                            <p:nvPr/>
                          </p:nvSpPr>
                          <p:spPr bwMode="auto">
                            <a:xfrm>
                              <a:off x="4802" y="1311"/>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48" name="Freeform 604"/>
                            <p:cNvSpPr>
                              <a:spLocks/>
                            </p:cNvSpPr>
                            <p:nvPr/>
                          </p:nvSpPr>
                          <p:spPr bwMode="auto">
                            <a:xfrm>
                              <a:off x="4802" y="1327"/>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49" name="Freeform 605"/>
                            <p:cNvSpPr>
                              <a:spLocks/>
                            </p:cNvSpPr>
                            <p:nvPr/>
                          </p:nvSpPr>
                          <p:spPr bwMode="auto">
                            <a:xfrm>
                              <a:off x="4802" y="1343"/>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0" name="Freeform 606"/>
                            <p:cNvSpPr>
                              <a:spLocks/>
                            </p:cNvSpPr>
                            <p:nvPr/>
                          </p:nvSpPr>
                          <p:spPr bwMode="auto">
                            <a:xfrm>
                              <a:off x="4802" y="1359"/>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1" name="Freeform 607"/>
                            <p:cNvSpPr>
                              <a:spLocks/>
                            </p:cNvSpPr>
                            <p:nvPr/>
                          </p:nvSpPr>
                          <p:spPr bwMode="auto">
                            <a:xfrm>
                              <a:off x="4802" y="1375"/>
                              <a:ext cx="63" cy="19"/>
                            </a:xfrm>
                            <a:custGeom>
                              <a:avLst/>
                              <a:gdLst>
                                <a:gd name="T0" fmla="*/ 0 w 63"/>
                                <a:gd name="T1" fmla="*/ 0 h 19"/>
                                <a:gd name="T2" fmla="*/ 62 w 63"/>
                                <a:gd name="T3" fmla="*/ 9 h 19"/>
                                <a:gd name="T4" fmla="*/ 62 w 63"/>
                                <a:gd name="T5" fmla="*/ 18 h 19"/>
                                <a:gd name="T6" fmla="*/ 0 w 63"/>
                                <a:gd name="T7" fmla="*/ 9 h 19"/>
                                <a:gd name="T8" fmla="*/ 0 w 63"/>
                                <a:gd name="T9" fmla="*/ 0 h 19"/>
                                <a:gd name="T10" fmla="*/ 0 60000 65536"/>
                                <a:gd name="T11" fmla="*/ 0 60000 65536"/>
                                <a:gd name="T12" fmla="*/ 0 60000 65536"/>
                                <a:gd name="T13" fmla="*/ 0 60000 65536"/>
                                <a:gd name="T14" fmla="*/ 0 60000 65536"/>
                                <a:gd name="T15" fmla="*/ 0 w 63"/>
                                <a:gd name="T16" fmla="*/ 0 h 19"/>
                                <a:gd name="T17" fmla="*/ 63 w 63"/>
                                <a:gd name="T18" fmla="*/ 19 h 19"/>
                              </a:gdLst>
                              <a:ahLst/>
                              <a:cxnLst>
                                <a:cxn ang="T10">
                                  <a:pos x="T0" y="T1"/>
                                </a:cxn>
                                <a:cxn ang="T11">
                                  <a:pos x="T2" y="T3"/>
                                </a:cxn>
                                <a:cxn ang="T12">
                                  <a:pos x="T4" y="T5"/>
                                </a:cxn>
                                <a:cxn ang="T13">
                                  <a:pos x="T6" y="T7"/>
                                </a:cxn>
                                <a:cxn ang="T14">
                                  <a:pos x="T8" y="T9"/>
                                </a:cxn>
                              </a:cxnLst>
                              <a:rect l="T15" t="T16" r="T17" b="T18"/>
                              <a:pathLst>
                                <a:path w="63" h="19">
                                  <a:moveTo>
                                    <a:pt x="0" y="0"/>
                                  </a:moveTo>
                                  <a:lnTo>
                                    <a:pt x="62" y="9"/>
                                  </a:lnTo>
                                  <a:lnTo>
                                    <a:pt x="62" y="18"/>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2" name="Freeform 608"/>
                            <p:cNvSpPr>
                              <a:spLocks/>
                            </p:cNvSpPr>
                            <p:nvPr/>
                          </p:nvSpPr>
                          <p:spPr bwMode="auto">
                            <a:xfrm>
                              <a:off x="4802" y="1390"/>
                              <a:ext cx="63" cy="19"/>
                            </a:xfrm>
                            <a:custGeom>
                              <a:avLst/>
                              <a:gdLst>
                                <a:gd name="T0" fmla="*/ 0 w 63"/>
                                <a:gd name="T1" fmla="*/ 0 h 19"/>
                                <a:gd name="T2" fmla="*/ 62 w 63"/>
                                <a:gd name="T3" fmla="*/ 9 h 19"/>
                                <a:gd name="T4" fmla="*/ 62 w 63"/>
                                <a:gd name="T5" fmla="*/ 18 h 19"/>
                                <a:gd name="T6" fmla="*/ 0 w 63"/>
                                <a:gd name="T7" fmla="*/ 9 h 19"/>
                                <a:gd name="T8" fmla="*/ 0 w 63"/>
                                <a:gd name="T9" fmla="*/ 0 h 19"/>
                                <a:gd name="T10" fmla="*/ 0 60000 65536"/>
                                <a:gd name="T11" fmla="*/ 0 60000 65536"/>
                                <a:gd name="T12" fmla="*/ 0 60000 65536"/>
                                <a:gd name="T13" fmla="*/ 0 60000 65536"/>
                                <a:gd name="T14" fmla="*/ 0 60000 65536"/>
                                <a:gd name="T15" fmla="*/ 0 w 63"/>
                                <a:gd name="T16" fmla="*/ 0 h 19"/>
                                <a:gd name="T17" fmla="*/ 63 w 63"/>
                                <a:gd name="T18" fmla="*/ 19 h 19"/>
                              </a:gdLst>
                              <a:ahLst/>
                              <a:cxnLst>
                                <a:cxn ang="T10">
                                  <a:pos x="T0" y="T1"/>
                                </a:cxn>
                                <a:cxn ang="T11">
                                  <a:pos x="T2" y="T3"/>
                                </a:cxn>
                                <a:cxn ang="T12">
                                  <a:pos x="T4" y="T5"/>
                                </a:cxn>
                                <a:cxn ang="T13">
                                  <a:pos x="T6" y="T7"/>
                                </a:cxn>
                                <a:cxn ang="T14">
                                  <a:pos x="T8" y="T9"/>
                                </a:cxn>
                              </a:cxnLst>
                              <a:rect l="T15" t="T16" r="T17" b="T18"/>
                              <a:pathLst>
                                <a:path w="63" h="19">
                                  <a:moveTo>
                                    <a:pt x="0" y="0"/>
                                  </a:moveTo>
                                  <a:lnTo>
                                    <a:pt x="62" y="9"/>
                                  </a:lnTo>
                                  <a:lnTo>
                                    <a:pt x="62" y="18"/>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3" name="Freeform 609"/>
                            <p:cNvSpPr>
                              <a:spLocks/>
                            </p:cNvSpPr>
                            <p:nvPr/>
                          </p:nvSpPr>
                          <p:spPr bwMode="auto">
                            <a:xfrm>
                              <a:off x="4802" y="1405"/>
                              <a:ext cx="63" cy="20"/>
                            </a:xfrm>
                            <a:custGeom>
                              <a:avLst/>
                              <a:gdLst>
                                <a:gd name="T0" fmla="*/ 0 w 63"/>
                                <a:gd name="T1" fmla="*/ 0 h 20"/>
                                <a:gd name="T2" fmla="*/ 62 w 63"/>
                                <a:gd name="T3" fmla="*/ 10 h 20"/>
                                <a:gd name="T4" fmla="*/ 62 w 63"/>
                                <a:gd name="T5" fmla="*/ 19 h 20"/>
                                <a:gd name="T6" fmla="*/ 0 w 63"/>
                                <a:gd name="T7" fmla="*/ 10 h 20"/>
                                <a:gd name="T8" fmla="*/ 0 w 63"/>
                                <a:gd name="T9" fmla="*/ 0 h 20"/>
                                <a:gd name="T10" fmla="*/ 0 60000 65536"/>
                                <a:gd name="T11" fmla="*/ 0 60000 65536"/>
                                <a:gd name="T12" fmla="*/ 0 60000 65536"/>
                                <a:gd name="T13" fmla="*/ 0 60000 65536"/>
                                <a:gd name="T14" fmla="*/ 0 60000 65536"/>
                                <a:gd name="T15" fmla="*/ 0 w 63"/>
                                <a:gd name="T16" fmla="*/ 0 h 20"/>
                                <a:gd name="T17" fmla="*/ 63 w 63"/>
                                <a:gd name="T18" fmla="*/ 20 h 20"/>
                              </a:gdLst>
                              <a:ahLst/>
                              <a:cxnLst>
                                <a:cxn ang="T10">
                                  <a:pos x="T0" y="T1"/>
                                </a:cxn>
                                <a:cxn ang="T11">
                                  <a:pos x="T2" y="T3"/>
                                </a:cxn>
                                <a:cxn ang="T12">
                                  <a:pos x="T4" y="T5"/>
                                </a:cxn>
                                <a:cxn ang="T13">
                                  <a:pos x="T6" y="T7"/>
                                </a:cxn>
                                <a:cxn ang="T14">
                                  <a:pos x="T8" y="T9"/>
                                </a:cxn>
                              </a:cxnLst>
                              <a:rect l="T15" t="T16" r="T17" b="T18"/>
                              <a:pathLst>
                                <a:path w="63" h="20">
                                  <a:moveTo>
                                    <a:pt x="0" y="0"/>
                                  </a:moveTo>
                                  <a:lnTo>
                                    <a:pt x="62" y="10"/>
                                  </a:lnTo>
                                  <a:lnTo>
                                    <a:pt x="62" y="19"/>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4" name="Freeform 610"/>
                            <p:cNvSpPr>
                              <a:spLocks/>
                            </p:cNvSpPr>
                            <p:nvPr/>
                          </p:nvSpPr>
                          <p:spPr bwMode="auto">
                            <a:xfrm>
                              <a:off x="4802" y="1421"/>
                              <a:ext cx="63" cy="18"/>
                            </a:xfrm>
                            <a:custGeom>
                              <a:avLst/>
                              <a:gdLst>
                                <a:gd name="T0" fmla="*/ 0 w 63"/>
                                <a:gd name="T1" fmla="*/ 0 h 18"/>
                                <a:gd name="T2" fmla="*/ 62 w 63"/>
                                <a:gd name="T3" fmla="*/ 8 h 18"/>
                                <a:gd name="T4" fmla="*/ 62 w 63"/>
                                <a:gd name="T5" fmla="*/ 17 h 18"/>
                                <a:gd name="T6" fmla="*/ 0 w 63"/>
                                <a:gd name="T7" fmla="*/ 9 h 18"/>
                                <a:gd name="T8" fmla="*/ 0 w 63"/>
                                <a:gd name="T9" fmla="*/ 0 h 18"/>
                                <a:gd name="T10" fmla="*/ 0 60000 65536"/>
                                <a:gd name="T11" fmla="*/ 0 60000 65536"/>
                                <a:gd name="T12" fmla="*/ 0 60000 65536"/>
                                <a:gd name="T13" fmla="*/ 0 60000 65536"/>
                                <a:gd name="T14" fmla="*/ 0 60000 65536"/>
                                <a:gd name="T15" fmla="*/ 0 w 63"/>
                                <a:gd name="T16" fmla="*/ 0 h 18"/>
                                <a:gd name="T17" fmla="*/ 63 w 63"/>
                                <a:gd name="T18" fmla="*/ 18 h 18"/>
                              </a:gdLst>
                              <a:ahLst/>
                              <a:cxnLst>
                                <a:cxn ang="T10">
                                  <a:pos x="T0" y="T1"/>
                                </a:cxn>
                                <a:cxn ang="T11">
                                  <a:pos x="T2" y="T3"/>
                                </a:cxn>
                                <a:cxn ang="T12">
                                  <a:pos x="T4" y="T5"/>
                                </a:cxn>
                                <a:cxn ang="T13">
                                  <a:pos x="T6" y="T7"/>
                                </a:cxn>
                                <a:cxn ang="T14">
                                  <a:pos x="T8" y="T9"/>
                                </a:cxn>
                              </a:cxnLst>
                              <a:rect l="T15" t="T16" r="T17" b="T18"/>
                              <a:pathLst>
                                <a:path w="63" h="18">
                                  <a:moveTo>
                                    <a:pt x="0" y="0"/>
                                  </a:moveTo>
                                  <a:lnTo>
                                    <a:pt x="62" y="8"/>
                                  </a:lnTo>
                                  <a:lnTo>
                                    <a:pt x="62" y="17"/>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5" name="Freeform 611"/>
                            <p:cNvSpPr>
                              <a:spLocks/>
                            </p:cNvSpPr>
                            <p:nvPr/>
                          </p:nvSpPr>
                          <p:spPr bwMode="auto">
                            <a:xfrm>
                              <a:off x="4802" y="1436"/>
                              <a:ext cx="63" cy="19"/>
                            </a:xfrm>
                            <a:custGeom>
                              <a:avLst/>
                              <a:gdLst>
                                <a:gd name="T0" fmla="*/ 0 w 63"/>
                                <a:gd name="T1" fmla="*/ 0 h 19"/>
                                <a:gd name="T2" fmla="*/ 62 w 63"/>
                                <a:gd name="T3" fmla="*/ 8 h 19"/>
                                <a:gd name="T4" fmla="*/ 62 w 63"/>
                                <a:gd name="T5" fmla="*/ 18 h 19"/>
                                <a:gd name="T6" fmla="*/ 0 w 63"/>
                                <a:gd name="T7" fmla="*/ 10 h 19"/>
                                <a:gd name="T8" fmla="*/ 0 w 63"/>
                                <a:gd name="T9" fmla="*/ 0 h 19"/>
                                <a:gd name="T10" fmla="*/ 0 60000 65536"/>
                                <a:gd name="T11" fmla="*/ 0 60000 65536"/>
                                <a:gd name="T12" fmla="*/ 0 60000 65536"/>
                                <a:gd name="T13" fmla="*/ 0 60000 65536"/>
                                <a:gd name="T14" fmla="*/ 0 60000 65536"/>
                                <a:gd name="T15" fmla="*/ 0 w 63"/>
                                <a:gd name="T16" fmla="*/ 0 h 19"/>
                                <a:gd name="T17" fmla="*/ 63 w 63"/>
                                <a:gd name="T18" fmla="*/ 19 h 19"/>
                              </a:gdLst>
                              <a:ahLst/>
                              <a:cxnLst>
                                <a:cxn ang="T10">
                                  <a:pos x="T0" y="T1"/>
                                </a:cxn>
                                <a:cxn ang="T11">
                                  <a:pos x="T2" y="T3"/>
                                </a:cxn>
                                <a:cxn ang="T12">
                                  <a:pos x="T4" y="T5"/>
                                </a:cxn>
                                <a:cxn ang="T13">
                                  <a:pos x="T6" y="T7"/>
                                </a:cxn>
                                <a:cxn ang="T14">
                                  <a:pos x="T8" y="T9"/>
                                </a:cxn>
                              </a:cxnLst>
                              <a:rect l="T15" t="T16" r="T17" b="T18"/>
                              <a:pathLst>
                                <a:path w="63" h="19">
                                  <a:moveTo>
                                    <a:pt x="0" y="0"/>
                                  </a:moveTo>
                                  <a:lnTo>
                                    <a:pt x="62" y="8"/>
                                  </a:lnTo>
                                  <a:lnTo>
                                    <a:pt x="62" y="18"/>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6" name="Freeform 612"/>
                            <p:cNvSpPr>
                              <a:spLocks/>
                            </p:cNvSpPr>
                            <p:nvPr/>
                          </p:nvSpPr>
                          <p:spPr bwMode="auto">
                            <a:xfrm>
                              <a:off x="4802" y="1452"/>
                              <a:ext cx="63" cy="18"/>
                            </a:xfrm>
                            <a:custGeom>
                              <a:avLst/>
                              <a:gdLst>
                                <a:gd name="T0" fmla="*/ 0 w 63"/>
                                <a:gd name="T1" fmla="*/ 0 h 18"/>
                                <a:gd name="T2" fmla="*/ 62 w 63"/>
                                <a:gd name="T3" fmla="*/ 8 h 18"/>
                                <a:gd name="T4" fmla="*/ 62 w 63"/>
                                <a:gd name="T5" fmla="*/ 17 h 18"/>
                                <a:gd name="T6" fmla="*/ 0 w 63"/>
                                <a:gd name="T7" fmla="*/ 10 h 18"/>
                                <a:gd name="T8" fmla="*/ 0 w 63"/>
                                <a:gd name="T9" fmla="*/ 0 h 18"/>
                                <a:gd name="T10" fmla="*/ 0 60000 65536"/>
                                <a:gd name="T11" fmla="*/ 0 60000 65536"/>
                                <a:gd name="T12" fmla="*/ 0 60000 65536"/>
                                <a:gd name="T13" fmla="*/ 0 60000 65536"/>
                                <a:gd name="T14" fmla="*/ 0 60000 65536"/>
                                <a:gd name="T15" fmla="*/ 0 w 63"/>
                                <a:gd name="T16" fmla="*/ 0 h 18"/>
                                <a:gd name="T17" fmla="*/ 63 w 63"/>
                                <a:gd name="T18" fmla="*/ 18 h 18"/>
                              </a:gdLst>
                              <a:ahLst/>
                              <a:cxnLst>
                                <a:cxn ang="T10">
                                  <a:pos x="T0" y="T1"/>
                                </a:cxn>
                                <a:cxn ang="T11">
                                  <a:pos x="T2" y="T3"/>
                                </a:cxn>
                                <a:cxn ang="T12">
                                  <a:pos x="T4" y="T5"/>
                                </a:cxn>
                                <a:cxn ang="T13">
                                  <a:pos x="T6" y="T7"/>
                                </a:cxn>
                                <a:cxn ang="T14">
                                  <a:pos x="T8" y="T9"/>
                                </a:cxn>
                              </a:cxnLst>
                              <a:rect l="T15" t="T16" r="T17" b="T18"/>
                              <a:pathLst>
                                <a:path w="63" h="18">
                                  <a:moveTo>
                                    <a:pt x="0" y="0"/>
                                  </a:moveTo>
                                  <a:lnTo>
                                    <a:pt x="62" y="8"/>
                                  </a:lnTo>
                                  <a:lnTo>
                                    <a:pt x="62" y="17"/>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7" name="Freeform 613"/>
                            <p:cNvSpPr>
                              <a:spLocks/>
                            </p:cNvSpPr>
                            <p:nvPr/>
                          </p:nvSpPr>
                          <p:spPr bwMode="auto">
                            <a:xfrm>
                              <a:off x="4802" y="1469"/>
                              <a:ext cx="63" cy="18"/>
                            </a:xfrm>
                            <a:custGeom>
                              <a:avLst/>
                              <a:gdLst>
                                <a:gd name="T0" fmla="*/ 0 w 63"/>
                                <a:gd name="T1" fmla="*/ 0 h 18"/>
                                <a:gd name="T2" fmla="*/ 62 w 63"/>
                                <a:gd name="T3" fmla="*/ 8 h 18"/>
                                <a:gd name="T4" fmla="*/ 62 w 63"/>
                                <a:gd name="T5" fmla="*/ 17 h 18"/>
                                <a:gd name="T6" fmla="*/ 0 w 63"/>
                                <a:gd name="T7" fmla="*/ 10 h 18"/>
                                <a:gd name="T8" fmla="*/ 0 w 63"/>
                                <a:gd name="T9" fmla="*/ 0 h 18"/>
                                <a:gd name="T10" fmla="*/ 0 60000 65536"/>
                                <a:gd name="T11" fmla="*/ 0 60000 65536"/>
                                <a:gd name="T12" fmla="*/ 0 60000 65536"/>
                                <a:gd name="T13" fmla="*/ 0 60000 65536"/>
                                <a:gd name="T14" fmla="*/ 0 60000 65536"/>
                                <a:gd name="T15" fmla="*/ 0 w 63"/>
                                <a:gd name="T16" fmla="*/ 0 h 18"/>
                                <a:gd name="T17" fmla="*/ 63 w 63"/>
                                <a:gd name="T18" fmla="*/ 18 h 18"/>
                              </a:gdLst>
                              <a:ahLst/>
                              <a:cxnLst>
                                <a:cxn ang="T10">
                                  <a:pos x="T0" y="T1"/>
                                </a:cxn>
                                <a:cxn ang="T11">
                                  <a:pos x="T2" y="T3"/>
                                </a:cxn>
                                <a:cxn ang="T12">
                                  <a:pos x="T4" y="T5"/>
                                </a:cxn>
                                <a:cxn ang="T13">
                                  <a:pos x="T6" y="T7"/>
                                </a:cxn>
                                <a:cxn ang="T14">
                                  <a:pos x="T8" y="T9"/>
                                </a:cxn>
                              </a:cxnLst>
                              <a:rect l="T15" t="T16" r="T17" b="T18"/>
                              <a:pathLst>
                                <a:path w="63" h="18">
                                  <a:moveTo>
                                    <a:pt x="0" y="0"/>
                                  </a:moveTo>
                                  <a:lnTo>
                                    <a:pt x="62" y="8"/>
                                  </a:lnTo>
                                  <a:lnTo>
                                    <a:pt x="62" y="17"/>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8" name="Freeform 614"/>
                            <p:cNvSpPr>
                              <a:spLocks/>
                            </p:cNvSpPr>
                            <p:nvPr/>
                          </p:nvSpPr>
                          <p:spPr bwMode="auto">
                            <a:xfrm>
                              <a:off x="4802" y="1486"/>
                              <a:ext cx="63" cy="17"/>
                            </a:xfrm>
                            <a:custGeom>
                              <a:avLst/>
                              <a:gdLst>
                                <a:gd name="T0" fmla="*/ 0 w 63"/>
                                <a:gd name="T1" fmla="*/ 0 h 17"/>
                                <a:gd name="T2" fmla="*/ 62 w 63"/>
                                <a:gd name="T3" fmla="*/ 7 h 17"/>
                                <a:gd name="T4" fmla="*/ 62 w 63"/>
                                <a:gd name="T5" fmla="*/ 16 h 17"/>
                                <a:gd name="T6" fmla="*/ 0 w 63"/>
                                <a:gd name="T7" fmla="*/ 10 h 17"/>
                                <a:gd name="T8" fmla="*/ 0 w 63"/>
                                <a:gd name="T9" fmla="*/ 0 h 17"/>
                                <a:gd name="T10" fmla="*/ 0 60000 65536"/>
                                <a:gd name="T11" fmla="*/ 0 60000 65536"/>
                                <a:gd name="T12" fmla="*/ 0 60000 65536"/>
                                <a:gd name="T13" fmla="*/ 0 60000 65536"/>
                                <a:gd name="T14" fmla="*/ 0 60000 65536"/>
                                <a:gd name="T15" fmla="*/ 0 w 63"/>
                                <a:gd name="T16" fmla="*/ 0 h 17"/>
                                <a:gd name="T17" fmla="*/ 63 w 63"/>
                                <a:gd name="T18" fmla="*/ 17 h 17"/>
                              </a:gdLst>
                              <a:ahLst/>
                              <a:cxnLst>
                                <a:cxn ang="T10">
                                  <a:pos x="T0" y="T1"/>
                                </a:cxn>
                                <a:cxn ang="T11">
                                  <a:pos x="T2" y="T3"/>
                                </a:cxn>
                                <a:cxn ang="T12">
                                  <a:pos x="T4" y="T5"/>
                                </a:cxn>
                                <a:cxn ang="T13">
                                  <a:pos x="T6" y="T7"/>
                                </a:cxn>
                                <a:cxn ang="T14">
                                  <a:pos x="T8" y="T9"/>
                                </a:cxn>
                              </a:cxnLst>
                              <a:rect l="T15" t="T16" r="T17" b="T18"/>
                              <a:pathLst>
                                <a:path w="63" h="17">
                                  <a:moveTo>
                                    <a:pt x="0" y="0"/>
                                  </a:moveTo>
                                  <a:lnTo>
                                    <a:pt x="62" y="7"/>
                                  </a:lnTo>
                                  <a:lnTo>
                                    <a:pt x="62" y="16"/>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59" name="Freeform 615"/>
                            <p:cNvSpPr>
                              <a:spLocks/>
                            </p:cNvSpPr>
                            <p:nvPr/>
                          </p:nvSpPr>
                          <p:spPr bwMode="auto">
                            <a:xfrm>
                              <a:off x="4802" y="1504"/>
                              <a:ext cx="63" cy="16"/>
                            </a:xfrm>
                            <a:custGeom>
                              <a:avLst/>
                              <a:gdLst>
                                <a:gd name="T0" fmla="*/ 0 w 63"/>
                                <a:gd name="T1" fmla="*/ 0 h 16"/>
                                <a:gd name="T2" fmla="*/ 62 w 63"/>
                                <a:gd name="T3" fmla="*/ 6 h 16"/>
                                <a:gd name="T4" fmla="*/ 62 w 63"/>
                                <a:gd name="T5" fmla="*/ 15 h 16"/>
                                <a:gd name="T6" fmla="*/ 0 w 63"/>
                                <a:gd name="T7" fmla="*/ 10 h 16"/>
                                <a:gd name="T8" fmla="*/ 0 w 63"/>
                                <a:gd name="T9" fmla="*/ 0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0"/>
                                  </a:moveTo>
                                  <a:lnTo>
                                    <a:pt x="62" y="6"/>
                                  </a:lnTo>
                                  <a:lnTo>
                                    <a:pt x="62" y="15"/>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60" name="Freeform 616"/>
                            <p:cNvSpPr>
                              <a:spLocks/>
                            </p:cNvSpPr>
                            <p:nvPr/>
                          </p:nvSpPr>
                          <p:spPr bwMode="auto">
                            <a:xfrm>
                              <a:off x="4802" y="1521"/>
                              <a:ext cx="63" cy="16"/>
                            </a:xfrm>
                            <a:custGeom>
                              <a:avLst/>
                              <a:gdLst>
                                <a:gd name="T0" fmla="*/ 0 w 63"/>
                                <a:gd name="T1" fmla="*/ 0 h 16"/>
                                <a:gd name="T2" fmla="*/ 62 w 63"/>
                                <a:gd name="T3" fmla="*/ 6 h 16"/>
                                <a:gd name="T4" fmla="*/ 62 w 63"/>
                                <a:gd name="T5" fmla="*/ 15 h 16"/>
                                <a:gd name="T6" fmla="*/ 0 w 63"/>
                                <a:gd name="T7" fmla="*/ 10 h 16"/>
                                <a:gd name="T8" fmla="*/ 0 w 63"/>
                                <a:gd name="T9" fmla="*/ 0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0"/>
                                  </a:moveTo>
                                  <a:lnTo>
                                    <a:pt x="62" y="6"/>
                                  </a:lnTo>
                                  <a:lnTo>
                                    <a:pt x="62" y="15"/>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61" name="Freeform 617"/>
                            <p:cNvSpPr>
                              <a:spLocks/>
                            </p:cNvSpPr>
                            <p:nvPr/>
                          </p:nvSpPr>
                          <p:spPr bwMode="auto">
                            <a:xfrm>
                              <a:off x="4801" y="1539"/>
                              <a:ext cx="64" cy="15"/>
                            </a:xfrm>
                            <a:custGeom>
                              <a:avLst/>
                              <a:gdLst>
                                <a:gd name="T0" fmla="*/ 0 w 64"/>
                                <a:gd name="T1" fmla="*/ 0 h 15"/>
                                <a:gd name="T2" fmla="*/ 63 w 64"/>
                                <a:gd name="T3" fmla="*/ 5 h 15"/>
                                <a:gd name="T4" fmla="*/ 63 w 64"/>
                                <a:gd name="T5" fmla="*/ 14 h 15"/>
                                <a:gd name="T6" fmla="*/ 0 w 64"/>
                                <a:gd name="T7" fmla="*/ 10 h 15"/>
                                <a:gd name="T8" fmla="*/ 0 w 64"/>
                                <a:gd name="T9" fmla="*/ 0 h 15"/>
                                <a:gd name="T10" fmla="*/ 0 60000 65536"/>
                                <a:gd name="T11" fmla="*/ 0 60000 65536"/>
                                <a:gd name="T12" fmla="*/ 0 60000 65536"/>
                                <a:gd name="T13" fmla="*/ 0 60000 65536"/>
                                <a:gd name="T14" fmla="*/ 0 60000 65536"/>
                                <a:gd name="T15" fmla="*/ 0 w 64"/>
                                <a:gd name="T16" fmla="*/ 0 h 15"/>
                                <a:gd name="T17" fmla="*/ 64 w 64"/>
                                <a:gd name="T18" fmla="*/ 15 h 15"/>
                              </a:gdLst>
                              <a:ahLst/>
                              <a:cxnLst>
                                <a:cxn ang="T10">
                                  <a:pos x="T0" y="T1"/>
                                </a:cxn>
                                <a:cxn ang="T11">
                                  <a:pos x="T2" y="T3"/>
                                </a:cxn>
                                <a:cxn ang="T12">
                                  <a:pos x="T4" y="T5"/>
                                </a:cxn>
                                <a:cxn ang="T13">
                                  <a:pos x="T6" y="T7"/>
                                </a:cxn>
                                <a:cxn ang="T14">
                                  <a:pos x="T8" y="T9"/>
                                </a:cxn>
                              </a:cxnLst>
                              <a:rect l="T15" t="T16" r="T17" b="T18"/>
                              <a:pathLst>
                                <a:path w="64" h="15">
                                  <a:moveTo>
                                    <a:pt x="0" y="0"/>
                                  </a:moveTo>
                                  <a:lnTo>
                                    <a:pt x="63" y="5"/>
                                  </a:lnTo>
                                  <a:lnTo>
                                    <a:pt x="63" y="14"/>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62" name="Freeform 618"/>
                            <p:cNvSpPr>
                              <a:spLocks/>
                            </p:cNvSpPr>
                            <p:nvPr/>
                          </p:nvSpPr>
                          <p:spPr bwMode="auto">
                            <a:xfrm>
                              <a:off x="4801" y="1557"/>
                              <a:ext cx="64" cy="14"/>
                            </a:xfrm>
                            <a:custGeom>
                              <a:avLst/>
                              <a:gdLst>
                                <a:gd name="T0" fmla="*/ 0 w 64"/>
                                <a:gd name="T1" fmla="*/ 0 h 14"/>
                                <a:gd name="T2" fmla="*/ 63 w 64"/>
                                <a:gd name="T3" fmla="*/ 4 h 14"/>
                                <a:gd name="T4" fmla="*/ 63 w 64"/>
                                <a:gd name="T5" fmla="*/ 13 h 14"/>
                                <a:gd name="T6" fmla="*/ 0 w 64"/>
                                <a:gd name="T7" fmla="*/ 10 h 14"/>
                                <a:gd name="T8" fmla="*/ 0 w 64"/>
                                <a:gd name="T9" fmla="*/ 0 h 14"/>
                                <a:gd name="T10" fmla="*/ 0 60000 65536"/>
                                <a:gd name="T11" fmla="*/ 0 60000 65536"/>
                                <a:gd name="T12" fmla="*/ 0 60000 65536"/>
                                <a:gd name="T13" fmla="*/ 0 60000 65536"/>
                                <a:gd name="T14" fmla="*/ 0 60000 65536"/>
                                <a:gd name="T15" fmla="*/ 0 w 64"/>
                                <a:gd name="T16" fmla="*/ 0 h 14"/>
                                <a:gd name="T17" fmla="*/ 64 w 64"/>
                                <a:gd name="T18" fmla="*/ 14 h 14"/>
                              </a:gdLst>
                              <a:ahLst/>
                              <a:cxnLst>
                                <a:cxn ang="T10">
                                  <a:pos x="T0" y="T1"/>
                                </a:cxn>
                                <a:cxn ang="T11">
                                  <a:pos x="T2" y="T3"/>
                                </a:cxn>
                                <a:cxn ang="T12">
                                  <a:pos x="T4" y="T5"/>
                                </a:cxn>
                                <a:cxn ang="T13">
                                  <a:pos x="T6" y="T7"/>
                                </a:cxn>
                                <a:cxn ang="T14">
                                  <a:pos x="T8" y="T9"/>
                                </a:cxn>
                              </a:cxnLst>
                              <a:rect l="T15" t="T16" r="T17" b="T18"/>
                              <a:pathLst>
                                <a:path w="64" h="14">
                                  <a:moveTo>
                                    <a:pt x="0" y="0"/>
                                  </a:moveTo>
                                  <a:lnTo>
                                    <a:pt x="63" y="4"/>
                                  </a:lnTo>
                                  <a:lnTo>
                                    <a:pt x="63" y="13"/>
                                  </a:lnTo>
                                  <a:lnTo>
                                    <a:pt x="0" y="10"/>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463" name="Freeform 619"/>
                            <p:cNvSpPr>
                              <a:spLocks/>
                            </p:cNvSpPr>
                            <p:nvPr/>
                          </p:nvSpPr>
                          <p:spPr bwMode="auto">
                            <a:xfrm>
                              <a:off x="4801" y="1575"/>
                              <a:ext cx="64" cy="12"/>
                            </a:xfrm>
                            <a:custGeom>
                              <a:avLst/>
                              <a:gdLst>
                                <a:gd name="T0" fmla="*/ 0 w 64"/>
                                <a:gd name="T1" fmla="*/ 0 h 12"/>
                                <a:gd name="T2" fmla="*/ 63 w 64"/>
                                <a:gd name="T3" fmla="*/ 2 h 12"/>
                                <a:gd name="T4" fmla="*/ 63 w 64"/>
                                <a:gd name="T5" fmla="*/ 11 h 12"/>
                                <a:gd name="T6" fmla="*/ 0 w 64"/>
                                <a:gd name="T7" fmla="*/ 9 h 12"/>
                                <a:gd name="T8" fmla="*/ 0 w 64"/>
                                <a:gd name="T9" fmla="*/ 0 h 12"/>
                                <a:gd name="T10" fmla="*/ 0 60000 65536"/>
                                <a:gd name="T11" fmla="*/ 0 60000 65536"/>
                                <a:gd name="T12" fmla="*/ 0 60000 65536"/>
                                <a:gd name="T13" fmla="*/ 0 60000 65536"/>
                                <a:gd name="T14" fmla="*/ 0 60000 65536"/>
                                <a:gd name="T15" fmla="*/ 0 w 64"/>
                                <a:gd name="T16" fmla="*/ 0 h 12"/>
                                <a:gd name="T17" fmla="*/ 64 w 64"/>
                                <a:gd name="T18" fmla="*/ 12 h 12"/>
                              </a:gdLst>
                              <a:ahLst/>
                              <a:cxnLst>
                                <a:cxn ang="T10">
                                  <a:pos x="T0" y="T1"/>
                                </a:cxn>
                                <a:cxn ang="T11">
                                  <a:pos x="T2" y="T3"/>
                                </a:cxn>
                                <a:cxn ang="T12">
                                  <a:pos x="T4" y="T5"/>
                                </a:cxn>
                                <a:cxn ang="T13">
                                  <a:pos x="T6" y="T7"/>
                                </a:cxn>
                                <a:cxn ang="T14">
                                  <a:pos x="T8" y="T9"/>
                                </a:cxn>
                              </a:cxnLst>
                              <a:rect l="T15" t="T16" r="T17" b="T18"/>
                              <a:pathLst>
                                <a:path w="64" h="12">
                                  <a:moveTo>
                                    <a:pt x="0" y="0"/>
                                  </a:moveTo>
                                  <a:lnTo>
                                    <a:pt x="63" y="2"/>
                                  </a:lnTo>
                                  <a:lnTo>
                                    <a:pt x="63" y="11"/>
                                  </a:lnTo>
                                  <a:lnTo>
                                    <a:pt x="0" y="9"/>
                                  </a:lnTo>
                                  <a:lnTo>
                                    <a:pt x="0" y="0"/>
                                  </a:lnTo>
                                </a:path>
                              </a:pathLst>
                            </a:custGeom>
                            <a:solidFill>
                              <a:srgbClr val="000000"/>
                            </a:solidFill>
                            <a:ln w="12700" cap="rnd">
                              <a:noFill/>
                              <a:round/>
                              <a:headEnd/>
                              <a:tailEnd/>
                            </a:ln>
                          </p:spPr>
                          <p:txBody>
                            <a:bodyPr wrap="none" lIns="37317" tIns="18331" rIns="37317" bIns="18331">
                              <a:spAutoFit/>
                            </a:bodyPr>
                            <a:lstStyle/>
                            <a:p>
                              <a:endParaRPr lang="pt-PT"/>
                            </a:p>
                          </p:txBody>
                        </p:sp>
                      </p:grpSp>
                      <p:grpSp>
                        <p:nvGrpSpPr>
                          <p:cNvPr id="440" name="Group 620"/>
                          <p:cNvGrpSpPr>
                            <a:grpSpLocks/>
                          </p:cNvGrpSpPr>
                          <p:nvPr/>
                        </p:nvGrpSpPr>
                        <p:grpSpPr bwMode="auto">
                          <a:xfrm>
                            <a:off x="4815" y="1300"/>
                            <a:ext cx="35" cy="308"/>
                            <a:chOff x="4815" y="1300"/>
                            <a:chExt cx="35" cy="308"/>
                          </a:xfrm>
                        </p:grpSpPr>
                        <p:grpSp>
                          <p:nvGrpSpPr>
                            <p:cNvPr id="441" name="Group 621"/>
                            <p:cNvGrpSpPr>
                              <a:grpSpLocks/>
                            </p:cNvGrpSpPr>
                            <p:nvPr/>
                          </p:nvGrpSpPr>
                          <p:grpSpPr bwMode="auto">
                            <a:xfrm>
                              <a:off x="4815" y="1300"/>
                              <a:ext cx="8" cy="308"/>
                              <a:chOff x="4815" y="1300"/>
                              <a:chExt cx="8" cy="308"/>
                            </a:xfrm>
                          </p:grpSpPr>
                          <p:sp>
                            <p:nvSpPr>
                              <p:cNvPr id="445" name="Line 622"/>
                              <p:cNvSpPr>
                                <a:spLocks noChangeShapeType="1"/>
                              </p:cNvSpPr>
                              <p:nvPr/>
                            </p:nvSpPr>
                            <p:spPr bwMode="auto">
                              <a:xfrm flipV="1">
                                <a:off x="4815" y="1300"/>
                                <a:ext cx="0" cy="308"/>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446" name="Line 623"/>
                              <p:cNvSpPr>
                                <a:spLocks noChangeShapeType="1"/>
                              </p:cNvSpPr>
                              <p:nvPr/>
                            </p:nvSpPr>
                            <p:spPr bwMode="auto">
                              <a:xfrm flipV="1">
                                <a:off x="4823" y="1301"/>
                                <a:ext cx="0" cy="307"/>
                              </a:xfrm>
                              <a:prstGeom prst="line">
                                <a:avLst/>
                              </a:prstGeom>
                              <a:noFill/>
                              <a:ln w="12700">
                                <a:solidFill>
                                  <a:srgbClr val="C0C0C0"/>
                                </a:solidFill>
                                <a:round/>
                                <a:headEnd/>
                                <a:tailEnd/>
                              </a:ln>
                            </p:spPr>
                            <p:txBody>
                              <a:bodyPr wrap="none" lIns="37317" tIns="18331" rIns="37317" bIns="18331">
                                <a:spAutoFit/>
                              </a:bodyPr>
                              <a:lstStyle/>
                              <a:p>
                                <a:endParaRPr lang="pt-PT"/>
                              </a:p>
                            </p:txBody>
                          </p:sp>
                        </p:grpSp>
                        <p:grpSp>
                          <p:nvGrpSpPr>
                            <p:cNvPr id="442" name="Group 624"/>
                            <p:cNvGrpSpPr>
                              <a:grpSpLocks/>
                            </p:cNvGrpSpPr>
                            <p:nvPr/>
                          </p:nvGrpSpPr>
                          <p:grpSpPr bwMode="auto">
                            <a:xfrm>
                              <a:off x="4843" y="1305"/>
                              <a:ext cx="7" cy="303"/>
                              <a:chOff x="4843" y="1305"/>
                              <a:chExt cx="7" cy="303"/>
                            </a:xfrm>
                          </p:grpSpPr>
                          <p:sp>
                            <p:nvSpPr>
                              <p:cNvPr id="443" name="Line 625"/>
                              <p:cNvSpPr>
                                <a:spLocks noChangeShapeType="1"/>
                              </p:cNvSpPr>
                              <p:nvPr/>
                            </p:nvSpPr>
                            <p:spPr bwMode="auto">
                              <a:xfrm flipV="1">
                                <a:off x="4843" y="1305"/>
                                <a:ext cx="0" cy="303"/>
                              </a:xfrm>
                              <a:prstGeom prst="line">
                                <a:avLst/>
                              </a:prstGeom>
                              <a:noFill/>
                              <a:ln w="12700">
                                <a:solidFill>
                                  <a:srgbClr val="C0C0C0"/>
                                </a:solidFill>
                                <a:round/>
                                <a:headEnd/>
                                <a:tailEnd/>
                              </a:ln>
                            </p:spPr>
                            <p:txBody>
                              <a:bodyPr wrap="none" lIns="37317" tIns="18331" rIns="37317" bIns="18331">
                                <a:spAutoFit/>
                              </a:bodyPr>
                              <a:lstStyle/>
                              <a:p>
                                <a:endParaRPr lang="pt-PT"/>
                              </a:p>
                            </p:txBody>
                          </p:sp>
                          <p:sp>
                            <p:nvSpPr>
                              <p:cNvPr id="444" name="Line 626"/>
                              <p:cNvSpPr>
                                <a:spLocks noChangeShapeType="1"/>
                              </p:cNvSpPr>
                              <p:nvPr/>
                            </p:nvSpPr>
                            <p:spPr bwMode="auto">
                              <a:xfrm flipV="1">
                                <a:off x="4850" y="1306"/>
                                <a:ext cx="0" cy="302"/>
                              </a:xfrm>
                              <a:prstGeom prst="line">
                                <a:avLst/>
                              </a:prstGeom>
                              <a:noFill/>
                              <a:ln w="12700">
                                <a:solidFill>
                                  <a:srgbClr val="C0C0C0"/>
                                </a:solidFill>
                                <a:round/>
                                <a:headEnd/>
                                <a:tailEnd/>
                              </a:ln>
                            </p:spPr>
                            <p:txBody>
                              <a:bodyPr wrap="none" lIns="37317" tIns="18331" rIns="37317" bIns="18331">
                                <a:spAutoFit/>
                              </a:bodyPr>
                              <a:lstStyle/>
                              <a:p>
                                <a:endParaRPr lang="pt-PT"/>
                              </a:p>
                            </p:txBody>
                          </p:sp>
                        </p:grpSp>
                      </p:grpSp>
                    </p:grpSp>
                  </p:grpSp>
                </p:grpSp>
              </p:grpSp>
              <p:grpSp>
                <p:nvGrpSpPr>
                  <p:cNvPr id="473" name="Group 627"/>
                  <p:cNvGrpSpPr>
                    <a:grpSpLocks/>
                  </p:cNvGrpSpPr>
                  <p:nvPr/>
                </p:nvGrpSpPr>
                <p:grpSpPr bwMode="auto">
                  <a:xfrm>
                    <a:off x="4739" y="1538"/>
                    <a:ext cx="321" cy="94"/>
                    <a:chOff x="4739" y="1538"/>
                    <a:chExt cx="321" cy="94"/>
                  </a:xfrm>
                </p:grpSpPr>
                <p:sp>
                  <p:nvSpPr>
                    <p:cNvPr id="425" name="Freeform 628"/>
                    <p:cNvSpPr>
                      <a:spLocks/>
                    </p:cNvSpPr>
                    <p:nvPr/>
                  </p:nvSpPr>
                  <p:spPr bwMode="auto">
                    <a:xfrm>
                      <a:off x="4942" y="1601"/>
                      <a:ext cx="51" cy="31"/>
                    </a:xfrm>
                    <a:custGeom>
                      <a:avLst/>
                      <a:gdLst>
                        <a:gd name="T0" fmla="*/ 0 w 51"/>
                        <a:gd name="T1" fmla="*/ 14 h 31"/>
                        <a:gd name="T2" fmla="*/ 3 w 51"/>
                        <a:gd name="T3" fmla="*/ 10 h 31"/>
                        <a:gd name="T4" fmla="*/ 6 w 51"/>
                        <a:gd name="T5" fmla="*/ 7 h 31"/>
                        <a:gd name="T6" fmla="*/ 7 w 51"/>
                        <a:gd name="T7" fmla="*/ 4 h 31"/>
                        <a:gd name="T8" fmla="*/ 10 w 51"/>
                        <a:gd name="T9" fmla="*/ 2 h 31"/>
                        <a:gd name="T10" fmla="*/ 13 w 51"/>
                        <a:gd name="T11" fmla="*/ 2 h 31"/>
                        <a:gd name="T12" fmla="*/ 17 w 51"/>
                        <a:gd name="T13" fmla="*/ 1 h 31"/>
                        <a:gd name="T14" fmla="*/ 21 w 51"/>
                        <a:gd name="T15" fmla="*/ 0 h 31"/>
                        <a:gd name="T16" fmla="*/ 23 w 51"/>
                        <a:gd name="T17" fmla="*/ 1 h 31"/>
                        <a:gd name="T18" fmla="*/ 26 w 51"/>
                        <a:gd name="T19" fmla="*/ 1 h 31"/>
                        <a:gd name="T20" fmla="*/ 29 w 51"/>
                        <a:gd name="T21" fmla="*/ 0 h 31"/>
                        <a:gd name="T22" fmla="*/ 32 w 51"/>
                        <a:gd name="T23" fmla="*/ 2 h 31"/>
                        <a:gd name="T24" fmla="*/ 34 w 51"/>
                        <a:gd name="T25" fmla="*/ 2 h 31"/>
                        <a:gd name="T26" fmla="*/ 38 w 51"/>
                        <a:gd name="T27" fmla="*/ 1 h 31"/>
                        <a:gd name="T28" fmla="*/ 42 w 51"/>
                        <a:gd name="T29" fmla="*/ 0 h 31"/>
                        <a:gd name="T30" fmla="*/ 43 w 51"/>
                        <a:gd name="T31" fmla="*/ 3 h 31"/>
                        <a:gd name="T32" fmla="*/ 42 w 51"/>
                        <a:gd name="T33" fmla="*/ 6 h 31"/>
                        <a:gd name="T34" fmla="*/ 46 w 51"/>
                        <a:gd name="T35" fmla="*/ 8 h 31"/>
                        <a:gd name="T36" fmla="*/ 49 w 51"/>
                        <a:gd name="T37" fmla="*/ 8 h 31"/>
                        <a:gd name="T38" fmla="*/ 50 w 51"/>
                        <a:gd name="T39" fmla="*/ 10 h 31"/>
                        <a:gd name="T40" fmla="*/ 47 w 51"/>
                        <a:gd name="T41" fmla="*/ 12 h 31"/>
                        <a:gd name="T42" fmla="*/ 46 w 51"/>
                        <a:gd name="T43" fmla="*/ 15 h 31"/>
                        <a:gd name="T44" fmla="*/ 47 w 51"/>
                        <a:gd name="T45" fmla="*/ 17 h 31"/>
                        <a:gd name="T46" fmla="*/ 44 w 51"/>
                        <a:gd name="T47" fmla="*/ 19 h 31"/>
                        <a:gd name="T48" fmla="*/ 43 w 51"/>
                        <a:gd name="T49" fmla="*/ 21 h 31"/>
                        <a:gd name="T50" fmla="*/ 46 w 51"/>
                        <a:gd name="T51" fmla="*/ 22 h 31"/>
                        <a:gd name="T52" fmla="*/ 49 w 51"/>
                        <a:gd name="T53" fmla="*/ 24 h 31"/>
                        <a:gd name="T54" fmla="*/ 46 w 51"/>
                        <a:gd name="T55" fmla="*/ 26 h 31"/>
                        <a:gd name="T56" fmla="*/ 43 w 51"/>
                        <a:gd name="T57" fmla="*/ 28 h 31"/>
                        <a:gd name="T58" fmla="*/ 31 w 51"/>
                        <a:gd name="T59" fmla="*/ 30 h 31"/>
                        <a:gd name="T60" fmla="*/ 25 w 51"/>
                        <a:gd name="T61" fmla="*/ 30 h 31"/>
                        <a:gd name="T62" fmla="*/ 20 w 51"/>
                        <a:gd name="T63" fmla="*/ 28 h 31"/>
                        <a:gd name="T64" fmla="*/ 14 w 51"/>
                        <a:gd name="T65" fmla="*/ 29 h 31"/>
                        <a:gd name="T66" fmla="*/ 5 w 51"/>
                        <a:gd name="T67" fmla="*/ 29 h 31"/>
                        <a:gd name="T68" fmla="*/ 2 w 51"/>
                        <a:gd name="T69" fmla="*/ 27 h 31"/>
                        <a:gd name="T70" fmla="*/ 2 w 51"/>
                        <a:gd name="T71" fmla="*/ 24 h 31"/>
                        <a:gd name="T72" fmla="*/ 5 w 51"/>
                        <a:gd name="T73" fmla="*/ 21 h 31"/>
                        <a:gd name="T74" fmla="*/ 3 w 51"/>
                        <a:gd name="T75" fmla="*/ 18 h 31"/>
                        <a:gd name="T76" fmla="*/ 0 w 51"/>
                        <a:gd name="T77" fmla="*/ 16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
                        <a:gd name="T118" fmla="*/ 0 h 31"/>
                        <a:gd name="T119" fmla="*/ 51 w 51"/>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 h="31">
                          <a:moveTo>
                            <a:pt x="0" y="16"/>
                          </a:moveTo>
                          <a:lnTo>
                            <a:pt x="0" y="14"/>
                          </a:lnTo>
                          <a:lnTo>
                            <a:pt x="1" y="12"/>
                          </a:lnTo>
                          <a:lnTo>
                            <a:pt x="3" y="10"/>
                          </a:lnTo>
                          <a:lnTo>
                            <a:pt x="4" y="8"/>
                          </a:lnTo>
                          <a:lnTo>
                            <a:pt x="6" y="7"/>
                          </a:lnTo>
                          <a:lnTo>
                            <a:pt x="7" y="5"/>
                          </a:lnTo>
                          <a:lnTo>
                            <a:pt x="7" y="4"/>
                          </a:lnTo>
                          <a:lnTo>
                            <a:pt x="8" y="2"/>
                          </a:lnTo>
                          <a:lnTo>
                            <a:pt x="10" y="2"/>
                          </a:lnTo>
                          <a:lnTo>
                            <a:pt x="12" y="2"/>
                          </a:lnTo>
                          <a:lnTo>
                            <a:pt x="13" y="2"/>
                          </a:lnTo>
                          <a:lnTo>
                            <a:pt x="15" y="2"/>
                          </a:lnTo>
                          <a:lnTo>
                            <a:pt x="17" y="1"/>
                          </a:lnTo>
                          <a:lnTo>
                            <a:pt x="19" y="0"/>
                          </a:lnTo>
                          <a:lnTo>
                            <a:pt x="21" y="0"/>
                          </a:lnTo>
                          <a:lnTo>
                            <a:pt x="22" y="0"/>
                          </a:lnTo>
                          <a:lnTo>
                            <a:pt x="23" y="1"/>
                          </a:lnTo>
                          <a:lnTo>
                            <a:pt x="25" y="2"/>
                          </a:lnTo>
                          <a:lnTo>
                            <a:pt x="26" y="1"/>
                          </a:lnTo>
                          <a:lnTo>
                            <a:pt x="28" y="0"/>
                          </a:lnTo>
                          <a:lnTo>
                            <a:pt x="29" y="0"/>
                          </a:lnTo>
                          <a:lnTo>
                            <a:pt x="31" y="1"/>
                          </a:lnTo>
                          <a:lnTo>
                            <a:pt x="32" y="2"/>
                          </a:lnTo>
                          <a:lnTo>
                            <a:pt x="33" y="2"/>
                          </a:lnTo>
                          <a:lnTo>
                            <a:pt x="34" y="2"/>
                          </a:lnTo>
                          <a:lnTo>
                            <a:pt x="36" y="2"/>
                          </a:lnTo>
                          <a:lnTo>
                            <a:pt x="38" y="1"/>
                          </a:lnTo>
                          <a:lnTo>
                            <a:pt x="40" y="0"/>
                          </a:lnTo>
                          <a:lnTo>
                            <a:pt x="42" y="0"/>
                          </a:lnTo>
                          <a:lnTo>
                            <a:pt x="42" y="1"/>
                          </a:lnTo>
                          <a:lnTo>
                            <a:pt x="43" y="3"/>
                          </a:lnTo>
                          <a:lnTo>
                            <a:pt x="43" y="4"/>
                          </a:lnTo>
                          <a:lnTo>
                            <a:pt x="42" y="6"/>
                          </a:lnTo>
                          <a:lnTo>
                            <a:pt x="44" y="7"/>
                          </a:lnTo>
                          <a:lnTo>
                            <a:pt x="46" y="8"/>
                          </a:lnTo>
                          <a:lnTo>
                            <a:pt x="47" y="8"/>
                          </a:lnTo>
                          <a:lnTo>
                            <a:pt x="49" y="8"/>
                          </a:lnTo>
                          <a:lnTo>
                            <a:pt x="50" y="9"/>
                          </a:lnTo>
                          <a:lnTo>
                            <a:pt x="50" y="10"/>
                          </a:lnTo>
                          <a:lnTo>
                            <a:pt x="49" y="11"/>
                          </a:lnTo>
                          <a:lnTo>
                            <a:pt x="47" y="12"/>
                          </a:lnTo>
                          <a:lnTo>
                            <a:pt x="45" y="13"/>
                          </a:lnTo>
                          <a:lnTo>
                            <a:pt x="46" y="15"/>
                          </a:lnTo>
                          <a:lnTo>
                            <a:pt x="47" y="16"/>
                          </a:lnTo>
                          <a:lnTo>
                            <a:pt x="47" y="17"/>
                          </a:lnTo>
                          <a:lnTo>
                            <a:pt x="45" y="18"/>
                          </a:lnTo>
                          <a:lnTo>
                            <a:pt x="44" y="19"/>
                          </a:lnTo>
                          <a:lnTo>
                            <a:pt x="43" y="20"/>
                          </a:lnTo>
                          <a:lnTo>
                            <a:pt x="43" y="21"/>
                          </a:lnTo>
                          <a:lnTo>
                            <a:pt x="44" y="22"/>
                          </a:lnTo>
                          <a:lnTo>
                            <a:pt x="46" y="22"/>
                          </a:lnTo>
                          <a:lnTo>
                            <a:pt x="48" y="23"/>
                          </a:lnTo>
                          <a:lnTo>
                            <a:pt x="49" y="24"/>
                          </a:lnTo>
                          <a:lnTo>
                            <a:pt x="48" y="25"/>
                          </a:lnTo>
                          <a:lnTo>
                            <a:pt x="46" y="26"/>
                          </a:lnTo>
                          <a:lnTo>
                            <a:pt x="44" y="27"/>
                          </a:lnTo>
                          <a:lnTo>
                            <a:pt x="43" y="28"/>
                          </a:lnTo>
                          <a:lnTo>
                            <a:pt x="39" y="29"/>
                          </a:lnTo>
                          <a:lnTo>
                            <a:pt x="31" y="30"/>
                          </a:lnTo>
                          <a:lnTo>
                            <a:pt x="26" y="30"/>
                          </a:lnTo>
                          <a:lnTo>
                            <a:pt x="25" y="30"/>
                          </a:lnTo>
                          <a:lnTo>
                            <a:pt x="23" y="28"/>
                          </a:lnTo>
                          <a:lnTo>
                            <a:pt x="20" y="28"/>
                          </a:lnTo>
                          <a:lnTo>
                            <a:pt x="17" y="27"/>
                          </a:lnTo>
                          <a:lnTo>
                            <a:pt x="14" y="29"/>
                          </a:lnTo>
                          <a:lnTo>
                            <a:pt x="11" y="29"/>
                          </a:lnTo>
                          <a:lnTo>
                            <a:pt x="5" y="29"/>
                          </a:lnTo>
                          <a:lnTo>
                            <a:pt x="3" y="28"/>
                          </a:lnTo>
                          <a:lnTo>
                            <a:pt x="2" y="27"/>
                          </a:lnTo>
                          <a:lnTo>
                            <a:pt x="1" y="25"/>
                          </a:lnTo>
                          <a:lnTo>
                            <a:pt x="2" y="24"/>
                          </a:lnTo>
                          <a:lnTo>
                            <a:pt x="4" y="23"/>
                          </a:lnTo>
                          <a:lnTo>
                            <a:pt x="5" y="21"/>
                          </a:lnTo>
                          <a:lnTo>
                            <a:pt x="5" y="20"/>
                          </a:lnTo>
                          <a:lnTo>
                            <a:pt x="3" y="18"/>
                          </a:lnTo>
                          <a:lnTo>
                            <a:pt x="1" y="17"/>
                          </a:lnTo>
                          <a:lnTo>
                            <a:pt x="0" y="16"/>
                          </a:lnTo>
                        </a:path>
                      </a:pathLst>
                    </a:custGeom>
                    <a:solidFill>
                      <a:srgbClr val="008000"/>
                    </a:solidFill>
                    <a:ln w="12700" cap="rnd">
                      <a:solidFill>
                        <a:srgbClr val="008000"/>
                      </a:solidFill>
                      <a:round/>
                      <a:headEnd/>
                      <a:tailEnd/>
                    </a:ln>
                  </p:spPr>
                  <p:txBody>
                    <a:bodyPr wrap="none" lIns="37317" tIns="18331" rIns="37317" bIns="18331">
                      <a:spAutoFit/>
                    </a:bodyPr>
                    <a:lstStyle/>
                    <a:p>
                      <a:endParaRPr lang="pt-PT"/>
                    </a:p>
                  </p:txBody>
                </p:sp>
                <p:sp>
                  <p:nvSpPr>
                    <p:cNvPr id="426" name="Freeform 629"/>
                    <p:cNvSpPr>
                      <a:spLocks/>
                    </p:cNvSpPr>
                    <p:nvPr/>
                  </p:nvSpPr>
                  <p:spPr bwMode="auto">
                    <a:xfrm>
                      <a:off x="5030" y="1600"/>
                      <a:ext cx="30" cy="31"/>
                    </a:xfrm>
                    <a:custGeom>
                      <a:avLst/>
                      <a:gdLst>
                        <a:gd name="T0" fmla="*/ 0 w 30"/>
                        <a:gd name="T1" fmla="*/ 14 h 31"/>
                        <a:gd name="T2" fmla="*/ 2 w 30"/>
                        <a:gd name="T3" fmla="*/ 10 h 31"/>
                        <a:gd name="T4" fmla="*/ 3 w 30"/>
                        <a:gd name="T5" fmla="*/ 7 h 31"/>
                        <a:gd name="T6" fmla="*/ 4 w 30"/>
                        <a:gd name="T7" fmla="*/ 3 h 31"/>
                        <a:gd name="T8" fmla="*/ 5 w 30"/>
                        <a:gd name="T9" fmla="*/ 1 h 31"/>
                        <a:gd name="T10" fmla="*/ 7 w 30"/>
                        <a:gd name="T11" fmla="*/ 2 h 31"/>
                        <a:gd name="T12" fmla="*/ 9 w 30"/>
                        <a:gd name="T13" fmla="*/ 1 h 31"/>
                        <a:gd name="T14" fmla="*/ 12 w 30"/>
                        <a:gd name="T15" fmla="*/ 0 h 31"/>
                        <a:gd name="T16" fmla="*/ 14 w 30"/>
                        <a:gd name="T17" fmla="*/ 1 h 31"/>
                        <a:gd name="T18" fmla="*/ 17 w 30"/>
                        <a:gd name="T19" fmla="*/ 0 h 31"/>
                        <a:gd name="T20" fmla="*/ 19 w 30"/>
                        <a:gd name="T21" fmla="*/ 1 h 31"/>
                        <a:gd name="T22" fmla="*/ 20 w 30"/>
                        <a:gd name="T23" fmla="*/ 2 h 31"/>
                        <a:gd name="T24" fmla="*/ 22 w 30"/>
                        <a:gd name="T25" fmla="*/ 1 h 31"/>
                        <a:gd name="T26" fmla="*/ 23 w 30"/>
                        <a:gd name="T27" fmla="*/ 0 h 31"/>
                        <a:gd name="T28" fmla="*/ 25 w 30"/>
                        <a:gd name="T29" fmla="*/ 3 h 31"/>
                        <a:gd name="T30" fmla="*/ 24 w 30"/>
                        <a:gd name="T31" fmla="*/ 6 h 31"/>
                        <a:gd name="T32" fmla="*/ 26 w 30"/>
                        <a:gd name="T33" fmla="*/ 7 h 31"/>
                        <a:gd name="T34" fmla="*/ 28 w 30"/>
                        <a:gd name="T35" fmla="*/ 8 h 31"/>
                        <a:gd name="T36" fmla="*/ 29 w 30"/>
                        <a:gd name="T37" fmla="*/ 10 h 31"/>
                        <a:gd name="T38" fmla="*/ 28 w 30"/>
                        <a:gd name="T39" fmla="*/ 12 h 31"/>
                        <a:gd name="T40" fmla="*/ 27 w 30"/>
                        <a:gd name="T41" fmla="*/ 15 h 31"/>
                        <a:gd name="T42" fmla="*/ 26 w 30"/>
                        <a:gd name="T43" fmla="*/ 18 h 31"/>
                        <a:gd name="T44" fmla="*/ 25 w 30"/>
                        <a:gd name="T45" fmla="*/ 20 h 31"/>
                        <a:gd name="T46" fmla="*/ 25 w 30"/>
                        <a:gd name="T47" fmla="*/ 22 h 31"/>
                        <a:gd name="T48" fmla="*/ 28 w 30"/>
                        <a:gd name="T49" fmla="*/ 23 h 31"/>
                        <a:gd name="T50" fmla="*/ 28 w 30"/>
                        <a:gd name="T51" fmla="*/ 25 h 31"/>
                        <a:gd name="T52" fmla="*/ 26 w 30"/>
                        <a:gd name="T53" fmla="*/ 27 h 31"/>
                        <a:gd name="T54" fmla="*/ 22 w 30"/>
                        <a:gd name="T55" fmla="*/ 28 h 31"/>
                        <a:gd name="T56" fmla="*/ 15 w 30"/>
                        <a:gd name="T57" fmla="*/ 30 h 31"/>
                        <a:gd name="T58" fmla="*/ 13 w 30"/>
                        <a:gd name="T59" fmla="*/ 28 h 31"/>
                        <a:gd name="T60" fmla="*/ 10 w 30"/>
                        <a:gd name="T61" fmla="*/ 27 h 31"/>
                        <a:gd name="T62" fmla="*/ 7 w 30"/>
                        <a:gd name="T63" fmla="*/ 29 h 31"/>
                        <a:gd name="T64" fmla="*/ 2 w 30"/>
                        <a:gd name="T65" fmla="*/ 28 h 31"/>
                        <a:gd name="T66" fmla="*/ 1 w 30"/>
                        <a:gd name="T67" fmla="*/ 25 h 31"/>
                        <a:gd name="T68" fmla="*/ 3 w 30"/>
                        <a:gd name="T69" fmla="*/ 23 h 31"/>
                        <a:gd name="T70" fmla="*/ 3 w 30"/>
                        <a:gd name="T71" fmla="*/ 20 h 31"/>
                        <a:gd name="T72" fmla="*/ 0 w 30"/>
                        <a:gd name="T73" fmla="*/ 17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
                        <a:gd name="T112" fmla="*/ 0 h 31"/>
                        <a:gd name="T113" fmla="*/ 30 w 30"/>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 h="31">
                          <a:moveTo>
                            <a:pt x="0" y="16"/>
                          </a:moveTo>
                          <a:lnTo>
                            <a:pt x="0" y="14"/>
                          </a:lnTo>
                          <a:lnTo>
                            <a:pt x="1" y="12"/>
                          </a:lnTo>
                          <a:lnTo>
                            <a:pt x="2" y="10"/>
                          </a:lnTo>
                          <a:lnTo>
                            <a:pt x="3" y="8"/>
                          </a:lnTo>
                          <a:lnTo>
                            <a:pt x="3" y="7"/>
                          </a:lnTo>
                          <a:lnTo>
                            <a:pt x="4" y="5"/>
                          </a:lnTo>
                          <a:lnTo>
                            <a:pt x="4" y="3"/>
                          </a:lnTo>
                          <a:lnTo>
                            <a:pt x="5" y="2"/>
                          </a:lnTo>
                          <a:lnTo>
                            <a:pt x="5" y="1"/>
                          </a:lnTo>
                          <a:lnTo>
                            <a:pt x="7" y="1"/>
                          </a:lnTo>
                          <a:lnTo>
                            <a:pt x="7" y="2"/>
                          </a:lnTo>
                          <a:lnTo>
                            <a:pt x="8" y="1"/>
                          </a:lnTo>
                          <a:lnTo>
                            <a:pt x="9" y="1"/>
                          </a:lnTo>
                          <a:lnTo>
                            <a:pt x="11" y="0"/>
                          </a:lnTo>
                          <a:lnTo>
                            <a:pt x="12" y="0"/>
                          </a:lnTo>
                          <a:lnTo>
                            <a:pt x="13" y="1"/>
                          </a:lnTo>
                          <a:lnTo>
                            <a:pt x="14" y="1"/>
                          </a:lnTo>
                          <a:lnTo>
                            <a:pt x="16" y="1"/>
                          </a:lnTo>
                          <a:lnTo>
                            <a:pt x="17" y="0"/>
                          </a:lnTo>
                          <a:lnTo>
                            <a:pt x="18" y="1"/>
                          </a:lnTo>
                          <a:lnTo>
                            <a:pt x="19" y="1"/>
                          </a:lnTo>
                          <a:lnTo>
                            <a:pt x="19" y="2"/>
                          </a:lnTo>
                          <a:lnTo>
                            <a:pt x="20" y="2"/>
                          </a:lnTo>
                          <a:lnTo>
                            <a:pt x="22" y="2"/>
                          </a:lnTo>
                          <a:lnTo>
                            <a:pt x="22" y="1"/>
                          </a:lnTo>
                          <a:lnTo>
                            <a:pt x="22" y="0"/>
                          </a:lnTo>
                          <a:lnTo>
                            <a:pt x="23" y="0"/>
                          </a:lnTo>
                          <a:lnTo>
                            <a:pt x="24" y="1"/>
                          </a:lnTo>
                          <a:lnTo>
                            <a:pt x="25" y="3"/>
                          </a:lnTo>
                          <a:lnTo>
                            <a:pt x="25" y="4"/>
                          </a:lnTo>
                          <a:lnTo>
                            <a:pt x="24" y="6"/>
                          </a:lnTo>
                          <a:lnTo>
                            <a:pt x="25" y="6"/>
                          </a:lnTo>
                          <a:lnTo>
                            <a:pt x="26" y="7"/>
                          </a:lnTo>
                          <a:lnTo>
                            <a:pt x="27" y="8"/>
                          </a:lnTo>
                          <a:lnTo>
                            <a:pt x="28" y="8"/>
                          </a:lnTo>
                          <a:lnTo>
                            <a:pt x="29" y="9"/>
                          </a:lnTo>
                          <a:lnTo>
                            <a:pt x="29" y="10"/>
                          </a:lnTo>
                          <a:lnTo>
                            <a:pt x="28" y="11"/>
                          </a:lnTo>
                          <a:lnTo>
                            <a:pt x="28" y="12"/>
                          </a:lnTo>
                          <a:lnTo>
                            <a:pt x="26" y="13"/>
                          </a:lnTo>
                          <a:lnTo>
                            <a:pt x="27" y="15"/>
                          </a:lnTo>
                          <a:lnTo>
                            <a:pt x="27" y="17"/>
                          </a:lnTo>
                          <a:lnTo>
                            <a:pt x="26" y="18"/>
                          </a:lnTo>
                          <a:lnTo>
                            <a:pt x="25" y="19"/>
                          </a:lnTo>
                          <a:lnTo>
                            <a:pt x="25" y="20"/>
                          </a:lnTo>
                          <a:lnTo>
                            <a:pt x="25" y="21"/>
                          </a:lnTo>
                          <a:lnTo>
                            <a:pt x="25" y="22"/>
                          </a:lnTo>
                          <a:lnTo>
                            <a:pt x="27" y="22"/>
                          </a:lnTo>
                          <a:lnTo>
                            <a:pt x="28" y="23"/>
                          </a:lnTo>
                          <a:lnTo>
                            <a:pt x="28" y="24"/>
                          </a:lnTo>
                          <a:lnTo>
                            <a:pt x="28" y="25"/>
                          </a:lnTo>
                          <a:lnTo>
                            <a:pt x="27" y="26"/>
                          </a:lnTo>
                          <a:lnTo>
                            <a:pt x="26" y="27"/>
                          </a:lnTo>
                          <a:lnTo>
                            <a:pt x="25" y="28"/>
                          </a:lnTo>
                          <a:lnTo>
                            <a:pt x="22" y="28"/>
                          </a:lnTo>
                          <a:lnTo>
                            <a:pt x="19" y="29"/>
                          </a:lnTo>
                          <a:lnTo>
                            <a:pt x="15" y="30"/>
                          </a:lnTo>
                          <a:lnTo>
                            <a:pt x="14" y="30"/>
                          </a:lnTo>
                          <a:lnTo>
                            <a:pt x="13" y="28"/>
                          </a:lnTo>
                          <a:lnTo>
                            <a:pt x="12" y="27"/>
                          </a:lnTo>
                          <a:lnTo>
                            <a:pt x="10" y="27"/>
                          </a:lnTo>
                          <a:lnTo>
                            <a:pt x="8" y="28"/>
                          </a:lnTo>
                          <a:lnTo>
                            <a:pt x="7" y="29"/>
                          </a:lnTo>
                          <a:lnTo>
                            <a:pt x="3" y="29"/>
                          </a:lnTo>
                          <a:lnTo>
                            <a:pt x="2" y="28"/>
                          </a:lnTo>
                          <a:lnTo>
                            <a:pt x="1" y="27"/>
                          </a:lnTo>
                          <a:lnTo>
                            <a:pt x="1" y="25"/>
                          </a:lnTo>
                          <a:lnTo>
                            <a:pt x="1" y="24"/>
                          </a:lnTo>
                          <a:lnTo>
                            <a:pt x="3" y="23"/>
                          </a:lnTo>
                          <a:lnTo>
                            <a:pt x="3" y="21"/>
                          </a:lnTo>
                          <a:lnTo>
                            <a:pt x="3" y="20"/>
                          </a:lnTo>
                          <a:lnTo>
                            <a:pt x="2" y="18"/>
                          </a:lnTo>
                          <a:lnTo>
                            <a:pt x="0" y="17"/>
                          </a:lnTo>
                          <a:lnTo>
                            <a:pt x="0" y="16"/>
                          </a:lnTo>
                        </a:path>
                      </a:pathLst>
                    </a:custGeom>
                    <a:solidFill>
                      <a:srgbClr val="008000"/>
                    </a:solidFill>
                    <a:ln w="12700" cap="rnd">
                      <a:solidFill>
                        <a:srgbClr val="008000"/>
                      </a:solidFill>
                      <a:round/>
                      <a:headEnd/>
                      <a:tailEnd/>
                    </a:ln>
                  </p:spPr>
                  <p:txBody>
                    <a:bodyPr wrap="none" lIns="37317" tIns="18331" rIns="37317" bIns="18331">
                      <a:spAutoFit/>
                    </a:bodyPr>
                    <a:lstStyle/>
                    <a:p>
                      <a:endParaRPr lang="pt-PT"/>
                    </a:p>
                  </p:txBody>
                </p:sp>
                <p:sp>
                  <p:nvSpPr>
                    <p:cNvPr id="427" name="Freeform 630"/>
                    <p:cNvSpPr>
                      <a:spLocks/>
                    </p:cNvSpPr>
                    <p:nvPr/>
                  </p:nvSpPr>
                  <p:spPr bwMode="auto">
                    <a:xfrm>
                      <a:off x="4864" y="1538"/>
                      <a:ext cx="28" cy="86"/>
                    </a:xfrm>
                    <a:custGeom>
                      <a:avLst/>
                      <a:gdLst>
                        <a:gd name="T0" fmla="*/ 0 w 28"/>
                        <a:gd name="T1" fmla="*/ 40 h 86"/>
                        <a:gd name="T2" fmla="*/ 1 w 28"/>
                        <a:gd name="T3" fmla="*/ 30 h 86"/>
                        <a:gd name="T4" fmla="*/ 3 w 28"/>
                        <a:gd name="T5" fmla="*/ 19 h 86"/>
                        <a:gd name="T6" fmla="*/ 4 w 28"/>
                        <a:gd name="T7" fmla="*/ 9 h 86"/>
                        <a:gd name="T8" fmla="*/ 5 w 28"/>
                        <a:gd name="T9" fmla="*/ 5 h 86"/>
                        <a:gd name="T10" fmla="*/ 7 w 28"/>
                        <a:gd name="T11" fmla="*/ 6 h 86"/>
                        <a:gd name="T12" fmla="*/ 8 w 28"/>
                        <a:gd name="T13" fmla="*/ 4 h 86"/>
                        <a:gd name="T14" fmla="*/ 10 w 28"/>
                        <a:gd name="T15" fmla="*/ 0 h 86"/>
                        <a:gd name="T16" fmla="*/ 12 w 28"/>
                        <a:gd name="T17" fmla="*/ 1 h 86"/>
                        <a:gd name="T18" fmla="*/ 14 w 28"/>
                        <a:gd name="T19" fmla="*/ 5 h 86"/>
                        <a:gd name="T20" fmla="*/ 16 w 28"/>
                        <a:gd name="T21" fmla="*/ 1 h 86"/>
                        <a:gd name="T22" fmla="*/ 18 w 28"/>
                        <a:gd name="T23" fmla="*/ 5 h 86"/>
                        <a:gd name="T24" fmla="*/ 19 w 28"/>
                        <a:gd name="T25" fmla="*/ 7 h 86"/>
                        <a:gd name="T26" fmla="*/ 21 w 28"/>
                        <a:gd name="T27" fmla="*/ 4 h 86"/>
                        <a:gd name="T28" fmla="*/ 22 w 28"/>
                        <a:gd name="T29" fmla="*/ 1 h 86"/>
                        <a:gd name="T30" fmla="*/ 23 w 28"/>
                        <a:gd name="T31" fmla="*/ 8 h 86"/>
                        <a:gd name="T32" fmla="*/ 23 w 28"/>
                        <a:gd name="T33" fmla="*/ 16 h 86"/>
                        <a:gd name="T34" fmla="*/ 25 w 28"/>
                        <a:gd name="T35" fmla="*/ 20 h 86"/>
                        <a:gd name="T36" fmla="*/ 27 w 28"/>
                        <a:gd name="T37" fmla="*/ 24 h 86"/>
                        <a:gd name="T38" fmla="*/ 27 w 28"/>
                        <a:gd name="T39" fmla="*/ 30 h 86"/>
                        <a:gd name="T40" fmla="*/ 26 w 28"/>
                        <a:gd name="T41" fmla="*/ 33 h 86"/>
                        <a:gd name="T42" fmla="*/ 25 w 28"/>
                        <a:gd name="T43" fmla="*/ 42 h 86"/>
                        <a:gd name="T44" fmla="*/ 25 w 28"/>
                        <a:gd name="T45" fmla="*/ 49 h 86"/>
                        <a:gd name="T46" fmla="*/ 24 w 28"/>
                        <a:gd name="T47" fmla="*/ 52 h 86"/>
                        <a:gd name="T48" fmla="*/ 23 w 28"/>
                        <a:gd name="T49" fmla="*/ 59 h 86"/>
                        <a:gd name="T50" fmla="*/ 25 w 28"/>
                        <a:gd name="T51" fmla="*/ 61 h 86"/>
                        <a:gd name="T52" fmla="*/ 27 w 28"/>
                        <a:gd name="T53" fmla="*/ 68 h 86"/>
                        <a:gd name="T54" fmla="*/ 25 w 28"/>
                        <a:gd name="T55" fmla="*/ 75 h 86"/>
                        <a:gd name="T56" fmla="*/ 23 w 28"/>
                        <a:gd name="T57" fmla="*/ 78 h 86"/>
                        <a:gd name="T58" fmla="*/ 18 w 28"/>
                        <a:gd name="T59" fmla="*/ 84 h 86"/>
                        <a:gd name="T60" fmla="*/ 13 w 28"/>
                        <a:gd name="T61" fmla="*/ 85 h 86"/>
                        <a:gd name="T62" fmla="*/ 11 w 28"/>
                        <a:gd name="T63" fmla="*/ 78 h 86"/>
                        <a:gd name="T64" fmla="*/ 7 w 28"/>
                        <a:gd name="T65" fmla="*/ 81 h 86"/>
                        <a:gd name="T66" fmla="*/ 3 w 28"/>
                        <a:gd name="T67" fmla="*/ 82 h 86"/>
                        <a:gd name="T68" fmla="*/ 1 w 28"/>
                        <a:gd name="T69" fmla="*/ 77 h 86"/>
                        <a:gd name="T70" fmla="*/ 1 w 28"/>
                        <a:gd name="T71" fmla="*/ 69 h 86"/>
                        <a:gd name="T72" fmla="*/ 3 w 28"/>
                        <a:gd name="T73" fmla="*/ 58 h 86"/>
                        <a:gd name="T74" fmla="*/ 1 w 28"/>
                        <a:gd name="T75" fmla="*/ 51 h 86"/>
                        <a:gd name="T76" fmla="*/ 0 w 28"/>
                        <a:gd name="T77" fmla="*/ 44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86"/>
                        <a:gd name="T119" fmla="*/ 28 w 28"/>
                        <a:gd name="T120" fmla="*/ 86 h 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86">
                          <a:moveTo>
                            <a:pt x="0" y="44"/>
                          </a:moveTo>
                          <a:lnTo>
                            <a:pt x="0" y="40"/>
                          </a:lnTo>
                          <a:lnTo>
                            <a:pt x="1" y="34"/>
                          </a:lnTo>
                          <a:lnTo>
                            <a:pt x="1" y="30"/>
                          </a:lnTo>
                          <a:lnTo>
                            <a:pt x="2" y="25"/>
                          </a:lnTo>
                          <a:lnTo>
                            <a:pt x="3" y="19"/>
                          </a:lnTo>
                          <a:lnTo>
                            <a:pt x="4" y="14"/>
                          </a:lnTo>
                          <a:lnTo>
                            <a:pt x="4" y="9"/>
                          </a:lnTo>
                          <a:lnTo>
                            <a:pt x="4" y="7"/>
                          </a:lnTo>
                          <a:lnTo>
                            <a:pt x="5" y="5"/>
                          </a:lnTo>
                          <a:lnTo>
                            <a:pt x="6" y="5"/>
                          </a:lnTo>
                          <a:lnTo>
                            <a:pt x="7" y="6"/>
                          </a:lnTo>
                          <a:lnTo>
                            <a:pt x="7" y="7"/>
                          </a:lnTo>
                          <a:lnTo>
                            <a:pt x="8" y="4"/>
                          </a:lnTo>
                          <a:lnTo>
                            <a:pt x="9" y="2"/>
                          </a:lnTo>
                          <a:lnTo>
                            <a:pt x="10" y="0"/>
                          </a:lnTo>
                          <a:lnTo>
                            <a:pt x="11" y="0"/>
                          </a:lnTo>
                          <a:lnTo>
                            <a:pt x="12" y="1"/>
                          </a:lnTo>
                          <a:lnTo>
                            <a:pt x="13" y="3"/>
                          </a:lnTo>
                          <a:lnTo>
                            <a:pt x="14" y="5"/>
                          </a:lnTo>
                          <a:lnTo>
                            <a:pt x="15" y="4"/>
                          </a:lnTo>
                          <a:lnTo>
                            <a:pt x="16" y="1"/>
                          </a:lnTo>
                          <a:lnTo>
                            <a:pt x="17" y="2"/>
                          </a:lnTo>
                          <a:lnTo>
                            <a:pt x="18" y="5"/>
                          </a:lnTo>
                          <a:lnTo>
                            <a:pt x="18" y="7"/>
                          </a:lnTo>
                          <a:lnTo>
                            <a:pt x="19" y="7"/>
                          </a:lnTo>
                          <a:lnTo>
                            <a:pt x="20" y="6"/>
                          </a:lnTo>
                          <a:lnTo>
                            <a:pt x="21" y="4"/>
                          </a:lnTo>
                          <a:lnTo>
                            <a:pt x="21" y="1"/>
                          </a:lnTo>
                          <a:lnTo>
                            <a:pt x="22" y="1"/>
                          </a:lnTo>
                          <a:lnTo>
                            <a:pt x="23" y="4"/>
                          </a:lnTo>
                          <a:lnTo>
                            <a:pt x="23" y="8"/>
                          </a:lnTo>
                          <a:lnTo>
                            <a:pt x="23" y="11"/>
                          </a:lnTo>
                          <a:lnTo>
                            <a:pt x="23" y="16"/>
                          </a:lnTo>
                          <a:lnTo>
                            <a:pt x="24" y="18"/>
                          </a:lnTo>
                          <a:lnTo>
                            <a:pt x="25" y="20"/>
                          </a:lnTo>
                          <a:lnTo>
                            <a:pt x="26" y="22"/>
                          </a:lnTo>
                          <a:lnTo>
                            <a:pt x="27" y="24"/>
                          </a:lnTo>
                          <a:lnTo>
                            <a:pt x="27" y="26"/>
                          </a:lnTo>
                          <a:lnTo>
                            <a:pt x="27" y="30"/>
                          </a:lnTo>
                          <a:lnTo>
                            <a:pt x="27" y="32"/>
                          </a:lnTo>
                          <a:lnTo>
                            <a:pt x="26" y="33"/>
                          </a:lnTo>
                          <a:lnTo>
                            <a:pt x="25" y="37"/>
                          </a:lnTo>
                          <a:lnTo>
                            <a:pt x="25" y="42"/>
                          </a:lnTo>
                          <a:lnTo>
                            <a:pt x="25" y="43"/>
                          </a:lnTo>
                          <a:lnTo>
                            <a:pt x="25" y="49"/>
                          </a:lnTo>
                          <a:lnTo>
                            <a:pt x="25" y="51"/>
                          </a:lnTo>
                          <a:lnTo>
                            <a:pt x="24" y="52"/>
                          </a:lnTo>
                          <a:lnTo>
                            <a:pt x="23" y="57"/>
                          </a:lnTo>
                          <a:lnTo>
                            <a:pt x="23" y="59"/>
                          </a:lnTo>
                          <a:lnTo>
                            <a:pt x="24" y="61"/>
                          </a:lnTo>
                          <a:lnTo>
                            <a:pt x="25" y="61"/>
                          </a:lnTo>
                          <a:lnTo>
                            <a:pt x="26" y="63"/>
                          </a:lnTo>
                          <a:lnTo>
                            <a:pt x="27" y="68"/>
                          </a:lnTo>
                          <a:lnTo>
                            <a:pt x="26" y="72"/>
                          </a:lnTo>
                          <a:lnTo>
                            <a:pt x="25" y="75"/>
                          </a:lnTo>
                          <a:lnTo>
                            <a:pt x="24" y="77"/>
                          </a:lnTo>
                          <a:lnTo>
                            <a:pt x="23" y="78"/>
                          </a:lnTo>
                          <a:lnTo>
                            <a:pt x="21" y="81"/>
                          </a:lnTo>
                          <a:lnTo>
                            <a:pt x="18" y="84"/>
                          </a:lnTo>
                          <a:lnTo>
                            <a:pt x="15" y="85"/>
                          </a:lnTo>
                          <a:lnTo>
                            <a:pt x="13" y="85"/>
                          </a:lnTo>
                          <a:lnTo>
                            <a:pt x="12" y="80"/>
                          </a:lnTo>
                          <a:lnTo>
                            <a:pt x="11" y="78"/>
                          </a:lnTo>
                          <a:lnTo>
                            <a:pt x="9" y="77"/>
                          </a:lnTo>
                          <a:lnTo>
                            <a:pt x="7" y="81"/>
                          </a:lnTo>
                          <a:lnTo>
                            <a:pt x="7" y="83"/>
                          </a:lnTo>
                          <a:lnTo>
                            <a:pt x="3" y="82"/>
                          </a:lnTo>
                          <a:lnTo>
                            <a:pt x="2" y="80"/>
                          </a:lnTo>
                          <a:lnTo>
                            <a:pt x="1" y="77"/>
                          </a:lnTo>
                          <a:lnTo>
                            <a:pt x="1" y="73"/>
                          </a:lnTo>
                          <a:lnTo>
                            <a:pt x="1" y="69"/>
                          </a:lnTo>
                          <a:lnTo>
                            <a:pt x="2" y="64"/>
                          </a:lnTo>
                          <a:lnTo>
                            <a:pt x="3" y="58"/>
                          </a:lnTo>
                          <a:lnTo>
                            <a:pt x="3" y="55"/>
                          </a:lnTo>
                          <a:lnTo>
                            <a:pt x="1" y="51"/>
                          </a:lnTo>
                          <a:lnTo>
                            <a:pt x="0" y="49"/>
                          </a:lnTo>
                          <a:lnTo>
                            <a:pt x="0" y="44"/>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sp>
                  <p:nvSpPr>
                    <p:cNvPr id="428" name="Freeform 631"/>
                    <p:cNvSpPr>
                      <a:spLocks/>
                    </p:cNvSpPr>
                    <p:nvPr/>
                  </p:nvSpPr>
                  <p:spPr bwMode="auto">
                    <a:xfrm>
                      <a:off x="4913" y="1606"/>
                      <a:ext cx="24" cy="25"/>
                    </a:xfrm>
                    <a:custGeom>
                      <a:avLst/>
                      <a:gdLst>
                        <a:gd name="T0" fmla="*/ 1 w 24"/>
                        <a:gd name="T1" fmla="*/ 10 h 25"/>
                        <a:gd name="T2" fmla="*/ 2 w 24"/>
                        <a:gd name="T3" fmla="*/ 7 h 25"/>
                        <a:gd name="T4" fmla="*/ 3 w 24"/>
                        <a:gd name="T5" fmla="*/ 4 h 25"/>
                        <a:gd name="T6" fmla="*/ 4 w 24"/>
                        <a:gd name="T7" fmla="*/ 2 h 25"/>
                        <a:gd name="T8" fmla="*/ 5 w 24"/>
                        <a:gd name="T9" fmla="*/ 1 h 25"/>
                        <a:gd name="T10" fmla="*/ 6 w 24"/>
                        <a:gd name="T11" fmla="*/ 1 h 25"/>
                        <a:gd name="T12" fmla="*/ 8 w 24"/>
                        <a:gd name="T13" fmla="*/ 0 h 25"/>
                        <a:gd name="T14" fmla="*/ 10 w 24"/>
                        <a:gd name="T15" fmla="*/ 0 h 25"/>
                        <a:gd name="T16" fmla="*/ 12 w 24"/>
                        <a:gd name="T17" fmla="*/ 1 h 25"/>
                        <a:gd name="T18" fmla="*/ 14 w 24"/>
                        <a:gd name="T19" fmla="*/ 0 h 25"/>
                        <a:gd name="T20" fmla="*/ 16 w 24"/>
                        <a:gd name="T21" fmla="*/ 2 h 25"/>
                        <a:gd name="T22" fmla="*/ 18 w 24"/>
                        <a:gd name="T23" fmla="*/ 1 h 25"/>
                        <a:gd name="T24" fmla="*/ 19 w 24"/>
                        <a:gd name="T25" fmla="*/ 0 h 25"/>
                        <a:gd name="T26" fmla="*/ 20 w 24"/>
                        <a:gd name="T27" fmla="*/ 2 h 25"/>
                        <a:gd name="T28" fmla="*/ 19 w 24"/>
                        <a:gd name="T29" fmla="*/ 5 h 25"/>
                        <a:gd name="T30" fmla="*/ 21 w 24"/>
                        <a:gd name="T31" fmla="*/ 6 h 25"/>
                        <a:gd name="T32" fmla="*/ 22 w 24"/>
                        <a:gd name="T33" fmla="*/ 7 h 25"/>
                        <a:gd name="T34" fmla="*/ 23 w 24"/>
                        <a:gd name="T35" fmla="*/ 9 h 25"/>
                        <a:gd name="T36" fmla="*/ 22 w 24"/>
                        <a:gd name="T37" fmla="*/ 10 h 25"/>
                        <a:gd name="T38" fmla="*/ 21 w 24"/>
                        <a:gd name="T39" fmla="*/ 12 h 25"/>
                        <a:gd name="T40" fmla="*/ 21 w 24"/>
                        <a:gd name="T41" fmla="*/ 14 h 25"/>
                        <a:gd name="T42" fmla="*/ 20 w 24"/>
                        <a:gd name="T43" fmla="*/ 16 h 25"/>
                        <a:gd name="T44" fmla="*/ 21 w 24"/>
                        <a:gd name="T45" fmla="*/ 17 h 25"/>
                        <a:gd name="T46" fmla="*/ 22 w 24"/>
                        <a:gd name="T47" fmla="*/ 19 h 25"/>
                        <a:gd name="T48" fmla="*/ 21 w 24"/>
                        <a:gd name="T49" fmla="*/ 21 h 25"/>
                        <a:gd name="T50" fmla="*/ 20 w 24"/>
                        <a:gd name="T51" fmla="*/ 22 h 25"/>
                        <a:gd name="T52" fmla="*/ 15 w 24"/>
                        <a:gd name="T53" fmla="*/ 24 h 25"/>
                        <a:gd name="T54" fmla="*/ 11 w 24"/>
                        <a:gd name="T55" fmla="*/ 24 h 25"/>
                        <a:gd name="T56" fmla="*/ 9 w 24"/>
                        <a:gd name="T57" fmla="*/ 22 h 25"/>
                        <a:gd name="T58" fmla="*/ 6 w 24"/>
                        <a:gd name="T59" fmla="*/ 23 h 25"/>
                        <a:gd name="T60" fmla="*/ 1 w 24"/>
                        <a:gd name="T61" fmla="*/ 22 h 25"/>
                        <a:gd name="T62" fmla="*/ 1 w 24"/>
                        <a:gd name="T63" fmla="*/ 19 h 25"/>
                        <a:gd name="T64" fmla="*/ 2 w 24"/>
                        <a:gd name="T65" fmla="*/ 16 h 25"/>
                        <a:gd name="T66" fmla="*/ 1 w 24"/>
                        <a:gd name="T67" fmla="*/ 14 h 25"/>
                        <a:gd name="T68" fmla="*/ 0 w 24"/>
                        <a:gd name="T69" fmla="*/ 12 h 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
                        <a:gd name="T106" fmla="*/ 0 h 25"/>
                        <a:gd name="T107" fmla="*/ 24 w 24"/>
                        <a:gd name="T108" fmla="*/ 25 h 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 h="25">
                          <a:moveTo>
                            <a:pt x="0" y="12"/>
                          </a:moveTo>
                          <a:lnTo>
                            <a:pt x="1" y="10"/>
                          </a:lnTo>
                          <a:lnTo>
                            <a:pt x="1" y="9"/>
                          </a:lnTo>
                          <a:lnTo>
                            <a:pt x="2" y="7"/>
                          </a:lnTo>
                          <a:lnTo>
                            <a:pt x="3" y="6"/>
                          </a:lnTo>
                          <a:lnTo>
                            <a:pt x="3" y="4"/>
                          </a:lnTo>
                          <a:lnTo>
                            <a:pt x="3" y="3"/>
                          </a:lnTo>
                          <a:lnTo>
                            <a:pt x="4" y="2"/>
                          </a:lnTo>
                          <a:lnTo>
                            <a:pt x="4" y="1"/>
                          </a:lnTo>
                          <a:lnTo>
                            <a:pt x="5" y="1"/>
                          </a:lnTo>
                          <a:lnTo>
                            <a:pt x="6" y="2"/>
                          </a:lnTo>
                          <a:lnTo>
                            <a:pt x="6" y="1"/>
                          </a:lnTo>
                          <a:lnTo>
                            <a:pt x="7" y="1"/>
                          </a:lnTo>
                          <a:lnTo>
                            <a:pt x="8" y="0"/>
                          </a:lnTo>
                          <a:lnTo>
                            <a:pt x="9" y="0"/>
                          </a:lnTo>
                          <a:lnTo>
                            <a:pt x="10" y="0"/>
                          </a:lnTo>
                          <a:lnTo>
                            <a:pt x="11" y="1"/>
                          </a:lnTo>
                          <a:lnTo>
                            <a:pt x="12" y="1"/>
                          </a:lnTo>
                          <a:lnTo>
                            <a:pt x="13" y="0"/>
                          </a:lnTo>
                          <a:lnTo>
                            <a:pt x="14" y="0"/>
                          </a:lnTo>
                          <a:lnTo>
                            <a:pt x="15" y="1"/>
                          </a:lnTo>
                          <a:lnTo>
                            <a:pt x="16" y="2"/>
                          </a:lnTo>
                          <a:lnTo>
                            <a:pt x="17" y="2"/>
                          </a:lnTo>
                          <a:lnTo>
                            <a:pt x="18" y="1"/>
                          </a:lnTo>
                          <a:lnTo>
                            <a:pt x="18" y="0"/>
                          </a:lnTo>
                          <a:lnTo>
                            <a:pt x="19" y="0"/>
                          </a:lnTo>
                          <a:lnTo>
                            <a:pt x="19" y="1"/>
                          </a:lnTo>
                          <a:lnTo>
                            <a:pt x="20" y="2"/>
                          </a:lnTo>
                          <a:lnTo>
                            <a:pt x="20" y="3"/>
                          </a:lnTo>
                          <a:lnTo>
                            <a:pt x="19" y="5"/>
                          </a:lnTo>
                          <a:lnTo>
                            <a:pt x="20" y="5"/>
                          </a:lnTo>
                          <a:lnTo>
                            <a:pt x="21" y="6"/>
                          </a:lnTo>
                          <a:lnTo>
                            <a:pt x="22" y="6"/>
                          </a:lnTo>
                          <a:lnTo>
                            <a:pt x="22" y="7"/>
                          </a:lnTo>
                          <a:lnTo>
                            <a:pt x="23" y="8"/>
                          </a:lnTo>
                          <a:lnTo>
                            <a:pt x="23" y="9"/>
                          </a:lnTo>
                          <a:lnTo>
                            <a:pt x="22" y="9"/>
                          </a:lnTo>
                          <a:lnTo>
                            <a:pt x="22" y="10"/>
                          </a:lnTo>
                          <a:lnTo>
                            <a:pt x="21" y="11"/>
                          </a:lnTo>
                          <a:lnTo>
                            <a:pt x="21" y="12"/>
                          </a:lnTo>
                          <a:lnTo>
                            <a:pt x="21" y="13"/>
                          </a:lnTo>
                          <a:lnTo>
                            <a:pt x="21" y="14"/>
                          </a:lnTo>
                          <a:lnTo>
                            <a:pt x="20" y="14"/>
                          </a:lnTo>
                          <a:lnTo>
                            <a:pt x="20" y="16"/>
                          </a:lnTo>
                          <a:lnTo>
                            <a:pt x="20" y="17"/>
                          </a:lnTo>
                          <a:lnTo>
                            <a:pt x="21" y="17"/>
                          </a:lnTo>
                          <a:lnTo>
                            <a:pt x="22" y="18"/>
                          </a:lnTo>
                          <a:lnTo>
                            <a:pt x="22" y="19"/>
                          </a:lnTo>
                          <a:lnTo>
                            <a:pt x="22" y="20"/>
                          </a:lnTo>
                          <a:lnTo>
                            <a:pt x="21" y="21"/>
                          </a:lnTo>
                          <a:lnTo>
                            <a:pt x="21" y="22"/>
                          </a:lnTo>
                          <a:lnTo>
                            <a:pt x="20" y="22"/>
                          </a:lnTo>
                          <a:lnTo>
                            <a:pt x="18" y="23"/>
                          </a:lnTo>
                          <a:lnTo>
                            <a:pt x="15" y="24"/>
                          </a:lnTo>
                          <a:lnTo>
                            <a:pt x="12" y="24"/>
                          </a:lnTo>
                          <a:lnTo>
                            <a:pt x="11" y="24"/>
                          </a:lnTo>
                          <a:lnTo>
                            <a:pt x="10" y="23"/>
                          </a:lnTo>
                          <a:lnTo>
                            <a:pt x="9" y="22"/>
                          </a:lnTo>
                          <a:lnTo>
                            <a:pt x="7" y="22"/>
                          </a:lnTo>
                          <a:lnTo>
                            <a:pt x="6" y="23"/>
                          </a:lnTo>
                          <a:lnTo>
                            <a:pt x="2" y="23"/>
                          </a:lnTo>
                          <a:lnTo>
                            <a:pt x="1" y="22"/>
                          </a:lnTo>
                          <a:lnTo>
                            <a:pt x="1" y="21"/>
                          </a:lnTo>
                          <a:lnTo>
                            <a:pt x="1" y="19"/>
                          </a:lnTo>
                          <a:lnTo>
                            <a:pt x="2" y="18"/>
                          </a:lnTo>
                          <a:lnTo>
                            <a:pt x="2" y="16"/>
                          </a:lnTo>
                          <a:lnTo>
                            <a:pt x="2" y="15"/>
                          </a:lnTo>
                          <a:lnTo>
                            <a:pt x="1" y="14"/>
                          </a:lnTo>
                          <a:lnTo>
                            <a:pt x="0" y="13"/>
                          </a:lnTo>
                          <a:lnTo>
                            <a:pt x="0" y="12"/>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sp>
                  <p:nvSpPr>
                    <p:cNvPr id="429" name="Freeform 632"/>
                    <p:cNvSpPr>
                      <a:spLocks/>
                    </p:cNvSpPr>
                    <p:nvPr/>
                  </p:nvSpPr>
                  <p:spPr bwMode="auto">
                    <a:xfrm>
                      <a:off x="4886" y="1606"/>
                      <a:ext cx="25" cy="25"/>
                    </a:xfrm>
                    <a:custGeom>
                      <a:avLst/>
                      <a:gdLst>
                        <a:gd name="T0" fmla="*/ 1 w 25"/>
                        <a:gd name="T1" fmla="*/ 10 h 25"/>
                        <a:gd name="T2" fmla="*/ 2 w 25"/>
                        <a:gd name="T3" fmla="*/ 7 h 25"/>
                        <a:gd name="T4" fmla="*/ 3 w 25"/>
                        <a:gd name="T5" fmla="*/ 4 h 25"/>
                        <a:gd name="T6" fmla="*/ 4 w 25"/>
                        <a:gd name="T7" fmla="*/ 2 h 25"/>
                        <a:gd name="T8" fmla="*/ 5 w 25"/>
                        <a:gd name="T9" fmla="*/ 1 h 25"/>
                        <a:gd name="T10" fmla="*/ 7 w 25"/>
                        <a:gd name="T11" fmla="*/ 2 h 25"/>
                        <a:gd name="T12" fmla="*/ 9 w 25"/>
                        <a:gd name="T13" fmla="*/ 0 h 25"/>
                        <a:gd name="T14" fmla="*/ 11 w 25"/>
                        <a:gd name="T15" fmla="*/ 0 h 25"/>
                        <a:gd name="T16" fmla="*/ 13 w 25"/>
                        <a:gd name="T17" fmla="*/ 0 h 25"/>
                        <a:gd name="T18" fmla="*/ 15 w 25"/>
                        <a:gd name="T19" fmla="*/ 1 h 25"/>
                        <a:gd name="T20" fmla="*/ 17 w 25"/>
                        <a:gd name="T21" fmla="*/ 2 h 25"/>
                        <a:gd name="T22" fmla="*/ 19 w 25"/>
                        <a:gd name="T23" fmla="*/ 0 h 25"/>
                        <a:gd name="T24" fmla="*/ 21 w 25"/>
                        <a:gd name="T25" fmla="*/ 1 h 25"/>
                        <a:gd name="T26" fmla="*/ 21 w 25"/>
                        <a:gd name="T27" fmla="*/ 3 h 25"/>
                        <a:gd name="T28" fmla="*/ 22 w 25"/>
                        <a:gd name="T29" fmla="*/ 6 h 25"/>
                        <a:gd name="T30" fmla="*/ 24 w 25"/>
                        <a:gd name="T31" fmla="*/ 7 h 25"/>
                        <a:gd name="T32" fmla="*/ 24 w 25"/>
                        <a:gd name="T33" fmla="*/ 9 h 25"/>
                        <a:gd name="T34" fmla="*/ 22 w 25"/>
                        <a:gd name="T35" fmla="*/ 11 h 25"/>
                        <a:gd name="T36" fmla="*/ 23 w 25"/>
                        <a:gd name="T37" fmla="*/ 12 h 25"/>
                        <a:gd name="T38" fmla="*/ 22 w 25"/>
                        <a:gd name="T39" fmla="*/ 14 h 25"/>
                        <a:gd name="T40" fmla="*/ 21 w 25"/>
                        <a:gd name="T41" fmla="*/ 16 h 25"/>
                        <a:gd name="T42" fmla="*/ 22 w 25"/>
                        <a:gd name="T43" fmla="*/ 17 h 25"/>
                        <a:gd name="T44" fmla="*/ 24 w 25"/>
                        <a:gd name="T45" fmla="*/ 19 h 25"/>
                        <a:gd name="T46" fmla="*/ 22 w 25"/>
                        <a:gd name="T47" fmla="*/ 21 h 25"/>
                        <a:gd name="T48" fmla="*/ 21 w 25"/>
                        <a:gd name="T49" fmla="*/ 22 h 25"/>
                        <a:gd name="T50" fmla="*/ 15 w 25"/>
                        <a:gd name="T51" fmla="*/ 24 h 25"/>
                        <a:gd name="T52" fmla="*/ 11 w 25"/>
                        <a:gd name="T53" fmla="*/ 23 h 25"/>
                        <a:gd name="T54" fmla="*/ 8 w 25"/>
                        <a:gd name="T55" fmla="*/ 22 h 25"/>
                        <a:gd name="T56" fmla="*/ 6 w 25"/>
                        <a:gd name="T57" fmla="*/ 23 h 25"/>
                        <a:gd name="T58" fmla="*/ 1 w 25"/>
                        <a:gd name="T59" fmla="*/ 22 h 25"/>
                        <a:gd name="T60" fmla="*/ 1 w 25"/>
                        <a:gd name="T61" fmla="*/ 19 h 25"/>
                        <a:gd name="T62" fmla="*/ 2 w 25"/>
                        <a:gd name="T63" fmla="*/ 16 h 25"/>
                        <a:gd name="T64" fmla="*/ 1 w 25"/>
                        <a:gd name="T65" fmla="*/ 14 h 25"/>
                        <a:gd name="T66" fmla="*/ 0 w 25"/>
                        <a:gd name="T67" fmla="*/ 12 h 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25"/>
                        <a:gd name="T104" fmla="*/ 25 w 25"/>
                        <a:gd name="T105" fmla="*/ 25 h 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25">
                          <a:moveTo>
                            <a:pt x="0" y="12"/>
                          </a:moveTo>
                          <a:lnTo>
                            <a:pt x="1" y="10"/>
                          </a:lnTo>
                          <a:lnTo>
                            <a:pt x="1" y="9"/>
                          </a:lnTo>
                          <a:lnTo>
                            <a:pt x="2" y="7"/>
                          </a:lnTo>
                          <a:lnTo>
                            <a:pt x="3" y="6"/>
                          </a:lnTo>
                          <a:lnTo>
                            <a:pt x="3" y="4"/>
                          </a:lnTo>
                          <a:lnTo>
                            <a:pt x="3" y="3"/>
                          </a:lnTo>
                          <a:lnTo>
                            <a:pt x="4" y="2"/>
                          </a:lnTo>
                          <a:lnTo>
                            <a:pt x="4" y="1"/>
                          </a:lnTo>
                          <a:lnTo>
                            <a:pt x="5" y="1"/>
                          </a:lnTo>
                          <a:lnTo>
                            <a:pt x="6" y="2"/>
                          </a:lnTo>
                          <a:lnTo>
                            <a:pt x="7" y="2"/>
                          </a:lnTo>
                          <a:lnTo>
                            <a:pt x="8" y="1"/>
                          </a:lnTo>
                          <a:lnTo>
                            <a:pt x="9" y="0"/>
                          </a:lnTo>
                          <a:lnTo>
                            <a:pt x="10" y="0"/>
                          </a:lnTo>
                          <a:lnTo>
                            <a:pt x="11" y="0"/>
                          </a:lnTo>
                          <a:lnTo>
                            <a:pt x="12" y="1"/>
                          </a:lnTo>
                          <a:lnTo>
                            <a:pt x="13" y="0"/>
                          </a:lnTo>
                          <a:lnTo>
                            <a:pt x="14" y="0"/>
                          </a:lnTo>
                          <a:lnTo>
                            <a:pt x="15" y="1"/>
                          </a:lnTo>
                          <a:lnTo>
                            <a:pt x="16" y="2"/>
                          </a:lnTo>
                          <a:lnTo>
                            <a:pt x="17" y="2"/>
                          </a:lnTo>
                          <a:lnTo>
                            <a:pt x="18" y="1"/>
                          </a:lnTo>
                          <a:lnTo>
                            <a:pt x="19" y="0"/>
                          </a:lnTo>
                          <a:lnTo>
                            <a:pt x="20" y="0"/>
                          </a:lnTo>
                          <a:lnTo>
                            <a:pt x="21" y="1"/>
                          </a:lnTo>
                          <a:lnTo>
                            <a:pt x="21" y="2"/>
                          </a:lnTo>
                          <a:lnTo>
                            <a:pt x="21" y="3"/>
                          </a:lnTo>
                          <a:lnTo>
                            <a:pt x="21" y="5"/>
                          </a:lnTo>
                          <a:lnTo>
                            <a:pt x="22" y="6"/>
                          </a:lnTo>
                          <a:lnTo>
                            <a:pt x="23" y="6"/>
                          </a:lnTo>
                          <a:lnTo>
                            <a:pt x="24" y="7"/>
                          </a:lnTo>
                          <a:lnTo>
                            <a:pt x="24" y="8"/>
                          </a:lnTo>
                          <a:lnTo>
                            <a:pt x="24" y="9"/>
                          </a:lnTo>
                          <a:lnTo>
                            <a:pt x="23" y="10"/>
                          </a:lnTo>
                          <a:lnTo>
                            <a:pt x="22" y="11"/>
                          </a:lnTo>
                          <a:lnTo>
                            <a:pt x="22" y="12"/>
                          </a:lnTo>
                          <a:lnTo>
                            <a:pt x="23" y="12"/>
                          </a:lnTo>
                          <a:lnTo>
                            <a:pt x="23" y="13"/>
                          </a:lnTo>
                          <a:lnTo>
                            <a:pt x="22" y="14"/>
                          </a:lnTo>
                          <a:lnTo>
                            <a:pt x="21" y="14"/>
                          </a:lnTo>
                          <a:lnTo>
                            <a:pt x="21" y="16"/>
                          </a:lnTo>
                          <a:lnTo>
                            <a:pt x="21" y="17"/>
                          </a:lnTo>
                          <a:lnTo>
                            <a:pt x="22" y="17"/>
                          </a:lnTo>
                          <a:lnTo>
                            <a:pt x="23" y="18"/>
                          </a:lnTo>
                          <a:lnTo>
                            <a:pt x="24" y="19"/>
                          </a:lnTo>
                          <a:lnTo>
                            <a:pt x="23" y="20"/>
                          </a:lnTo>
                          <a:lnTo>
                            <a:pt x="22" y="21"/>
                          </a:lnTo>
                          <a:lnTo>
                            <a:pt x="22" y="22"/>
                          </a:lnTo>
                          <a:lnTo>
                            <a:pt x="21" y="22"/>
                          </a:lnTo>
                          <a:lnTo>
                            <a:pt x="18" y="23"/>
                          </a:lnTo>
                          <a:lnTo>
                            <a:pt x="15" y="24"/>
                          </a:lnTo>
                          <a:lnTo>
                            <a:pt x="12" y="24"/>
                          </a:lnTo>
                          <a:lnTo>
                            <a:pt x="11" y="23"/>
                          </a:lnTo>
                          <a:lnTo>
                            <a:pt x="10" y="22"/>
                          </a:lnTo>
                          <a:lnTo>
                            <a:pt x="8" y="22"/>
                          </a:lnTo>
                          <a:lnTo>
                            <a:pt x="7" y="23"/>
                          </a:lnTo>
                          <a:lnTo>
                            <a:pt x="6" y="23"/>
                          </a:lnTo>
                          <a:lnTo>
                            <a:pt x="2" y="23"/>
                          </a:lnTo>
                          <a:lnTo>
                            <a:pt x="1" y="22"/>
                          </a:lnTo>
                          <a:lnTo>
                            <a:pt x="1" y="21"/>
                          </a:lnTo>
                          <a:lnTo>
                            <a:pt x="1" y="19"/>
                          </a:lnTo>
                          <a:lnTo>
                            <a:pt x="2" y="18"/>
                          </a:lnTo>
                          <a:lnTo>
                            <a:pt x="2" y="16"/>
                          </a:lnTo>
                          <a:lnTo>
                            <a:pt x="2" y="15"/>
                          </a:lnTo>
                          <a:lnTo>
                            <a:pt x="1" y="14"/>
                          </a:lnTo>
                          <a:lnTo>
                            <a:pt x="0" y="13"/>
                          </a:lnTo>
                          <a:lnTo>
                            <a:pt x="0" y="12"/>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sp>
                  <p:nvSpPr>
                    <p:cNvPr id="430" name="Freeform 633"/>
                    <p:cNvSpPr>
                      <a:spLocks/>
                    </p:cNvSpPr>
                    <p:nvPr/>
                  </p:nvSpPr>
                  <p:spPr bwMode="auto">
                    <a:xfrm>
                      <a:off x="4739" y="1598"/>
                      <a:ext cx="31" cy="30"/>
                    </a:xfrm>
                    <a:custGeom>
                      <a:avLst/>
                      <a:gdLst>
                        <a:gd name="T0" fmla="*/ 0 w 31"/>
                        <a:gd name="T1" fmla="*/ 13 h 30"/>
                        <a:gd name="T2" fmla="*/ 2 w 31"/>
                        <a:gd name="T3" fmla="*/ 10 h 30"/>
                        <a:gd name="T4" fmla="*/ 3 w 31"/>
                        <a:gd name="T5" fmla="*/ 7 h 30"/>
                        <a:gd name="T6" fmla="*/ 4 w 31"/>
                        <a:gd name="T7" fmla="*/ 3 h 30"/>
                        <a:gd name="T8" fmla="*/ 6 w 31"/>
                        <a:gd name="T9" fmla="*/ 1 h 30"/>
                        <a:gd name="T10" fmla="*/ 8 w 31"/>
                        <a:gd name="T11" fmla="*/ 2 h 30"/>
                        <a:gd name="T12" fmla="*/ 10 w 31"/>
                        <a:gd name="T13" fmla="*/ 1 h 30"/>
                        <a:gd name="T14" fmla="*/ 12 w 31"/>
                        <a:gd name="T15" fmla="*/ 0 h 30"/>
                        <a:gd name="T16" fmla="*/ 14 w 31"/>
                        <a:gd name="T17" fmla="*/ 1 h 30"/>
                        <a:gd name="T18" fmla="*/ 16 w 31"/>
                        <a:gd name="T19" fmla="*/ 1 h 30"/>
                        <a:gd name="T20" fmla="*/ 18 w 31"/>
                        <a:gd name="T21" fmla="*/ 0 h 30"/>
                        <a:gd name="T22" fmla="*/ 20 w 31"/>
                        <a:gd name="T23" fmla="*/ 1 h 30"/>
                        <a:gd name="T24" fmla="*/ 21 w 31"/>
                        <a:gd name="T25" fmla="*/ 2 h 30"/>
                        <a:gd name="T26" fmla="*/ 23 w 31"/>
                        <a:gd name="T27" fmla="*/ 1 h 30"/>
                        <a:gd name="T28" fmla="*/ 24 w 31"/>
                        <a:gd name="T29" fmla="*/ 0 h 30"/>
                        <a:gd name="T30" fmla="*/ 26 w 31"/>
                        <a:gd name="T31" fmla="*/ 3 h 30"/>
                        <a:gd name="T32" fmla="*/ 25 w 31"/>
                        <a:gd name="T33" fmla="*/ 6 h 30"/>
                        <a:gd name="T34" fmla="*/ 28 w 31"/>
                        <a:gd name="T35" fmla="*/ 7 h 30"/>
                        <a:gd name="T36" fmla="*/ 30 w 31"/>
                        <a:gd name="T37" fmla="*/ 9 h 30"/>
                        <a:gd name="T38" fmla="*/ 29 w 31"/>
                        <a:gd name="T39" fmla="*/ 11 h 30"/>
                        <a:gd name="T40" fmla="*/ 28 w 31"/>
                        <a:gd name="T41" fmla="*/ 14 h 30"/>
                        <a:gd name="T42" fmla="*/ 28 w 31"/>
                        <a:gd name="T43" fmla="*/ 17 h 30"/>
                        <a:gd name="T44" fmla="*/ 27 w 31"/>
                        <a:gd name="T45" fmla="*/ 18 h 30"/>
                        <a:gd name="T46" fmla="*/ 26 w 31"/>
                        <a:gd name="T47" fmla="*/ 21 h 30"/>
                        <a:gd name="T48" fmla="*/ 28 w 31"/>
                        <a:gd name="T49" fmla="*/ 22 h 30"/>
                        <a:gd name="T50" fmla="*/ 29 w 31"/>
                        <a:gd name="T51" fmla="*/ 23 h 30"/>
                        <a:gd name="T52" fmla="*/ 28 w 31"/>
                        <a:gd name="T53" fmla="*/ 25 h 30"/>
                        <a:gd name="T54" fmla="*/ 26 w 31"/>
                        <a:gd name="T55" fmla="*/ 27 h 30"/>
                        <a:gd name="T56" fmla="*/ 20 w 31"/>
                        <a:gd name="T57" fmla="*/ 29 h 30"/>
                        <a:gd name="T58" fmla="*/ 15 w 31"/>
                        <a:gd name="T59" fmla="*/ 29 h 30"/>
                        <a:gd name="T60" fmla="*/ 12 w 31"/>
                        <a:gd name="T61" fmla="*/ 27 h 30"/>
                        <a:gd name="T62" fmla="*/ 8 w 31"/>
                        <a:gd name="T63" fmla="*/ 28 h 30"/>
                        <a:gd name="T64" fmla="*/ 3 w 31"/>
                        <a:gd name="T65" fmla="*/ 28 h 30"/>
                        <a:gd name="T66" fmla="*/ 1 w 31"/>
                        <a:gd name="T67" fmla="*/ 26 h 30"/>
                        <a:gd name="T68" fmla="*/ 1 w 31"/>
                        <a:gd name="T69" fmla="*/ 23 h 30"/>
                        <a:gd name="T70" fmla="*/ 3 w 31"/>
                        <a:gd name="T71" fmla="*/ 20 h 30"/>
                        <a:gd name="T72" fmla="*/ 2 w 31"/>
                        <a:gd name="T73" fmla="*/ 18 h 30"/>
                        <a:gd name="T74" fmla="*/ 0 w 31"/>
                        <a:gd name="T75" fmla="*/ 15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
                        <a:gd name="T115" fmla="*/ 0 h 30"/>
                        <a:gd name="T116" fmla="*/ 31 w 31"/>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 h="30">
                          <a:moveTo>
                            <a:pt x="0" y="15"/>
                          </a:moveTo>
                          <a:lnTo>
                            <a:pt x="0" y="13"/>
                          </a:lnTo>
                          <a:lnTo>
                            <a:pt x="1" y="11"/>
                          </a:lnTo>
                          <a:lnTo>
                            <a:pt x="2" y="10"/>
                          </a:lnTo>
                          <a:lnTo>
                            <a:pt x="2" y="8"/>
                          </a:lnTo>
                          <a:lnTo>
                            <a:pt x="3" y="7"/>
                          </a:lnTo>
                          <a:lnTo>
                            <a:pt x="4" y="5"/>
                          </a:lnTo>
                          <a:lnTo>
                            <a:pt x="4" y="3"/>
                          </a:lnTo>
                          <a:lnTo>
                            <a:pt x="5" y="2"/>
                          </a:lnTo>
                          <a:lnTo>
                            <a:pt x="6" y="1"/>
                          </a:lnTo>
                          <a:lnTo>
                            <a:pt x="7" y="1"/>
                          </a:lnTo>
                          <a:lnTo>
                            <a:pt x="8" y="2"/>
                          </a:lnTo>
                          <a:lnTo>
                            <a:pt x="9" y="1"/>
                          </a:lnTo>
                          <a:lnTo>
                            <a:pt x="10" y="1"/>
                          </a:lnTo>
                          <a:lnTo>
                            <a:pt x="11" y="0"/>
                          </a:lnTo>
                          <a:lnTo>
                            <a:pt x="12" y="0"/>
                          </a:lnTo>
                          <a:lnTo>
                            <a:pt x="13" y="0"/>
                          </a:lnTo>
                          <a:lnTo>
                            <a:pt x="14" y="1"/>
                          </a:lnTo>
                          <a:lnTo>
                            <a:pt x="15" y="1"/>
                          </a:lnTo>
                          <a:lnTo>
                            <a:pt x="16" y="1"/>
                          </a:lnTo>
                          <a:lnTo>
                            <a:pt x="17" y="0"/>
                          </a:lnTo>
                          <a:lnTo>
                            <a:pt x="18" y="0"/>
                          </a:lnTo>
                          <a:lnTo>
                            <a:pt x="19" y="1"/>
                          </a:lnTo>
                          <a:lnTo>
                            <a:pt x="20" y="1"/>
                          </a:lnTo>
                          <a:lnTo>
                            <a:pt x="20" y="2"/>
                          </a:lnTo>
                          <a:lnTo>
                            <a:pt x="21" y="2"/>
                          </a:lnTo>
                          <a:lnTo>
                            <a:pt x="22" y="2"/>
                          </a:lnTo>
                          <a:lnTo>
                            <a:pt x="23" y="1"/>
                          </a:lnTo>
                          <a:lnTo>
                            <a:pt x="23" y="0"/>
                          </a:lnTo>
                          <a:lnTo>
                            <a:pt x="24" y="0"/>
                          </a:lnTo>
                          <a:lnTo>
                            <a:pt x="25" y="1"/>
                          </a:lnTo>
                          <a:lnTo>
                            <a:pt x="26" y="3"/>
                          </a:lnTo>
                          <a:lnTo>
                            <a:pt x="26" y="4"/>
                          </a:lnTo>
                          <a:lnTo>
                            <a:pt x="25" y="6"/>
                          </a:lnTo>
                          <a:lnTo>
                            <a:pt x="26" y="6"/>
                          </a:lnTo>
                          <a:lnTo>
                            <a:pt x="28" y="7"/>
                          </a:lnTo>
                          <a:lnTo>
                            <a:pt x="29" y="7"/>
                          </a:lnTo>
                          <a:lnTo>
                            <a:pt x="30" y="9"/>
                          </a:lnTo>
                          <a:lnTo>
                            <a:pt x="30" y="10"/>
                          </a:lnTo>
                          <a:lnTo>
                            <a:pt x="29" y="11"/>
                          </a:lnTo>
                          <a:lnTo>
                            <a:pt x="28" y="12"/>
                          </a:lnTo>
                          <a:lnTo>
                            <a:pt x="28" y="14"/>
                          </a:lnTo>
                          <a:lnTo>
                            <a:pt x="28" y="15"/>
                          </a:lnTo>
                          <a:lnTo>
                            <a:pt x="28" y="17"/>
                          </a:lnTo>
                          <a:lnTo>
                            <a:pt x="28" y="18"/>
                          </a:lnTo>
                          <a:lnTo>
                            <a:pt x="27" y="18"/>
                          </a:lnTo>
                          <a:lnTo>
                            <a:pt x="26" y="20"/>
                          </a:lnTo>
                          <a:lnTo>
                            <a:pt x="26" y="21"/>
                          </a:lnTo>
                          <a:lnTo>
                            <a:pt x="27" y="21"/>
                          </a:lnTo>
                          <a:lnTo>
                            <a:pt x="28" y="22"/>
                          </a:lnTo>
                          <a:lnTo>
                            <a:pt x="29" y="22"/>
                          </a:lnTo>
                          <a:lnTo>
                            <a:pt x="29" y="23"/>
                          </a:lnTo>
                          <a:lnTo>
                            <a:pt x="29" y="24"/>
                          </a:lnTo>
                          <a:lnTo>
                            <a:pt x="28" y="25"/>
                          </a:lnTo>
                          <a:lnTo>
                            <a:pt x="27" y="26"/>
                          </a:lnTo>
                          <a:lnTo>
                            <a:pt x="26" y="27"/>
                          </a:lnTo>
                          <a:lnTo>
                            <a:pt x="23" y="28"/>
                          </a:lnTo>
                          <a:lnTo>
                            <a:pt x="20" y="29"/>
                          </a:lnTo>
                          <a:lnTo>
                            <a:pt x="16" y="29"/>
                          </a:lnTo>
                          <a:lnTo>
                            <a:pt x="15" y="29"/>
                          </a:lnTo>
                          <a:lnTo>
                            <a:pt x="13" y="28"/>
                          </a:lnTo>
                          <a:lnTo>
                            <a:pt x="12" y="27"/>
                          </a:lnTo>
                          <a:lnTo>
                            <a:pt x="10" y="26"/>
                          </a:lnTo>
                          <a:lnTo>
                            <a:pt x="8" y="28"/>
                          </a:lnTo>
                          <a:lnTo>
                            <a:pt x="7" y="28"/>
                          </a:lnTo>
                          <a:lnTo>
                            <a:pt x="3" y="28"/>
                          </a:lnTo>
                          <a:lnTo>
                            <a:pt x="2" y="28"/>
                          </a:lnTo>
                          <a:lnTo>
                            <a:pt x="1" y="26"/>
                          </a:lnTo>
                          <a:lnTo>
                            <a:pt x="1" y="25"/>
                          </a:lnTo>
                          <a:lnTo>
                            <a:pt x="1" y="23"/>
                          </a:lnTo>
                          <a:lnTo>
                            <a:pt x="2" y="22"/>
                          </a:lnTo>
                          <a:lnTo>
                            <a:pt x="3" y="20"/>
                          </a:lnTo>
                          <a:lnTo>
                            <a:pt x="3" y="19"/>
                          </a:lnTo>
                          <a:lnTo>
                            <a:pt x="2" y="18"/>
                          </a:lnTo>
                          <a:lnTo>
                            <a:pt x="0" y="17"/>
                          </a:lnTo>
                          <a:lnTo>
                            <a:pt x="0" y="15"/>
                          </a:lnTo>
                        </a:path>
                      </a:pathLst>
                    </a:custGeom>
                    <a:solidFill>
                      <a:srgbClr val="3F5F00"/>
                    </a:solidFill>
                    <a:ln w="12700" cap="rnd">
                      <a:solidFill>
                        <a:srgbClr val="3F5F00"/>
                      </a:solidFill>
                      <a:round/>
                      <a:headEnd/>
                      <a:tailEnd/>
                    </a:ln>
                  </p:spPr>
                  <p:txBody>
                    <a:bodyPr wrap="none" lIns="37317" tIns="18331" rIns="37317" bIns="18331">
                      <a:spAutoFit/>
                    </a:bodyPr>
                    <a:lstStyle/>
                    <a:p>
                      <a:endParaRPr lang="pt-PT"/>
                    </a:p>
                  </p:txBody>
                </p:sp>
              </p:grpSp>
            </p:grpSp>
          </p:grpSp>
          <p:graphicFrame>
            <p:nvGraphicFramePr>
              <p:cNvPr id="373" name="Object 636">
                <a:hlinkClick r:id="" action="ppaction://ole?verb=0"/>
              </p:cNvPr>
              <p:cNvGraphicFramePr>
                <a:graphicFrameLocks/>
              </p:cNvGraphicFramePr>
              <p:nvPr/>
            </p:nvGraphicFramePr>
            <p:xfrm>
              <a:off x="6397625" y="1885950"/>
              <a:ext cx="239713" cy="254000"/>
            </p:xfrm>
            <a:graphic>
              <a:graphicData uri="http://schemas.openxmlformats.org/presentationml/2006/ole">
                <mc:AlternateContent xmlns:mc="http://schemas.openxmlformats.org/markup-compatibility/2006">
                  <mc:Choice xmlns:v="urn:schemas-microsoft-com:vml" Requires="v">
                    <p:oleObj spid="_x0000_s3243" name="Clip" r:id="rId12" imgW="257175" imgH="252779" progId="">
                      <p:embed/>
                    </p:oleObj>
                  </mc:Choice>
                  <mc:Fallback>
                    <p:oleObj name="Clip" r:id="rId12" imgW="257175" imgH="252779" progId="">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97625" y="1885950"/>
                            <a:ext cx="239713" cy="254000"/>
                          </a:xfrm>
                          <a:prstGeom prst="rect">
                            <a:avLst/>
                          </a:prstGeom>
                          <a:noFill/>
                          <a:ln>
                            <a:noFill/>
                          </a:ln>
                          <a:effectLst/>
                          <a:extLst>
                            <a:ext uri="{909E8E84-426E-40dd-AFC4-6F175D3DCCD1}">
                              <a14:hiddenFill xmlns:a14="http://schemas.microsoft.com/office/drawing/2010/main">
                                <a:solidFill>
                                  <a:srgbClr val="FE9B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474" name="Group 635"/>
              <p:cNvGrpSpPr>
                <a:grpSpLocks/>
              </p:cNvGrpSpPr>
              <p:nvPr/>
            </p:nvGrpSpPr>
            <p:grpSpPr bwMode="auto">
              <a:xfrm>
                <a:off x="5886484" y="1962150"/>
                <a:ext cx="515941" cy="349250"/>
                <a:chOff x="3989" y="1231"/>
                <a:chExt cx="352" cy="220"/>
              </a:xfrm>
            </p:grpSpPr>
            <p:grpSp>
              <p:nvGrpSpPr>
                <p:cNvPr id="475" name="Group 642"/>
                <p:cNvGrpSpPr>
                  <a:grpSpLocks/>
                </p:cNvGrpSpPr>
                <p:nvPr/>
              </p:nvGrpSpPr>
              <p:grpSpPr bwMode="auto">
                <a:xfrm>
                  <a:off x="3989" y="1231"/>
                  <a:ext cx="88" cy="44"/>
                  <a:chOff x="3989" y="1231"/>
                  <a:chExt cx="88" cy="44"/>
                </a:xfrm>
              </p:grpSpPr>
              <p:sp>
                <p:nvSpPr>
                  <p:cNvPr id="419" name="Rectangle 637"/>
                  <p:cNvSpPr>
                    <a:spLocks noChangeArrowheads="1"/>
                  </p:cNvSpPr>
                  <p:nvPr/>
                </p:nvSpPr>
                <p:spPr bwMode="auto">
                  <a:xfrm>
                    <a:off x="3989" y="1231"/>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20" name="Rectangle 638"/>
                  <p:cNvSpPr>
                    <a:spLocks noChangeArrowheads="1"/>
                  </p:cNvSpPr>
                  <p:nvPr/>
                </p:nvSpPr>
                <p:spPr bwMode="auto">
                  <a:xfrm>
                    <a:off x="3989" y="1253"/>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476" name="Group 639"/>
                <p:cNvGrpSpPr>
                  <a:grpSpLocks/>
                </p:cNvGrpSpPr>
                <p:nvPr/>
              </p:nvGrpSpPr>
              <p:grpSpPr bwMode="auto">
                <a:xfrm>
                  <a:off x="4121" y="1231"/>
                  <a:ext cx="88" cy="44"/>
                  <a:chOff x="4121" y="1231"/>
                  <a:chExt cx="88" cy="44"/>
                </a:xfrm>
              </p:grpSpPr>
              <p:sp>
                <p:nvSpPr>
                  <p:cNvPr id="417" name="Rectangle 640"/>
                  <p:cNvSpPr>
                    <a:spLocks noChangeArrowheads="1"/>
                  </p:cNvSpPr>
                  <p:nvPr/>
                </p:nvSpPr>
                <p:spPr bwMode="auto">
                  <a:xfrm>
                    <a:off x="4121" y="1231"/>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18" name="Rectangle 641"/>
                  <p:cNvSpPr>
                    <a:spLocks noChangeArrowheads="1"/>
                  </p:cNvSpPr>
                  <p:nvPr/>
                </p:nvSpPr>
                <p:spPr bwMode="auto">
                  <a:xfrm>
                    <a:off x="4121" y="1253"/>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477" name="Group 642"/>
                <p:cNvGrpSpPr>
                  <a:grpSpLocks/>
                </p:cNvGrpSpPr>
                <p:nvPr/>
              </p:nvGrpSpPr>
              <p:grpSpPr bwMode="auto">
                <a:xfrm>
                  <a:off x="4253" y="1231"/>
                  <a:ext cx="88" cy="44"/>
                  <a:chOff x="4253" y="1231"/>
                  <a:chExt cx="88" cy="44"/>
                </a:xfrm>
              </p:grpSpPr>
              <p:sp>
                <p:nvSpPr>
                  <p:cNvPr id="415" name="Rectangle 643"/>
                  <p:cNvSpPr>
                    <a:spLocks noChangeArrowheads="1"/>
                  </p:cNvSpPr>
                  <p:nvPr/>
                </p:nvSpPr>
                <p:spPr bwMode="auto">
                  <a:xfrm>
                    <a:off x="4253" y="1231"/>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16" name="Rectangle 644"/>
                  <p:cNvSpPr>
                    <a:spLocks noChangeArrowheads="1"/>
                  </p:cNvSpPr>
                  <p:nvPr/>
                </p:nvSpPr>
                <p:spPr bwMode="auto">
                  <a:xfrm>
                    <a:off x="4253" y="1253"/>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519" name="Group 645"/>
                <p:cNvGrpSpPr>
                  <a:grpSpLocks/>
                </p:cNvGrpSpPr>
                <p:nvPr/>
              </p:nvGrpSpPr>
              <p:grpSpPr bwMode="auto">
                <a:xfrm>
                  <a:off x="3989" y="1319"/>
                  <a:ext cx="88" cy="44"/>
                  <a:chOff x="3989" y="1319"/>
                  <a:chExt cx="88" cy="44"/>
                </a:xfrm>
              </p:grpSpPr>
              <p:sp>
                <p:nvSpPr>
                  <p:cNvPr id="413" name="Rectangle 646"/>
                  <p:cNvSpPr>
                    <a:spLocks noChangeArrowheads="1"/>
                  </p:cNvSpPr>
                  <p:nvPr/>
                </p:nvSpPr>
                <p:spPr bwMode="auto">
                  <a:xfrm>
                    <a:off x="3989" y="1319"/>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14" name="Rectangle 647"/>
                  <p:cNvSpPr>
                    <a:spLocks noChangeArrowheads="1"/>
                  </p:cNvSpPr>
                  <p:nvPr/>
                </p:nvSpPr>
                <p:spPr bwMode="auto">
                  <a:xfrm>
                    <a:off x="3989" y="1341"/>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520" name="Group 648"/>
                <p:cNvGrpSpPr>
                  <a:grpSpLocks/>
                </p:cNvGrpSpPr>
                <p:nvPr/>
              </p:nvGrpSpPr>
              <p:grpSpPr bwMode="auto">
                <a:xfrm>
                  <a:off x="4121" y="1319"/>
                  <a:ext cx="88" cy="44"/>
                  <a:chOff x="4121" y="1319"/>
                  <a:chExt cx="88" cy="44"/>
                </a:xfrm>
              </p:grpSpPr>
              <p:sp>
                <p:nvSpPr>
                  <p:cNvPr id="411" name="Rectangle 649"/>
                  <p:cNvSpPr>
                    <a:spLocks noChangeArrowheads="1"/>
                  </p:cNvSpPr>
                  <p:nvPr/>
                </p:nvSpPr>
                <p:spPr bwMode="auto">
                  <a:xfrm>
                    <a:off x="4121" y="1319"/>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12" name="Rectangle 650"/>
                  <p:cNvSpPr>
                    <a:spLocks noChangeArrowheads="1"/>
                  </p:cNvSpPr>
                  <p:nvPr/>
                </p:nvSpPr>
                <p:spPr bwMode="auto">
                  <a:xfrm>
                    <a:off x="4121" y="1341"/>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722" name="Group 651"/>
                <p:cNvGrpSpPr>
                  <a:grpSpLocks/>
                </p:cNvGrpSpPr>
                <p:nvPr/>
              </p:nvGrpSpPr>
              <p:grpSpPr bwMode="auto">
                <a:xfrm>
                  <a:off x="4253" y="1319"/>
                  <a:ext cx="88" cy="44"/>
                  <a:chOff x="4253" y="1319"/>
                  <a:chExt cx="88" cy="44"/>
                </a:xfrm>
              </p:grpSpPr>
              <p:sp>
                <p:nvSpPr>
                  <p:cNvPr id="409" name="Rectangle 652"/>
                  <p:cNvSpPr>
                    <a:spLocks noChangeArrowheads="1"/>
                  </p:cNvSpPr>
                  <p:nvPr/>
                </p:nvSpPr>
                <p:spPr bwMode="auto">
                  <a:xfrm>
                    <a:off x="4253" y="1319"/>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10" name="Rectangle 653"/>
                  <p:cNvSpPr>
                    <a:spLocks noChangeArrowheads="1"/>
                  </p:cNvSpPr>
                  <p:nvPr/>
                </p:nvSpPr>
                <p:spPr bwMode="auto">
                  <a:xfrm>
                    <a:off x="4253" y="1341"/>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723" name="Group 654"/>
                <p:cNvGrpSpPr>
                  <a:grpSpLocks/>
                </p:cNvGrpSpPr>
                <p:nvPr/>
              </p:nvGrpSpPr>
              <p:grpSpPr bwMode="auto">
                <a:xfrm>
                  <a:off x="3989" y="1407"/>
                  <a:ext cx="88" cy="44"/>
                  <a:chOff x="3989" y="1407"/>
                  <a:chExt cx="88" cy="44"/>
                </a:xfrm>
              </p:grpSpPr>
              <p:sp>
                <p:nvSpPr>
                  <p:cNvPr id="407" name="Rectangle 655"/>
                  <p:cNvSpPr>
                    <a:spLocks noChangeArrowheads="1"/>
                  </p:cNvSpPr>
                  <p:nvPr/>
                </p:nvSpPr>
                <p:spPr bwMode="auto">
                  <a:xfrm>
                    <a:off x="3989" y="1407"/>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08" name="Rectangle 656"/>
                  <p:cNvSpPr>
                    <a:spLocks noChangeArrowheads="1"/>
                  </p:cNvSpPr>
                  <p:nvPr/>
                </p:nvSpPr>
                <p:spPr bwMode="auto">
                  <a:xfrm>
                    <a:off x="3989" y="1429"/>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724" name="Group 657"/>
                <p:cNvGrpSpPr>
                  <a:grpSpLocks/>
                </p:cNvGrpSpPr>
                <p:nvPr/>
              </p:nvGrpSpPr>
              <p:grpSpPr bwMode="auto">
                <a:xfrm>
                  <a:off x="4121" y="1407"/>
                  <a:ext cx="88" cy="44"/>
                  <a:chOff x="4121" y="1407"/>
                  <a:chExt cx="88" cy="44"/>
                </a:xfrm>
              </p:grpSpPr>
              <p:sp>
                <p:nvSpPr>
                  <p:cNvPr id="405" name="Rectangle 658"/>
                  <p:cNvSpPr>
                    <a:spLocks noChangeArrowheads="1"/>
                  </p:cNvSpPr>
                  <p:nvPr/>
                </p:nvSpPr>
                <p:spPr bwMode="auto">
                  <a:xfrm>
                    <a:off x="4121" y="1407"/>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06" name="Rectangle 659"/>
                  <p:cNvSpPr>
                    <a:spLocks noChangeArrowheads="1"/>
                  </p:cNvSpPr>
                  <p:nvPr/>
                </p:nvSpPr>
                <p:spPr bwMode="auto">
                  <a:xfrm>
                    <a:off x="4121" y="1429"/>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nvGrpSpPr>
                <p:cNvPr id="731" name="Group 660"/>
                <p:cNvGrpSpPr>
                  <a:grpSpLocks/>
                </p:cNvGrpSpPr>
                <p:nvPr/>
              </p:nvGrpSpPr>
              <p:grpSpPr bwMode="auto">
                <a:xfrm>
                  <a:off x="4253" y="1407"/>
                  <a:ext cx="88" cy="44"/>
                  <a:chOff x="4253" y="1407"/>
                  <a:chExt cx="88" cy="44"/>
                </a:xfrm>
              </p:grpSpPr>
              <p:sp>
                <p:nvSpPr>
                  <p:cNvPr id="403" name="Rectangle 661"/>
                  <p:cNvSpPr>
                    <a:spLocks noChangeArrowheads="1"/>
                  </p:cNvSpPr>
                  <p:nvPr/>
                </p:nvSpPr>
                <p:spPr bwMode="auto">
                  <a:xfrm>
                    <a:off x="4253" y="1407"/>
                    <a:ext cx="88" cy="44"/>
                  </a:xfrm>
                  <a:prstGeom prst="rect">
                    <a:avLst/>
                  </a:prstGeom>
                  <a:noFill/>
                  <a:ln w="12700">
                    <a:solidFill>
                      <a:schemeClr val="tx1"/>
                    </a:solidFill>
                    <a:miter lim="800000"/>
                    <a:headEnd/>
                    <a:tailEnd/>
                  </a:ln>
                </p:spPr>
                <p:txBody>
                  <a:bodyPr wrap="none" lIns="37317" tIns="18331" rIns="37317" bIns="18331">
                    <a:spAutoFit/>
                  </a:bodyPr>
                  <a:lstStyle/>
                  <a:p>
                    <a:endParaRPr lang="en-GB" u="none"/>
                  </a:p>
                </p:txBody>
              </p:sp>
              <p:sp>
                <p:nvSpPr>
                  <p:cNvPr id="404" name="Rectangle 662"/>
                  <p:cNvSpPr>
                    <a:spLocks noChangeArrowheads="1"/>
                  </p:cNvSpPr>
                  <p:nvPr/>
                </p:nvSpPr>
                <p:spPr bwMode="auto">
                  <a:xfrm>
                    <a:off x="4253" y="1429"/>
                    <a:ext cx="88" cy="22"/>
                  </a:xfrm>
                  <a:prstGeom prst="rect">
                    <a:avLst/>
                  </a:prstGeom>
                  <a:solidFill>
                    <a:schemeClr val="tx2"/>
                  </a:solidFill>
                  <a:ln w="12700">
                    <a:noFill/>
                    <a:miter lim="800000"/>
                    <a:headEnd/>
                    <a:tailEnd/>
                  </a:ln>
                </p:spPr>
                <p:txBody>
                  <a:bodyPr wrap="none" lIns="37317" tIns="18331" rIns="37317" bIns="18331">
                    <a:spAutoFit/>
                  </a:bodyPr>
                  <a:lstStyle/>
                  <a:p>
                    <a:endParaRPr lang="en-GB" u="none"/>
                  </a:p>
                </p:txBody>
              </p:sp>
            </p:grpSp>
          </p:grpSp>
          <p:grpSp>
            <p:nvGrpSpPr>
              <p:cNvPr id="732" name="Group 663"/>
              <p:cNvGrpSpPr>
                <a:grpSpLocks/>
              </p:cNvGrpSpPr>
              <p:nvPr/>
            </p:nvGrpSpPr>
            <p:grpSpPr bwMode="auto">
              <a:xfrm>
                <a:off x="5995976" y="4400550"/>
                <a:ext cx="504824" cy="411163"/>
                <a:chOff x="4059" y="2544"/>
                <a:chExt cx="344" cy="259"/>
              </a:xfrm>
            </p:grpSpPr>
            <p:sp>
              <p:nvSpPr>
                <p:cNvPr id="391" name="Freeform 664"/>
                <p:cNvSpPr>
                  <a:spLocks/>
                </p:cNvSpPr>
                <p:nvPr/>
              </p:nvSpPr>
              <p:spPr bwMode="auto">
                <a:xfrm>
                  <a:off x="4059" y="2544"/>
                  <a:ext cx="115" cy="259"/>
                </a:xfrm>
                <a:custGeom>
                  <a:avLst/>
                  <a:gdLst>
                    <a:gd name="T0" fmla="*/ 102 w 115"/>
                    <a:gd name="T1" fmla="*/ 66 h 259"/>
                    <a:gd name="T2" fmla="*/ 50 w 115"/>
                    <a:gd name="T3" fmla="*/ 58 h 259"/>
                    <a:gd name="T4" fmla="*/ 90 w 115"/>
                    <a:gd name="T5" fmla="*/ 84 h 259"/>
                    <a:gd name="T6" fmla="*/ 87 w 115"/>
                    <a:gd name="T7" fmla="*/ 89 h 259"/>
                    <a:gd name="T8" fmla="*/ 83 w 115"/>
                    <a:gd name="T9" fmla="*/ 94 h 259"/>
                    <a:gd name="T10" fmla="*/ 78 w 115"/>
                    <a:gd name="T11" fmla="*/ 98 h 259"/>
                    <a:gd name="T12" fmla="*/ 74 w 115"/>
                    <a:gd name="T13" fmla="*/ 102 h 259"/>
                    <a:gd name="T14" fmla="*/ 50 w 115"/>
                    <a:gd name="T15" fmla="*/ 58 h 259"/>
                    <a:gd name="T16" fmla="*/ 90 w 115"/>
                    <a:gd name="T17" fmla="*/ 258 h 259"/>
                    <a:gd name="T18" fmla="*/ 76 w 115"/>
                    <a:gd name="T19" fmla="*/ 258 h 259"/>
                    <a:gd name="T20" fmla="*/ 57 w 115"/>
                    <a:gd name="T21" fmla="*/ 162 h 259"/>
                    <a:gd name="T22" fmla="*/ 57 w 115"/>
                    <a:gd name="T23" fmla="*/ 258 h 259"/>
                    <a:gd name="T24" fmla="*/ 46 w 115"/>
                    <a:gd name="T25" fmla="*/ 258 h 259"/>
                    <a:gd name="T26" fmla="*/ 46 w 115"/>
                    <a:gd name="T27" fmla="*/ 124 h 259"/>
                    <a:gd name="T28" fmla="*/ 20 w 115"/>
                    <a:gd name="T29" fmla="*/ 258 h 259"/>
                    <a:gd name="T30" fmla="*/ 3 w 115"/>
                    <a:gd name="T31" fmla="*/ 258 h 259"/>
                    <a:gd name="T32" fmla="*/ 50 w 115"/>
                    <a:gd name="T33" fmla="*/ 58 h 259"/>
                    <a:gd name="T34" fmla="*/ 23 w 115"/>
                    <a:gd name="T35" fmla="*/ 101 h 259"/>
                    <a:gd name="T36" fmla="*/ 18 w 115"/>
                    <a:gd name="T37" fmla="*/ 97 h 259"/>
                    <a:gd name="T38" fmla="*/ 14 w 115"/>
                    <a:gd name="T39" fmla="*/ 93 h 259"/>
                    <a:gd name="T40" fmla="*/ 9 w 115"/>
                    <a:gd name="T41" fmla="*/ 88 h 259"/>
                    <a:gd name="T42" fmla="*/ 7 w 115"/>
                    <a:gd name="T43" fmla="*/ 84 h 259"/>
                    <a:gd name="T44" fmla="*/ 50 w 115"/>
                    <a:gd name="T45" fmla="*/ 58 h 259"/>
                    <a:gd name="T46" fmla="*/ 0 w 115"/>
                    <a:gd name="T47" fmla="*/ 43 h 259"/>
                    <a:gd name="T48" fmla="*/ 2 w 115"/>
                    <a:gd name="T49" fmla="*/ 35 h 259"/>
                    <a:gd name="T50" fmla="*/ 5 w 115"/>
                    <a:gd name="T51" fmla="*/ 28 h 259"/>
                    <a:gd name="T52" fmla="*/ 8 w 115"/>
                    <a:gd name="T53" fmla="*/ 23 h 259"/>
                    <a:gd name="T54" fmla="*/ 13 w 115"/>
                    <a:gd name="T55" fmla="*/ 16 h 259"/>
                    <a:gd name="T56" fmla="*/ 50 w 115"/>
                    <a:gd name="T57" fmla="*/ 58 h 259"/>
                    <a:gd name="T58" fmla="*/ 38 w 115"/>
                    <a:gd name="T59" fmla="*/ 2 h 259"/>
                    <a:gd name="T60" fmla="*/ 42 w 115"/>
                    <a:gd name="T61" fmla="*/ 1 h 259"/>
                    <a:gd name="T62" fmla="*/ 44 w 115"/>
                    <a:gd name="T63" fmla="*/ 0 h 259"/>
                    <a:gd name="T64" fmla="*/ 45 w 115"/>
                    <a:gd name="T65" fmla="*/ 0 h 259"/>
                    <a:gd name="T66" fmla="*/ 51 w 115"/>
                    <a:gd name="T67" fmla="*/ 0 h 259"/>
                    <a:gd name="T68" fmla="*/ 54 w 115"/>
                    <a:gd name="T69" fmla="*/ 0 h 259"/>
                    <a:gd name="T70" fmla="*/ 57 w 115"/>
                    <a:gd name="T71" fmla="*/ 1 h 259"/>
                    <a:gd name="T72" fmla="*/ 60 w 115"/>
                    <a:gd name="T73" fmla="*/ 2 h 259"/>
                    <a:gd name="T74" fmla="*/ 50 w 115"/>
                    <a:gd name="T75" fmla="*/ 58 h 259"/>
                    <a:gd name="T76" fmla="*/ 79 w 115"/>
                    <a:gd name="T77" fmla="*/ 7 h 259"/>
                    <a:gd name="T78" fmla="*/ 83 w 115"/>
                    <a:gd name="T79" fmla="*/ 10 h 259"/>
                    <a:gd name="T80" fmla="*/ 87 w 115"/>
                    <a:gd name="T81" fmla="*/ 14 h 259"/>
                    <a:gd name="T82" fmla="*/ 90 w 115"/>
                    <a:gd name="T83" fmla="*/ 19 h 259"/>
                    <a:gd name="T84" fmla="*/ 92 w 115"/>
                    <a:gd name="T85" fmla="*/ 24 h 259"/>
                    <a:gd name="T86" fmla="*/ 50 w 115"/>
                    <a:gd name="T87" fmla="*/ 58 h 259"/>
                    <a:gd name="T88" fmla="*/ 102 w 115"/>
                    <a:gd name="T89" fmla="*/ 47 h 259"/>
                    <a:gd name="T90" fmla="*/ 114 w 115"/>
                    <a:gd name="T91" fmla="*/ 27 h 259"/>
                    <a:gd name="T92" fmla="*/ 114 w 115"/>
                    <a:gd name="T93" fmla="*/ 82 h 259"/>
                    <a:gd name="T94" fmla="*/ 102 w 115"/>
                    <a:gd name="T95" fmla="*/ 66 h 2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59"/>
                    <a:gd name="T146" fmla="*/ 115 w 115"/>
                    <a:gd name="T147" fmla="*/ 259 h 2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59">
                      <a:moveTo>
                        <a:pt x="102" y="66"/>
                      </a:moveTo>
                      <a:lnTo>
                        <a:pt x="50" y="58"/>
                      </a:lnTo>
                      <a:lnTo>
                        <a:pt x="90" y="84"/>
                      </a:lnTo>
                      <a:lnTo>
                        <a:pt x="87" y="89"/>
                      </a:lnTo>
                      <a:lnTo>
                        <a:pt x="83" y="94"/>
                      </a:lnTo>
                      <a:lnTo>
                        <a:pt x="78" y="98"/>
                      </a:lnTo>
                      <a:lnTo>
                        <a:pt x="74" y="102"/>
                      </a:lnTo>
                      <a:lnTo>
                        <a:pt x="50" y="58"/>
                      </a:lnTo>
                      <a:lnTo>
                        <a:pt x="90" y="258"/>
                      </a:lnTo>
                      <a:lnTo>
                        <a:pt x="76" y="258"/>
                      </a:lnTo>
                      <a:lnTo>
                        <a:pt x="57" y="162"/>
                      </a:lnTo>
                      <a:lnTo>
                        <a:pt x="57" y="258"/>
                      </a:lnTo>
                      <a:lnTo>
                        <a:pt x="46" y="258"/>
                      </a:lnTo>
                      <a:lnTo>
                        <a:pt x="46" y="124"/>
                      </a:lnTo>
                      <a:lnTo>
                        <a:pt x="20" y="258"/>
                      </a:lnTo>
                      <a:lnTo>
                        <a:pt x="3" y="258"/>
                      </a:lnTo>
                      <a:lnTo>
                        <a:pt x="50" y="58"/>
                      </a:lnTo>
                      <a:lnTo>
                        <a:pt x="23" y="101"/>
                      </a:lnTo>
                      <a:lnTo>
                        <a:pt x="18" y="97"/>
                      </a:lnTo>
                      <a:lnTo>
                        <a:pt x="14" y="93"/>
                      </a:lnTo>
                      <a:lnTo>
                        <a:pt x="9" y="88"/>
                      </a:lnTo>
                      <a:lnTo>
                        <a:pt x="7" y="84"/>
                      </a:lnTo>
                      <a:lnTo>
                        <a:pt x="50" y="58"/>
                      </a:lnTo>
                      <a:lnTo>
                        <a:pt x="0" y="43"/>
                      </a:lnTo>
                      <a:lnTo>
                        <a:pt x="2" y="35"/>
                      </a:lnTo>
                      <a:lnTo>
                        <a:pt x="5" y="28"/>
                      </a:lnTo>
                      <a:lnTo>
                        <a:pt x="8" y="23"/>
                      </a:lnTo>
                      <a:lnTo>
                        <a:pt x="13" y="16"/>
                      </a:lnTo>
                      <a:lnTo>
                        <a:pt x="50" y="58"/>
                      </a:lnTo>
                      <a:lnTo>
                        <a:pt x="38" y="2"/>
                      </a:lnTo>
                      <a:lnTo>
                        <a:pt x="42" y="1"/>
                      </a:lnTo>
                      <a:lnTo>
                        <a:pt x="44" y="0"/>
                      </a:lnTo>
                      <a:lnTo>
                        <a:pt x="45" y="0"/>
                      </a:lnTo>
                      <a:lnTo>
                        <a:pt x="51" y="0"/>
                      </a:lnTo>
                      <a:lnTo>
                        <a:pt x="54" y="0"/>
                      </a:lnTo>
                      <a:lnTo>
                        <a:pt x="57" y="1"/>
                      </a:lnTo>
                      <a:lnTo>
                        <a:pt x="60" y="2"/>
                      </a:lnTo>
                      <a:lnTo>
                        <a:pt x="50" y="58"/>
                      </a:lnTo>
                      <a:lnTo>
                        <a:pt x="79" y="7"/>
                      </a:lnTo>
                      <a:lnTo>
                        <a:pt x="83" y="10"/>
                      </a:lnTo>
                      <a:lnTo>
                        <a:pt x="87" y="14"/>
                      </a:lnTo>
                      <a:lnTo>
                        <a:pt x="90" y="19"/>
                      </a:lnTo>
                      <a:lnTo>
                        <a:pt x="92" y="24"/>
                      </a:lnTo>
                      <a:lnTo>
                        <a:pt x="50" y="58"/>
                      </a:lnTo>
                      <a:lnTo>
                        <a:pt x="102" y="47"/>
                      </a:lnTo>
                      <a:lnTo>
                        <a:pt x="114" y="27"/>
                      </a:lnTo>
                      <a:lnTo>
                        <a:pt x="114" y="82"/>
                      </a:lnTo>
                      <a:lnTo>
                        <a:pt x="102" y="66"/>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392" name="Freeform 665"/>
                <p:cNvSpPr>
                  <a:spLocks/>
                </p:cNvSpPr>
                <p:nvPr/>
              </p:nvSpPr>
              <p:spPr bwMode="auto">
                <a:xfrm>
                  <a:off x="4173" y="2544"/>
                  <a:ext cx="116" cy="259"/>
                </a:xfrm>
                <a:custGeom>
                  <a:avLst/>
                  <a:gdLst>
                    <a:gd name="T0" fmla="*/ 103 w 116"/>
                    <a:gd name="T1" fmla="*/ 66 h 259"/>
                    <a:gd name="T2" fmla="*/ 50 w 116"/>
                    <a:gd name="T3" fmla="*/ 58 h 259"/>
                    <a:gd name="T4" fmla="*/ 91 w 116"/>
                    <a:gd name="T5" fmla="*/ 84 h 259"/>
                    <a:gd name="T6" fmla="*/ 87 w 116"/>
                    <a:gd name="T7" fmla="*/ 89 h 259"/>
                    <a:gd name="T8" fmla="*/ 84 w 116"/>
                    <a:gd name="T9" fmla="*/ 94 h 259"/>
                    <a:gd name="T10" fmla="*/ 79 w 116"/>
                    <a:gd name="T11" fmla="*/ 98 h 259"/>
                    <a:gd name="T12" fmla="*/ 74 w 116"/>
                    <a:gd name="T13" fmla="*/ 102 h 259"/>
                    <a:gd name="T14" fmla="*/ 50 w 116"/>
                    <a:gd name="T15" fmla="*/ 58 h 259"/>
                    <a:gd name="T16" fmla="*/ 91 w 116"/>
                    <a:gd name="T17" fmla="*/ 258 h 259"/>
                    <a:gd name="T18" fmla="*/ 77 w 116"/>
                    <a:gd name="T19" fmla="*/ 258 h 259"/>
                    <a:gd name="T20" fmla="*/ 58 w 116"/>
                    <a:gd name="T21" fmla="*/ 162 h 259"/>
                    <a:gd name="T22" fmla="*/ 58 w 116"/>
                    <a:gd name="T23" fmla="*/ 258 h 259"/>
                    <a:gd name="T24" fmla="*/ 47 w 116"/>
                    <a:gd name="T25" fmla="*/ 258 h 259"/>
                    <a:gd name="T26" fmla="*/ 47 w 116"/>
                    <a:gd name="T27" fmla="*/ 124 h 259"/>
                    <a:gd name="T28" fmla="*/ 20 w 116"/>
                    <a:gd name="T29" fmla="*/ 258 h 259"/>
                    <a:gd name="T30" fmla="*/ 3 w 116"/>
                    <a:gd name="T31" fmla="*/ 258 h 259"/>
                    <a:gd name="T32" fmla="*/ 50 w 116"/>
                    <a:gd name="T33" fmla="*/ 58 h 259"/>
                    <a:gd name="T34" fmla="*/ 23 w 116"/>
                    <a:gd name="T35" fmla="*/ 101 h 259"/>
                    <a:gd name="T36" fmla="*/ 18 w 116"/>
                    <a:gd name="T37" fmla="*/ 97 h 259"/>
                    <a:gd name="T38" fmla="*/ 14 w 116"/>
                    <a:gd name="T39" fmla="*/ 93 h 259"/>
                    <a:gd name="T40" fmla="*/ 10 w 116"/>
                    <a:gd name="T41" fmla="*/ 88 h 259"/>
                    <a:gd name="T42" fmla="*/ 7 w 116"/>
                    <a:gd name="T43" fmla="*/ 84 h 259"/>
                    <a:gd name="T44" fmla="*/ 50 w 116"/>
                    <a:gd name="T45" fmla="*/ 58 h 259"/>
                    <a:gd name="T46" fmla="*/ 0 w 116"/>
                    <a:gd name="T47" fmla="*/ 43 h 259"/>
                    <a:gd name="T48" fmla="*/ 2 w 116"/>
                    <a:gd name="T49" fmla="*/ 35 h 259"/>
                    <a:gd name="T50" fmla="*/ 5 w 116"/>
                    <a:gd name="T51" fmla="*/ 28 h 259"/>
                    <a:gd name="T52" fmla="*/ 8 w 116"/>
                    <a:gd name="T53" fmla="*/ 23 h 259"/>
                    <a:gd name="T54" fmla="*/ 13 w 116"/>
                    <a:gd name="T55" fmla="*/ 16 h 259"/>
                    <a:gd name="T56" fmla="*/ 50 w 116"/>
                    <a:gd name="T57" fmla="*/ 58 h 259"/>
                    <a:gd name="T58" fmla="*/ 38 w 116"/>
                    <a:gd name="T59" fmla="*/ 2 h 259"/>
                    <a:gd name="T60" fmla="*/ 43 w 116"/>
                    <a:gd name="T61" fmla="*/ 1 h 259"/>
                    <a:gd name="T62" fmla="*/ 45 w 116"/>
                    <a:gd name="T63" fmla="*/ 0 h 259"/>
                    <a:gd name="T64" fmla="*/ 46 w 116"/>
                    <a:gd name="T65" fmla="*/ 0 h 259"/>
                    <a:gd name="T66" fmla="*/ 51 w 116"/>
                    <a:gd name="T67" fmla="*/ 0 h 259"/>
                    <a:gd name="T68" fmla="*/ 54 w 116"/>
                    <a:gd name="T69" fmla="*/ 0 h 259"/>
                    <a:gd name="T70" fmla="*/ 57 w 116"/>
                    <a:gd name="T71" fmla="*/ 1 h 259"/>
                    <a:gd name="T72" fmla="*/ 58 w 116"/>
                    <a:gd name="T73" fmla="*/ 1 h 259"/>
                    <a:gd name="T74" fmla="*/ 61 w 116"/>
                    <a:gd name="T75" fmla="*/ 2 h 259"/>
                    <a:gd name="T76" fmla="*/ 50 w 116"/>
                    <a:gd name="T77" fmla="*/ 58 h 259"/>
                    <a:gd name="T78" fmla="*/ 80 w 116"/>
                    <a:gd name="T79" fmla="*/ 7 h 259"/>
                    <a:gd name="T80" fmla="*/ 84 w 116"/>
                    <a:gd name="T81" fmla="*/ 10 h 259"/>
                    <a:gd name="T82" fmla="*/ 87 w 116"/>
                    <a:gd name="T83" fmla="*/ 14 h 259"/>
                    <a:gd name="T84" fmla="*/ 91 w 116"/>
                    <a:gd name="T85" fmla="*/ 19 h 259"/>
                    <a:gd name="T86" fmla="*/ 93 w 116"/>
                    <a:gd name="T87" fmla="*/ 24 h 259"/>
                    <a:gd name="T88" fmla="*/ 50 w 116"/>
                    <a:gd name="T89" fmla="*/ 58 h 259"/>
                    <a:gd name="T90" fmla="*/ 103 w 116"/>
                    <a:gd name="T91" fmla="*/ 47 h 259"/>
                    <a:gd name="T92" fmla="*/ 115 w 116"/>
                    <a:gd name="T93" fmla="*/ 27 h 259"/>
                    <a:gd name="T94" fmla="*/ 115 w 116"/>
                    <a:gd name="T95" fmla="*/ 82 h 259"/>
                    <a:gd name="T96" fmla="*/ 103 w 116"/>
                    <a:gd name="T97" fmla="*/ 66 h 2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259"/>
                    <a:gd name="T149" fmla="*/ 116 w 116"/>
                    <a:gd name="T150" fmla="*/ 259 h 2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259">
                      <a:moveTo>
                        <a:pt x="103" y="66"/>
                      </a:moveTo>
                      <a:lnTo>
                        <a:pt x="50" y="58"/>
                      </a:lnTo>
                      <a:lnTo>
                        <a:pt x="91" y="84"/>
                      </a:lnTo>
                      <a:lnTo>
                        <a:pt x="87" y="89"/>
                      </a:lnTo>
                      <a:lnTo>
                        <a:pt x="84" y="94"/>
                      </a:lnTo>
                      <a:lnTo>
                        <a:pt x="79" y="98"/>
                      </a:lnTo>
                      <a:lnTo>
                        <a:pt x="74" y="102"/>
                      </a:lnTo>
                      <a:lnTo>
                        <a:pt x="50" y="58"/>
                      </a:lnTo>
                      <a:lnTo>
                        <a:pt x="91" y="258"/>
                      </a:lnTo>
                      <a:lnTo>
                        <a:pt x="77" y="258"/>
                      </a:lnTo>
                      <a:lnTo>
                        <a:pt x="58" y="162"/>
                      </a:lnTo>
                      <a:lnTo>
                        <a:pt x="58" y="258"/>
                      </a:lnTo>
                      <a:lnTo>
                        <a:pt x="47" y="258"/>
                      </a:lnTo>
                      <a:lnTo>
                        <a:pt x="47" y="124"/>
                      </a:lnTo>
                      <a:lnTo>
                        <a:pt x="20" y="258"/>
                      </a:lnTo>
                      <a:lnTo>
                        <a:pt x="3" y="258"/>
                      </a:lnTo>
                      <a:lnTo>
                        <a:pt x="50" y="58"/>
                      </a:lnTo>
                      <a:lnTo>
                        <a:pt x="23" y="101"/>
                      </a:lnTo>
                      <a:lnTo>
                        <a:pt x="18" y="97"/>
                      </a:lnTo>
                      <a:lnTo>
                        <a:pt x="14" y="93"/>
                      </a:lnTo>
                      <a:lnTo>
                        <a:pt x="10" y="88"/>
                      </a:lnTo>
                      <a:lnTo>
                        <a:pt x="7" y="84"/>
                      </a:lnTo>
                      <a:lnTo>
                        <a:pt x="50" y="58"/>
                      </a:lnTo>
                      <a:lnTo>
                        <a:pt x="0" y="43"/>
                      </a:lnTo>
                      <a:lnTo>
                        <a:pt x="2" y="35"/>
                      </a:lnTo>
                      <a:lnTo>
                        <a:pt x="5" y="28"/>
                      </a:lnTo>
                      <a:lnTo>
                        <a:pt x="8" y="23"/>
                      </a:lnTo>
                      <a:lnTo>
                        <a:pt x="13" y="16"/>
                      </a:lnTo>
                      <a:lnTo>
                        <a:pt x="50" y="58"/>
                      </a:lnTo>
                      <a:lnTo>
                        <a:pt x="38" y="2"/>
                      </a:lnTo>
                      <a:lnTo>
                        <a:pt x="43" y="1"/>
                      </a:lnTo>
                      <a:lnTo>
                        <a:pt x="45" y="0"/>
                      </a:lnTo>
                      <a:lnTo>
                        <a:pt x="46" y="0"/>
                      </a:lnTo>
                      <a:lnTo>
                        <a:pt x="51" y="0"/>
                      </a:lnTo>
                      <a:lnTo>
                        <a:pt x="54" y="0"/>
                      </a:lnTo>
                      <a:lnTo>
                        <a:pt x="57" y="1"/>
                      </a:lnTo>
                      <a:lnTo>
                        <a:pt x="58" y="1"/>
                      </a:lnTo>
                      <a:lnTo>
                        <a:pt x="61" y="2"/>
                      </a:lnTo>
                      <a:lnTo>
                        <a:pt x="50" y="58"/>
                      </a:lnTo>
                      <a:lnTo>
                        <a:pt x="80" y="7"/>
                      </a:lnTo>
                      <a:lnTo>
                        <a:pt x="84" y="10"/>
                      </a:lnTo>
                      <a:lnTo>
                        <a:pt x="87" y="14"/>
                      </a:lnTo>
                      <a:lnTo>
                        <a:pt x="91" y="19"/>
                      </a:lnTo>
                      <a:lnTo>
                        <a:pt x="93" y="24"/>
                      </a:lnTo>
                      <a:lnTo>
                        <a:pt x="50" y="58"/>
                      </a:lnTo>
                      <a:lnTo>
                        <a:pt x="103" y="47"/>
                      </a:lnTo>
                      <a:lnTo>
                        <a:pt x="115" y="27"/>
                      </a:lnTo>
                      <a:lnTo>
                        <a:pt x="115" y="82"/>
                      </a:lnTo>
                      <a:lnTo>
                        <a:pt x="103" y="66"/>
                      </a:lnTo>
                    </a:path>
                  </a:pathLst>
                </a:custGeom>
                <a:solidFill>
                  <a:srgbClr val="000000"/>
                </a:solidFill>
                <a:ln w="12700" cap="rnd">
                  <a:noFill/>
                  <a:round/>
                  <a:headEnd/>
                  <a:tailEnd/>
                </a:ln>
              </p:spPr>
              <p:txBody>
                <a:bodyPr wrap="none" lIns="37317" tIns="18331" rIns="37317" bIns="18331">
                  <a:spAutoFit/>
                </a:bodyPr>
                <a:lstStyle/>
                <a:p>
                  <a:endParaRPr lang="pt-PT"/>
                </a:p>
              </p:txBody>
            </p:sp>
            <p:sp>
              <p:nvSpPr>
                <p:cNvPr id="393" name="Freeform 666"/>
                <p:cNvSpPr>
                  <a:spLocks/>
                </p:cNvSpPr>
                <p:nvPr/>
              </p:nvSpPr>
              <p:spPr bwMode="auto">
                <a:xfrm>
                  <a:off x="4288" y="2544"/>
                  <a:ext cx="115" cy="259"/>
                </a:xfrm>
                <a:custGeom>
                  <a:avLst/>
                  <a:gdLst>
                    <a:gd name="T0" fmla="*/ 102 w 115"/>
                    <a:gd name="T1" fmla="*/ 66 h 259"/>
                    <a:gd name="T2" fmla="*/ 50 w 115"/>
                    <a:gd name="T3" fmla="*/ 58 h 259"/>
                    <a:gd name="T4" fmla="*/ 90 w 115"/>
                    <a:gd name="T5" fmla="*/ 84 h 259"/>
                    <a:gd name="T6" fmla="*/ 87 w 115"/>
                    <a:gd name="T7" fmla="*/ 89 h 259"/>
                    <a:gd name="T8" fmla="*/ 83 w 115"/>
                    <a:gd name="T9" fmla="*/ 94 h 259"/>
                    <a:gd name="T10" fmla="*/ 78 w 115"/>
                    <a:gd name="T11" fmla="*/ 98 h 259"/>
                    <a:gd name="T12" fmla="*/ 74 w 115"/>
                    <a:gd name="T13" fmla="*/ 102 h 259"/>
                    <a:gd name="T14" fmla="*/ 50 w 115"/>
                    <a:gd name="T15" fmla="*/ 58 h 259"/>
                    <a:gd name="T16" fmla="*/ 90 w 115"/>
                    <a:gd name="T17" fmla="*/ 258 h 259"/>
                    <a:gd name="T18" fmla="*/ 76 w 115"/>
                    <a:gd name="T19" fmla="*/ 258 h 259"/>
                    <a:gd name="T20" fmla="*/ 57 w 115"/>
                    <a:gd name="T21" fmla="*/ 162 h 259"/>
                    <a:gd name="T22" fmla="*/ 57 w 115"/>
                    <a:gd name="T23" fmla="*/ 258 h 259"/>
                    <a:gd name="T24" fmla="*/ 46 w 115"/>
                    <a:gd name="T25" fmla="*/ 258 h 259"/>
                    <a:gd name="T26" fmla="*/ 46 w 115"/>
                    <a:gd name="T27" fmla="*/ 124 h 259"/>
                    <a:gd name="T28" fmla="*/ 20 w 115"/>
                    <a:gd name="T29" fmla="*/ 258 h 259"/>
                    <a:gd name="T30" fmla="*/ 3 w 115"/>
                    <a:gd name="T31" fmla="*/ 258 h 259"/>
                    <a:gd name="T32" fmla="*/ 50 w 115"/>
                    <a:gd name="T33" fmla="*/ 58 h 259"/>
                    <a:gd name="T34" fmla="*/ 23 w 115"/>
                    <a:gd name="T35" fmla="*/ 101 h 259"/>
                    <a:gd name="T36" fmla="*/ 18 w 115"/>
                    <a:gd name="T37" fmla="*/ 97 h 259"/>
                    <a:gd name="T38" fmla="*/ 14 w 115"/>
                    <a:gd name="T39" fmla="*/ 93 h 259"/>
                    <a:gd name="T40" fmla="*/ 9 w 115"/>
                    <a:gd name="T41" fmla="*/ 88 h 259"/>
                    <a:gd name="T42" fmla="*/ 7 w 115"/>
                    <a:gd name="T43" fmla="*/ 84 h 259"/>
                    <a:gd name="T44" fmla="*/ 50 w 115"/>
                    <a:gd name="T45" fmla="*/ 58 h 259"/>
                    <a:gd name="T46" fmla="*/ 0 w 115"/>
                    <a:gd name="T47" fmla="*/ 43 h 259"/>
                    <a:gd name="T48" fmla="*/ 2 w 115"/>
                    <a:gd name="T49" fmla="*/ 35 h 259"/>
                    <a:gd name="T50" fmla="*/ 5 w 115"/>
                    <a:gd name="T51" fmla="*/ 28 h 259"/>
                    <a:gd name="T52" fmla="*/ 8 w 115"/>
                    <a:gd name="T53" fmla="*/ 23 h 259"/>
                    <a:gd name="T54" fmla="*/ 13 w 115"/>
                    <a:gd name="T55" fmla="*/ 16 h 259"/>
                    <a:gd name="T56" fmla="*/ 50 w 115"/>
                    <a:gd name="T57" fmla="*/ 58 h 259"/>
                    <a:gd name="T58" fmla="*/ 38 w 115"/>
                    <a:gd name="T59" fmla="*/ 2 h 259"/>
                    <a:gd name="T60" fmla="*/ 42 w 115"/>
                    <a:gd name="T61" fmla="*/ 1 h 259"/>
                    <a:gd name="T62" fmla="*/ 44 w 115"/>
                    <a:gd name="T63" fmla="*/ 0 h 259"/>
                    <a:gd name="T64" fmla="*/ 45 w 115"/>
                    <a:gd name="T65" fmla="*/ 0 h 259"/>
                    <a:gd name="T66" fmla="*/ 51 w 115"/>
                    <a:gd name="T67" fmla="*/ 0 h 259"/>
                    <a:gd name="T68" fmla="*/ 54 w 115"/>
                    <a:gd name="T69" fmla="*/ 0 h 259"/>
                    <a:gd name="T70" fmla="*/ 57 w 115"/>
                    <a:gd name="T71" fmla="*/ 1 h 259"/>
                    <a:gd name="T72" fmla="*/ 60 w 115"/>
                    <a:gd name="T73" fmla="*/ 2 h 259"/>
                    <a:gd name="T74" fmla="*/ 50 w 115"/>
                    <a:gd name="T75" fmla="*/ 58 h 259"/>
                    <a:gd name="T76" fmla="*/ 79 w 115"/>
                    <a:gd name="T77" fmla="*/ 7 h 259"/>
                    <a:gd name="T78" fmla="*/ 83 w 115"/>
                    <a:gd name="T79" fmla="*/ 10 h 259"/>
                    <a:gd name="T80" fmla="*/ 87 w 115"/>
                    <a:gd name="T81" fmla="*/ 14 h 259"/>
                    <a:gd name="T82" fmla="*/ 90 w 115"/>
                    <a:gd name="T83" fmla="*/ 19 h 259"/>
                    <a:gd name="T84" fmla="*/ 92 w 115"/>
                    <a:gd name="T85" fmla="*/ 24 h 259"/>
                    <a:gd name="T86" fmla="*/ 50 w 115"/>
                    <a:gd name="T87" fmla="*/ 58 h 259"/>
                    <a:gd name="T88" fmla="*/ 102 w 115"/>
                    <a:gd name="T89" fmla="*/ 47 h 259"/>
                    <a:gd name="T90" fmla="*/ 114 w 115"/>
                    <a:gd name="T91" fmla="*/ 27 h 259"/>
                    <a:gd name="T92" fmla="*/ 114 w 115"/>
                    <a:gd name="T93" fmla="*/ 82 h 259"/>
                    <a:gd name="T94" fmla="*/ 102 w 115"/>
                    <a:gd name="T95" fmla="*/ 66 h 2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59"/>
                    <a:gd name="T146" fmla="*/ 115 w 115"/>
                    <a:gd name="T147" fmla="*/ 259 h 2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59">
                      <a:moveTo>
                        <a:pt x="102" y="66"/>
                      </a:moveTo>
                      <a:lnTo>
                        <a:pt x="50" y="58"/>
                      </a:lnTo>
                      <a:lnTo>
                        <a:pt x="90" y="84"/>
                      </a:lnTo>
                      <a:lnTo>
                        <a:pt x="87" y="89"/>
                      </a:lnTo>
                      <a:lnTo>
                        <a:pt x="83" y="94"/>
                      </a:lnTo>
                      <a:lnTo>
                        <a:pt x="78" y="98"/>
                      </a:lnTo>
                      <a:lnTo>
                        <a:pt x="74" y="102"/>
                      </a:lnTo>
                      <a:lnTo>
                        <a:pt x="50" y="58"/>
                      </a:lnTo>
                      <a:lnTo>
                        <a:pt x="90" y="258"/>
                      </a:lnTo>
                      <a:lnTo>
                        <a:pt x="76" y="258"/>
                      </a:lnTo>
                      <a:lnTo>
                        <a:pt x="57" y="162"/>
                      </a:lnTo>
                      <a:lnTo>
                        <a:pt x="57" y="258"/>
                      </a:lnTo>
                      <a:lnTo>
                        <a:pt x="46" y="258"/>
                      </a:lnTo>
                      <a:lnTo>
                        <a:pt x="46" y="124"/>
                      </a:lnTo>
                      <a:lnTo>
                        <a:pt x="20" y="258"/>
                      </a:lnTo>
                      <a:lnTo>
                        <a:pt x="3" y="258"/>
                      </a:lnTo>
                      <a:lnTo>
                        <a:pt x="50" y="58"/>
                      </a:lnTo>
                      <a:lnTo>
                        <a:pt x="23" y="101"/>
                      </a:lnTo>
                      <a:lnTo>
                        <a:pt x="18" y="97"/>
                      </a:lnTo>
                      <a:lnTo>
                        <a:pt x="14" y="93"/>
                      </a:lnTo>
                      <a:lnTo>
                        <a:pt x="9" y="88"/>
                      </a:lnTo>
                      <a:lnTo>
                        <a:pt x="7" y="84"/>
                      </a:lnTo>
                      <a:lnTo>
                        <a:pt x="50" y="58"/>
                      </a:lnTo>
                      <a:lnTo>
                        <a:pt x="0" y="43"/>
                      </a:lnTo>
                      <a:lnTo>
                        <a:pt x="2" y="35"/>
                      </a:lnTo>
                      <a:lnTo>
                        <a:pt x="5" y="28"/>
                      </a:lnTo>
                      <a:lnTo>
                        <a:pt x="8" y="23"/>
                      </a:lnTo>
                      <a:lnTo>
                        <a:pt x="13" y="16"/>
                      </a:lnTo>
                      <a:lnTo>
                        <a:pt x="50" y="58"/>
                      </a:lnTo>
                      <a:lnTo>
                        <a:pt x="38" y="2"/>
                      </a:lnTo>
                      <a:lnTo>
                        <a:pt x="42" y="1"/>
                      </a:lnTo>
                      <a:lnTo>
                        <a:pt x="44" y="0"/>
                      </a:lnTo>
                      <a:lnTo>
                        <a:pt x="45" y="0"/>
                      </a:lnTo>
                      <a:lnTo>
                        <a:pt x="51" y="0"/>
                      </a:lnTo>
                      <a:lnTo>
                        <a:pt x="54" y="0"/>
                      </a:lnTo>
                      <a:lnTo>
                        <a:pt x="57" y="1"/>
                      </a:lnTo>
                      <a:lnTo>
                        <a:pt x="60" y="2"/>
                      </a:lnTo>
                      <a:lnTo>
                        <a:pt x="50" y="58"/>
                      </a:lnTo>
                      <a:lnTo>
                        <a:pt x="79" y="7"/>
                      </a:lnTo>
                      <a:lnTo>
                        <a:pt x="83" y="10"/>
                      </a:lnTo>
                      <a:lnTo>
                        <a:pt x="87" y="14"/>
                      </a:lnTo>
                      <a:lnTo>
                        <a:pt x="90" y="19"/>
                      </a:lnTo>
                      <a:lnTo>
                        <a:pt x="92" y="24"/>
                      </a:lnTo>
                      <a:lnTo>
                        <a:pt x="50" y="58"/>
                      </a:lnTo>
                      <a:lnTo>
                        <a:pt x="102" y="47"/>
                      </a:lnTo>
                      <a:lnTo>
                        <a:pt x="114" y="27"/>
                      </a:lnTo>
                      <a:lnTo>
                        <a:pt x="114" y="82"/>
                      </a:lnTo>
                      <a:lnTo>
                        <a:pt x="102" y="66"/>
                      </a:lnTo>
                    </a:path>
                  </a:pathLst>
                </a:custGeom>
                <a:solidFill>
                  <a:srgbClr val="000000"/>
                </a:solidFill>
                <a:ln w="12700" cap="rnd">
                  <a:noFill/>
                  <a:round/>
                  <a:headEnd/>
                  <a:tailEnd/>
                </a:ln>
              </p:spPr>
              <p:txBody>
                <a:bodyPr wrap="none" lIns="37317" tIns="18331" rIns="37317" bIns="18331">
                  <a:spAutoFit/>
                </a:bodyPr>
                <a:lstStyle/>
                <a:p>
                  <a:endParaRPr lang="pt-PT"/>
                </a:p>
              </p:txBody>
            </p:sp>
          </p:grpSp>
          <p:graphicFrame>
            <p:nvGraphicFramePr>
              <p:cNvPr id="376" name="Object 669">
                <a:hlinkClick r:id="" action="ppaction://ole?verb=0"/>
              </p:cNvPr>
              <p:cNvGraphicFramePr>
                <a:graphicFrameLocks/>
              </p:cNvGraphicFramePr>
              <p:nvPr/>
            </p:nvGraphicFramePr>
            <p:xfrm>
              <a:off x="7543800" y="4476750"/>
              <a:ext cx="1314450" cy="688975"/>
            </p:xfrm>
            <a:graphic>
              <a:graphicData uri="http://schemas.openxmlformats.org/presentationml/2006/ole">
                <mc:AlternateContent xmlns:mc="http://schemas.openxmlformats.org/markup-compatibility/2006">
                  <mc:Choice xmlns:v="urn:schemas-microsoft-com:vml" Requires="v">
                    <p:oleObj spid="_x0000_s3244" name="Clip" r:id="rId14" imgW="1423379" imgH="687453" progId="">
                      <p:embed/>
                    </p:oleObj>
                  </mc:Choice>
                  <mc:Fallback>
                    <p:oleObj name="Clip" r:id="rId14" imgW="1423379" imgH="687453" progId="">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43800" y="4476750"/>
                            <a:ext cx="1314450" cy="688975"/>
                          </a:xfrm>
                          <a:prstGeom prst="rect">
                            <a:avLst/>
                          </a:prstGeom>
                          <a:noFill/>
                          <a:ln>
                            <a:noFill/>
                          </a:ln>
                          <a:effectLst/>
                          <a:extLst>
                            <a:ext uri="{909E8E84-426E-40dd-AFC4-6F175D3DCCD1}">
                              <a14:hiddenFill xmlns:a14="http://schemas.microsoft.com/office/drawing/2010/main">
                                <a:solidFill>
                                  <a:srgbClr val="FE9B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77" name="Rectangle 982"/>
              <p:cNvSpPr>
                <a:spLocks noChangeArrowheads="1"/>
              </p:cNvSpPr>
              <p:nvPr/>
            </p:nvSpPr>
            <p:spPr bwMode="auto">
              <a:xfrm>
                <a:off x="3048000" y="4476750"/>
                <a:ext cx="1371600" cy="220663"/>
              </a:xfrm>
              <a:prstGeom prst="rect">
                <a:avLst/>
              </a:prstGeom>
              <a:noFill/>
              <a:ln w="12700">
                <a:noFill/>
                <a:miter lim="800000"/>
                <a:headEnd/>
                <a:tailEnd/>
              </a:ln>
            </p:spPr>
            <p:txBody>
              <a:bodyPr lIns="37317" tIns="18331" rIns="37317" bIns="18331">
                <a:spAutoFit/>
              </a:bodyPr>
              <a:lstStyle/>
              <a:p>
                <a:pPr defTabSz="873125"/>
                <a:r>
                  <a:rPr lang="en-US" sz="1200" u="none"/>
                  <a:t>Local CHP plant</a:t>
                </a:r>
              </a:p>
            </p:txBody>
          </p:sp>
          <p:sp>
            <p:nvSpPr>
              <p:cNvPr id="378" name="Rectangle 983"/>
              <p:cNvSpPr>
                <a:spLocks noChangeArrowheads="1"/>
              </p:cNvSpPr>
              <p:nvPr/>
            </p:nvSpPr>
            <p:spPr bwMode="auto">
              <a:xfrm>
                <a:off x="5029200" y="3943350"/>
                <a:ext cx="228600" cy="228600"/>
              </a:xfrm>
              <a:prstGeom prst="rect">
                <a:avLst/>
              </a:prstGeom>
              <a:solidFill>
                <a:srgbClr val="FFFF00"/>
              </a:solidFill>
              <a:ln w="9525">
                <a:solidFill>
                  <a:schemeClr val="tx1"/>
                </a:solidFill>
                <a:miter lim="800000"/>
                <a:headEnd/>
                <a:tailEnd/>
              </a:ln>
            </p:spPr>
            <p:txBody>
              <a:bodyPr wrap="none" anchor="ctr"/>
              <a:lstStyle/>
              <a:p>
                <a:endParaRPr lang="en-GB" u="none"/>
              </a:p>
            </p:txBody>
          </p:sp>
          <p:sp>
            <p:nvSpPr>
              <p:cNvPr id="379" name="AutoShape 984"/>
              <p:cNvSpPr>
                <a:spLocks noChangeArrowheads="1"/>
              </p:cNvSpPr>
              <p:nvPr/>
            </p:nvSpPr>
            <p:spPr bwMode="auto">
              <a:xfrm>
                <a:off x="4114800" y="4248150"/>
                <a:ext cx="304800" cy="152400"/>
              </a:xfrm>
              <a:prstGeom prst="roundRect">
                <a:avLst>
                  <a:gd name="adj" fmla="val 16667"/>
                </a:avLst>
              </a:prstGeom>
              <a:solidFill>
                <a:srgbClr val="FF3300"/>
              </a:solidFill>
              <a:ln w="9525">
                <a:solidFill>
                  <a:schemeClr val="tx1"/>
                </a:solidFill>
                <a:round/>
                <a:headEnd/>
                <a:tailEnd/>
              </a:ln>
            </p:spPr>
            <p:txBody>
              <a:bodyPr wrap="none" anchor="ctr"/>
              <a:lstStyle/>
              <a:p>
                <a:pPr algn="ctr"/>
                <a:endParaRPr lang="en-US" u="none">
                  <a:solidFill>
                    <a:srgbClr val="FF3300"/>
                  </a:solidFill>
                </a:endParaRPr>
              </a:p>
            </p:txBody>
          </p:sp>
          <p:sp>
            <p:nvSpPr>
              <p:cNvPr id="380" name="AutoShape 985"/>
              <p:cNvSpPr>
                <a:spLocks noChangeArrowheads="1"/>
              </p:cNvSpPr>
              <p:nvPr/>
            </p:nvSpPr>
            <p:spPr bwMode="auto">
              <a:xfrm>
                <a:off x="4572000" y="2876550"/>
                <a:ext cx="304800" cy="152400"/>
              </a:xfrm>
              <a:prstGeom prst="roundRect">
                <a:avLst>
                  <a:gd name="adj" fmla="val 16667"/>
                </a:avLst>
              </a:prstGeom>
              <a:solidFill>
                <a:srgbClr val="FF3300"/>
              </a:solidFill>
              <a:ln w="9525">
                <a:solidFill>
                  <a:schemeClr val="tx1"/>
                </a:solidFill>
                <a:round/>
                <a:headEnd/>
                <a:tailEnd/>
              </a:ln>
            </p:spPr>
            <p:txBody>
              <a:bodyPr wrap="none" anchor="ctr"/>
              <a:lstStyle/>
              <a:p>
                <a:pPr algn="ctr"/>
                <a:endParaRPr lang="en-US" u="none">
                  <a:solidFill>
                    <a:srgbClr val="FF3300"/>
                  </a:solidFill>
                </a:endParaRPr>
              </a:p>
            </p:txBody>
          </p:sp>
          <p:sp>
            <p:nvSpPr>
              <p:cNvPr id="381" name="AutoShape 986"/>
              <p:cNvSpPr>
                <a:spLocks noChangeArrowheads="1"/>
              </p:cNvSpPr>
              <p:nvPr/>
            </p:nvSpPr>
            <p:spPr bwMode="auto">
              <a:xfrm>
                <a:off x="6019800" y="4171950"/>
                <a:ext cx="304800" cy="152400"/>
              </a:xfrm>
              <a:prstGeom prst="roundRect">
                <a:avLst>
                  <a:gd name="adj" fmla="val 16667"/>
                </a:avLst>
              </a:prstGeom>
              <a:solidFill>
                <a:srgbClr val="FF3300"/>
              </a:solidFill>
              <a:ln w="9525">
                <a:solidFill>
                  <a:schemeClr val="tx1"/>
                </a:solidFill>
                <a:round/>
                <a:headEnd/>
                <a:tailEnd/>
              </a:ln>
            </p:spPr>
            <p:txBody>
              <a:bodyPr wrap="none" anchor="ctr"/>
              <a:lstStyle/>
              <a:p>
                <a:endParaRPr lang="en-GB" u="none"/>
              </a:p>
            </p:txBody>
          </p:sp>
          <p:sp>
            <p:nvSpPr>
              <p:cNvPr id="382" name="Rectangle 987"/>
              <p:cNvSpPr>
                <a:spLocks noChangeArrowheads="1"/>
              </p:cNvSpPr>
              <p:nvPr/>
            </p:nvSpPr>
            <p:spPr bwMode="auto">
              <a:xfrm>
                <a:off x="5638800" y="3943350"/>
                <a:ext cx="608013" cy="220663"/>
              </a:xfrm>
              <a:prstGeom prst="rect">
                <a:avLst/>
              </a:prstGeom>
              <a:noFill/>
              <a:ln w="12700">
                <a:noFill/>
                <a:miter lim="800000"/>
                <a:headEnd/>
                <a:tailEnd/>
              </a:ln>
            </p:spPr>
            <p:txBody>
              <a:bodyPr wrap="none" lIns="37317" tIns="18331" rIns="37317" bIns="18331">
                <a:spAutoFit/>
              </a:bodyPr>
              <a:lstStyle/>
              <a:p>
                <a:pPr defTabSz="873125"/>
                <a:r>
                  <a:rPr lang="en-US" sz="1200" u="none"/>
                  <a:t>Storage</a:t>
                </a:r>
              </a:p>
            </p:txBody>
          </p:sp>
          <p:sp>
            <p:nvSpPr>
              <p:cNvPr id="383" name="Rectangle 988"/>
              <p:cNvSpPr>
                <a:spLocks noChangeArrowheads="1"/>
              </p:cNvSpPr>
              <p:nvPr/>
            </p:nvSpPr>
            <p:spPr bwMode="auto">
              <a:xfrm>
                <a:off x="6172200" y="2952750"/>
                <a:ext cx="608013" cy="220663"/>
              </a:xfrm>
              <a:prstGeom prst="rect">
                <a:avLst/>
              </a:prstGeom>
              <a:noFill/>
              <a:ln w="12700">
                <a:noFill/>
                <a:miter lim="800000"/>
                <a:headEnd/>
                <a:tailEnd/>
              </a:ln>
            </p:spPr>
            <p:txBody>
              <a:bodyPr wrap="none" lIns="37317" tIns="18331" rIns="37317" bIns="18331">
                <a:spAutoFit/>
              </a:bodyPr>
              <a:lstStyle/>
              <a:p>
                <a:pPr defTabSz="873125"/>
                <a:r>
                  <a:rPr lang="en-US" sz="1200" u="none"/>
                  <a:t>Storage</a:t>
                </a:r>
              </a:p>
            </p:txBody>
          </p:sp>
          <p:sp>
            <p:nvSpPr>
              <p:cNvPr id="384" name="AutoShape 989"/>
              <p:cNvSpPr>
                <a:spLocks noChangeArrowheads="1"/>
              </p:cNvSpPr>
              <p:nvPr/>
            </p:nvSpPr>
            <p:spPr bwMode="auto">
              <a:xfrm>
                <a:off x="5943600" y="2800350"/>
                <a:ext cx="304800" cy="152400"/>
              </a:xfrm>
              <a:prstGeom prst="roundRect">
                <a:avLst>
                  <a:gd name="adj" fmla="val 16667"/>
                </a:avLst>
              </a:prstGeom>
              <a:solidFill>
                <a:srgbClr val="FF3300"/>
              </a:solidFill>
              <a:ln w="9525">
                <a:solidFill>
                  <a:schemeClr val="tx1"/>
                </a:solidFill>
                <a:round/>
                <a:headEnd/>
                <a:tailEnd/>
              </a:ln>
            </p:spPr>
            <p:txBody>
              <a:bodyPr wrap="none" anchor="ctr"/>
              <a:lstStyle/>
              <a:p>
                <a:endParaRPr lang="en-GB" u="none"/>
              </a:p>
            </p:txBody>
          </p:sp>
          <p:sp>
            <p:nvSpPr>
              <p:cNvPr id="385" name="Rectangle 990"/>
              <p:cNvSpPr>
                <a:spLocks noChangeArrowheads="1"/>
              </p:cNvSpPr>
              <p:nvPr/>
            </p:nvSpPr>
            <p:spPr bwMode="auto">
              <a:xfrm>
                <a:off x="6572250" y="3967163"/>
                <a:ext cx="514350" cy="585787"/>
              </a:xfrm>
              <a:prstGeom prst="rect">
                <a:avLst/>
              </a:prstGeom>
              <a:noFill/>
              <a:ln w="12700">
                <a:noFill/>
                <a:miter lim="800000"/>
                <a:headEnd/>
                <a:tailEnd/>
              </a:ln>
            </p:spPr>
            <p:txBody>
              <a:bodyPr wrap="none" lIns="37317" tIns="18331" rIns="37317" bIns="18331">
                <a:spAutoFit/>
              </a:bodyPr>
              <a:lstStyle/>
              <a:p>
                <a:pPr defTabSz="873125"/>
                <a:r>
                  <a:rPr lang="en-US" sz="1200" u="none"/>
                  <a:t>Power</a:t>
                </a:r>
              </a:p>
              <a:p>
                <a:pPr defTabSz="873125"/>
                <a:r>
                  <a:rPr lang="en-US" sz="1200" u="none"/>
                  <a:t>quality</a:t>
                </a:r>
              </a:p>
              <a:p>
                <a:pPr defTabSz="873125"/>
                <a:r>
                  <a:rPr lang="en-US" sz="1200" u="none"/>
                  <a:t>device</a:t>
                </a:r>
              </a:p>
            </p:txBody>
          </p:sp>
          <p:sp>
            <p:nvSpPr>
              <p:cNvPr id="386" name="Rectangle 991"/>
              <p:cNvSpPr>
                <a:spLocks noChangeArrowheads="1"/>
              </p:cNvSpPr>
              <p:nvPr/>
            </p:nvSpPr>
            <p:spPr bwMode="auto">
              <a:xfrm>
                <a:off x="6705600" y="3638550"/>
                <a:ext cx="228600" cy="228600"/>
              </a:xfrm>
              <a:prstGeom prst="rect">
                <a:avLst/>
              </a:prstGeom>
              <a:solidFill>
                <a:srgbClr val="FFFF00"/>
              </a:solidFill>
              <a:ln w="9525">
                <a:solidFill>
                  <a:schemeClr val="tx1"/>
                </a:solidFill>
                <a:miter lim="800000"/>
                <a:headEnd/>
                <a:tailEnd/>
              </a:ln>
            </p:spPr>
            <p:txBody>
              <a:bodyPr wrap="none" anchor="ctr"/>
              <a:lstStyle/>
              <a:p>
                <a:endParaRPr lang="en-GB" u="none"/>
              </a:p>
            </p:txBody>
          </p:sp>
          <p:sp>
            <p:nvSpPr>
              <p:cNvPr id="387" name="Oval 992"/>
              <p:cNvSpPr>
                <a:spLocks noChangeArrowheads="1"/>
              </p:cNvSpPr>
              <p:nvPr/>
            </p:nvSpPr>
            <p:spPr bwMode="auto">
              <a:xfrm>
                <a:off x="6272213" y="3562350"/>
                <a:ext cx="128587" cy="139700"/>
              </a:xfrm>
              <a:prstGeom prst="ellipse">
                <a:avLst/>
              </a:prstGeom>
              <a:solidFill>
                <a:schemeClr val="tx1"/>
              </a:solidFill>
              <a:ln w="12700">
                <a:solidFill>
                  <a:schemeClr val="tx1"/>
                </a:solidFill>
                <a:round/>
                <a:headEnd/>
                <a:tailEnd/>
              </a:ln>
            </p:spPr>
            <p:txBody>
              <a:bodyPr wrap="none" anchor="ctr"/>
              <a:lstStyle/>
              <a:p>
                <a:endParaRPr lang="en-GB" u="none"/>
              </a:p>
            </p:txBody>
          </p:sp>
          <p:pic>
            <p:nvPicPr>
              <p:cNvPr id="388" name="Picture 993" descr="D:\DistPower\FCS.jpg"/>
              <p:cNvPicPr>
                <a:picLocks noChangeAspect="1" noChangeArrowheads="1"/>
              </p:cNvPicPr>
              <p:nvPr/>
            </p:nvPicPr>
            <p:blipFill>
              <a:blip r:embed="rId16" cstate="email"/>
              <a:srcRect/>
              <a:stretch>
                <a:fillRect/>
              </a:stretch>
            </p:blipFill>
            <p:spPr bwMode="auto">
              <a:xfrm>
                <a:off x="3048000" y="3714750"/>
                <a:ext cx="914400" cy="596900"/>
              </a:xfrm>
              <a:prstGeom prst="rect">
                <a:avLst/>
              </a:prstGeom>
              <a:noFill/>
              <a:ln w="9525">
                <a:noFill/>
                <a:miter lim="800000"/>
                <a:headEnd/>
                <a:tailEnd/>
              </a:ln>
            </p:spPr>
          </p:pic>
          <p:sp>
            <p:nvSpPr>
              <p:cNvPr id="389" name="AutoShape 994"/>
              <p:cNvSpPr>
                <a:spLocks noChangeArrowheads="1"/>
              </p:cNvSpPr>
              <p:nvPr/>
            </p:nvSpPr>
            <p:spPr bwMode="auto">
              <a:xfrm rot="7561607">
                <a:off x="5826919" y="3221831"/>
                <a:ext cx="228600" cy="300038"/>
              </a:xfrm>
              <a:prstGeom prst="triangle">
                <a:avLst>
                  <a:gd name="adj" fmla="val 50000"/>
                </a:avLst>
              </a:prstGeom>
              <a:solidFill>
                <a:srgbClr val="FF9900"/>
              </a:solidFill>
              <a:ln w="9525">
                <a:solidFill>
                  <a:schemeClr val="tx1"/>
                </a:solidFill>
                <a:miter lim="800000"/>
                <a:headEnd/>
                <a:tailEnd/>
              </a:ln>
            </p:spPr>
            <p:txBody>
              <a:bodyPr wrap="none" anchor="ctr"/>
              <a:lstStyle/>
              <a:p>
                <a:endParaRPr lang="en-GB" u="none"/>
              </a:p>
            </p:txBody>
          </p:sp>
          <p:sp>
            <p:nvSpPr>
              <p:cNvPr id="390" name="Rectangle 995"/>
              <p:cNvSpPr>
                <a:spLocks noChangeArrowheads="1"/>
              </p:cNvSpPr>
              <p:nvPr/>
            </p:nvSpPr>
            <p:spPr bwMode="auto">
              <a:xfrm>
                <a:off x="5410200" y="3333750"/>
                <a:ext cx="565150" cy="403225"/>
              </a:xfrm>
              <a:prstGeom prst="rect">
                <a:avLst/>
              </a:prstGeom>
              <a:noFill/>
              <a:ln w="12700">
                <a:noFill/>
                <a:miter lim="800000"/>
                <a:headEnd/>
                <a:tailEnd/>
              </a:ln>
            </p:spPr>
            <p:txBody>
              <a:bodyPr wrap="none" lIns="37317" tIns="18331" rIns="37317" bIns="18331">
                <a:spAutoFit/>
              </a:bodyPr>
              <a:lstStyle/>
              <a:p>
                <a:pPr defTabSz="873125"/>
                <a:r>
                  <a:rPr lang="en-US" sz="1200" u="none"/>
                  <a:t>Flow</a:t>
                </a:r>
              </a:p>
              <a:p>
                <a:pPr defTabSz="873125"/>
                <a:r>
                  <a:rPr lang="en-US" sz="1200" u="none"/>
                  <a:t>Control</a:t>
                </a:r>
              </a:p>
            </p:txBody>
          </p:sp>
        </p:grpSp>
        <p:sp>
          <p:nvSpPr>
            <p:cNvPr id="343" name="Rectangle 1011"/>
            <p:cNvSpPr/>
            <p:nvPr/>
          </p:nvSpPr>
          <p:spPr>
            <a:xfrm>
              <a:off x="4679504" y="2348880"/>
              <a:ext cx="6093393" cy="3960440"/>
            </a:xfrm>
            <a:prstGeom prst="rect">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021" name="Line 973"/>
          <p:cNvSpPr>
            <a:spLocks noChangeShapeType="1"/>
          </p:cNvSpPr>
          <p:nvPr/>
        </p:nvSpPr>
        <p:spPr bwMode="auto">
          <a:xfrm>
            <a:off x="1691680" y="4293096"/>
            <a:ext cx="0" cy="671544"/>
          </a:xfrm>
          <a:prstGeom prst="line">
            <a:avLst/>
          </a:prstGeom>
          <a:noFill/>
          <a:ln w="25400">
            <a:solidFill>
              <a:schemeClr val="tx1"/>
            </a:solidFill>
            <a:round/>
            <a:headEnd/>
            <a:tailEnd/>
          </a:ln>
        </p:spPr>
        <p:txBody>
          <a:bodyPr wrap="square" lIns="75094" tIns="36888" rIns="75094" bIns="36888">
            <a:spAutoFit/>
          </a:bodyPr>
          <a:lstStyle/>
          <a:p>
            <a:endParaRPr lang="pt-PT"/>
          </a:p>
        </p:txBody>
      </p:sp>
      <p:sp>
        <p:nvSpPr>
          <p:cNvPr id="1022" name="Seta para a direita 1021"/>
          <p:cNvSpPr/>
          <p:nvPr/>
        </p:nvSpPr>
        <p:spPr>
          <a:xfrm>
            <a:off x="1475656" y="1340768"/>
            <a:ext cx="86409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47437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27" name="Rectangle 7"/>
          <p:cNvSpPr>
            <a:spLocks noGrp="1" noChangeArrowheads="1"/>
          </p:cNvSpPr>
          <p:nvPr>
            <p:ph type="title"/>
          </p:nvPr>
        </p:nvSpPr>
        <p:spPr>
          <a:xfrm>
            <a:off x="0" y="17009"/>
            <a:ext cx="9144000" cy="1166042"/>
          </a:xfrm>
          <a:ln/>
        </p:spPr>
        <p:txBody>
          <a:bodyPr rIns="132080"/>
          <a:lstStyle/>
          <a:p>
            <a:r>
              <a:rPr lang="en-US" sz="3600" b="1" dirty="0" smtClean="0">
                <a:solidFill>
                  <a:srgbClr val="000000"/>
                </a:solidFill>
                <a:effectLst>
                  <a:outerShdw blurRad="38100" dist="38100" dir="2700000" algn="tl">
                    <a:srgbClr val="DDDDDD"/>
                  </a:outerShdw>
                </a:effectLst>
              </a:rPr>
              <a:t>Nuclear Energy</a:t>
            </a:r>
            <a:endParaRPr lang="en-US" sz="3200" i="1" dirty="0">
              <a:solidFill>
                <a:srgbClr val="000000"/>
              </a:solidFill>
              <a:effectLst>
                <a:outerShdw blurRad="38100" dist="38100" dir="2700000" algn="tl">
                  <a:srgbClr val="DDDDDD"/>
                </a:outerShdw>
              </a:effectLst>
            </a:endParaRPr>
          </a:p>
        </p:txBody>
      </p:sp>
      <p:sp>
        <p:nvSpPr>
          <p:cNvPr id="30728" name="Rectangle 8"/>
          <p:cNvSpPr>
            <a:spLocks noGrp="1" noChangeArrowheads="1"/>
          </p:cNvSpPr>
          <p:nvPr>
            <p:ph type="body" idx="1"/>
          </p:nvPr>
        </p:nvSpPr>
        <p:spPr>
          <a:xfrm>
            <a:off x="-2" y="986097"/>
            <a:ext cx="6935097" cy="5871901"/>
          </a:xfrm>
          <a:ln/>
        </p:spPr>
        <p:txBody>
          <a:bodyPr rIns="132080"/>
          <a:lstStyle/>
          <a:p>
            <a:pPr marL="0" indent="0">
              <a:lnSpc>
                <a:spcPts val="2280"/>
              </a:lnSpc>
              <a:spcBef>
                <a:spcPts val="0"/>
              </a:spcBef>
              <a:buClrTx/>
              <a:buNone/>
            </a:pPr>
            <a:r>
              <a:rPr lang="en-US" sz="1400" b="1" dirty="0" smtClean="0">
                <a:solidFill>
                  <a:srgbClr val="000000"/>
                </a:solidFill>
              </a:rPr>
              <a:t>Usually presented as a:</a:t>
            </a:r>
            <a:endParaRPr lang="en-US" sz="1400" b="1" dirty="0">
              <a:solidFill>
                <a:srgbClr val="000000"/>
              </a:solidFill>
            </a:endParaRPr>
          </a:p>
          <a:p>
            <a:pPr marL="382588">
              <a:lnSpc>
                <a:spcPts val="2280"/>
              </a:lnSpc>
              <a:spcBef>
                <a:spcPts val="0"/>
              </a:spcBef>
            </a:pPr>
            <a:r>
              <a:rPr lang="en-US" sz="1400" dirty="0" smtClean="0">
                <a:solidFill>
                  <a:srgbClr val="000000"/>
                </a:solidFill>
              </a:rPr>
              <a:t>Cheap and clean source of electricity</a:t>
            </a:r>
            <a:endParaRPr lang="en-US" sz="1400" dirty="0">
              <a:solidFill>
                <a:srgbClr val="000000"/>
              </a:solidFill>
            </a:endParaRPr>
          </a:p>
          <a:p>
            <a:pPr marL="382588">
              <a:lnSpc>
                <a:spcPts val="2280"/>
              </a:lnSpc>
              <a:spcBef>
                <a:spcPts val="0"/>
              </a:spcBef>
            </a:pPr>
            <a:r>
              <a:rPr lang="en-US" sz="1400" dirty="0" smtClean="0">
                <a:solidFill>
                  <a:srgbClr val="000000"/>
                </a:solidFill>
              </a:rPr>
              <a:t>A solution for hydrogen production</a:t>
            </a:r>
          </a:p>
          <a:p>
            <a:pPr marL="496888" lvl="1" indent="0">
              <a:lnSpc>
                <a:spcPts val="2280"/>
              </a:lnSpc>
              <a:spcBef>
                <a:spcPts val="0"/>
              </a:spcBef>
              <a:buClrTx/>
              <a:buNone/>
            </a:pPr>
            <a:endParaRPr lang="en-US" sz="1400" dirty="0">
              <a:solidFill>
                <a:srgbClr val="004080"/>
              </a:solidFill>
            </a:endParaRPr>
          </a:p>
          <a:p>
            <a:pPr marL="0" indent="0">
              <a:lnSpc>
                <a:spcPts val="2280"/>
              </a:lnSpc>
              <a:spcBef>
                <a:spcPts val="0"/>
              </a:spcBef>
              <a:buClrTx/>
              <a:buNone/>
            </a:pPr>
            <a:r>
              <a:rPr lang="en-US" sz="1400" b="1" dirty="0" smtClean="0">
                <a:solidFill>
                  <a:srgbClr val="000000"/>
                </a:solidFill>
              </a:rPr>
              <a:t>However</a:t>
            </a:r>
            <a:endParaRPr lang="en-US" sz="1400" b="1" dirty="0">
              <a:solidFill>
                <a:srgbClr val="000000"/>
              </a:solidFill>
            </a:endParaRPr>
          </a:p>
          <a:p>
            <a:pPr marL="382588">
              <a:lnSpc>
                <a:spcPts val="2280"/>
              </a:lnSpc>
              <a:spcBef>
                <a:spcPts val="0"/>
              </a:spcBef>
            </a:pPr>
            <a:r>
              <a:rPr lang="en-US" sz="1400" dirty="0" smtClean="0">
                <a:solidFill>
                  <a:srgbClr val="FF0000"/>
                </a:solidFill>
              </a:rPr>
              <a:t>Costs of new plants are grossly and repeatedly underestimated</a:t>
            </a:r>
          </a:p>
          <a:p>
            <a:pPr marL="382588">
              <a:lnSpc>
                <a:spcPts val="2280"/>
              </a:lnSpc>
              <a:spcBef>
                <a:spcPts val="0"/>
              </a:spcBef>
            </a:pPr>
            <a:r>
              <a:rPr lang="en-US" sz="1400" dirty="0" smtClean="0"/>
              <a:t>Nuclear faces prohibitively </a:t>
            </a:r>
            <a:r>
              <a:rPr lang="en-US" sz="1400" dirty="0"/>
              <a:t>high—and escalating—capital </a:t>
            </a:r>
            <a:r>
              <a:rPr lang="en-US" sz="1400" dirty="0" smtClean="0"/>
              <a:t>costs</a:t>
            </a:r>
          </a:p>
          <a:p>
            <a:pPr marL="382588">
              <a:lnSpc>
                <a:spcPts val="2280"/>
              </a:lnSpc>
              <a:spcBef>
                <a:spcPts val="0"/>
              </a:spcBef>
            </a:pPr>
            <a:r>
              <a:rPr lang="en-US" sz="1400" dirty="0" smtClean="0">
                <a:solidFill>
                  <a:srgbClr val="FF0000"/>
                </a:solidFill>
              </a:rPr>
              <a:t>Several costs (like dismantling) are usually unaccounted for</a:t>
            </a:r>
          </a:p>
          <a:p>
            <a:pPr marL="382588">
              <a:lnSpc>
                <a:spcPts val="2280"/>
              </a:lnSpc>
              <a:spcBef>
                <a:spcPts val="0"/>
              </a:spcBef>
            </a:pPr>
            <a:r>
              <a:rPr lang="en-US" sz="1400" dirty="0" smtClean="0">
                <a:solidFill>
                  <a:srgbClr val="000000"/>
                </a:solidFill>
              </a:rPr>
              <a:t>Blackmailing taxpayers: </a:t>
            </a:r>
            <a:r>
              <a:rPr lang="en-US" sz="1400" b="1" dirty="0" smtClean="0">
                <a:solidFill>
                  <a:srgbClr val="000000"/>
                </a:solidFill>
              </a:rPr>
              <a:t>projects </a:t>
            </a:r>
            <a:r>
              <a:rPr lang="en-US" sz="1400" b="1" i="1" dirty="0" smtClean="0">
                <a:solidFill>
                  <a:srgbClr val="000000"/>
                </a:solidFill>
              </a:rPr>
              <a:t>too big too fail</a:t>
            </a:r>
          </a:p>
          <a:p>
            <a:pPr marL="382588">
              <a:lnSpc>
                <a:spcPts val="2280"/>
              </a:lnSpc>
              <a:spcBef>
                <a:spcPts val="0"/>
              </a:spcBef>
            </a:pPr>
            <a:r>
              <a:rPr lang="en-US" sz="1400" dirty="0" smtClean="0">
                <a:solidFill>
                  <a:srgbClr val="FF0000"/>
                </a:solidFill>
              </a:rPr>
              <a:t>Global security and risks of nuclear proliferation</a:t>
            </a:r>
            <a:endParaRPr lang="en-US" sz="1400" dirty="0">
              <a:solidFill>
                <a:srgbClr val="FF0000"/>
              </a:solidFill>
            </a:endParaRPr>
          </a:p>
          <a:p>
            <a:pPr marL="382588">
              <a:lnSpc>
                <a:spcPts val="2280"/>
              </a:lnSpc>
              <a:spcBef>
                <a:spcPts val="0"/>
              </a:spcBef>
            </a:pPr>
            <a:r>
              <a:rPr lang="en-US" sz="1400" dirty="0" smtClean="0">
                <a:solidFill>
                  <a:srgbClr val="000000"/>
                </a:solidFill>
              </a:rPr>
              <a:t>Radioactive waste: a dangerous heritage with no solution and a long life</a:t>
            </a:r>
          </a:p>
          <a:p>
            <a:pPr marL="382588">
              <a:lnSpc>
                <a:spcPts val="2280"/>
              </a:lnSpc>
              <a:spcBef>
                <a:spcPts val="0"/>
              </a:spcBef>
            </a:pPr>
            <a:r>
              <a:rPr lang="en-US" sz="1400" dirty="0" smtClean="0">
                <a:solidFill>
                  <a:srgbClr val="FF0000"/>
                </a:solidFill>
              </a:rPr>
              <a:t>Risk of accidents is underestimated</a:t>
            </a:r>
          </a:p>
          <a:p>
            <a:pPr marL="382588">
              <a:lnSpc>
                <a:spcPts val="2280"/>
              </a:lnSpc>
              <a:spcBef>
                <a:spcPts val="0"/>
              </a:spcBef>
            </a:pPr>
            <a:r>
              <a:rPr lang="en-US" sz="1400" dirty="0" smtClean="0">
                <a:solidFill>
                  <a:srgbClr val="000000"/>
                </a:solidFill>
              </a:rPr>
              <a:t>Lack of transparency from authorities in the case of an incident/accident</a:t>
            </a:r>
          </a:p>
          <a:p>
            <a:pPr marL="382588">
              <a:lnSpc>
                <a:spcPts val="2280"/>
              </a:lnSpc>
              <a:spcBef>
                <a:spcPts val="0"/>
              </a:spcBef>
            </a:pPr>
            <a:r>
              <a:rPr lang="en-US" sz="1400" dirty="0">
                <a:solidFill>
                  <a:srgbClr val="FF0000"/>
                </a:solidFill>
              </a:rPr>
              <a:t>Pressure on </a:t>
            </a:r>
            <a:r>
              <a:rPr lang="en-US" sz="1400" dirty="0" smtClean="0">
                <a:solidFill>
                  <a:srgbClr val="FF0000"/>
                </a:solidFill>
              </a:rPr>
              <a:t>natural resources </a:t>
            </a:r>
            <a:r>
              <a:rPr lang="en-US" sz="1400" dirty="0">
                <a:solidFill>
                  <a:srgbClr val="FF0000"/>
                </a:solidFill>
              </a:rPr>
              <a:t>like water </a:t>
            </a:r>
            <a:r>
              <a:rPr lang="en-US" sz="1400" dirty="0" smtClean="0">
                <a:solidFill>
                  <a:srgbClr val="FF0000"/>
                </a:solidFill>
              </a:rPr>
              <a:t>(impact of water shortages)</a:t>
            </a:r>
            <a:endParaRPr lang="en-US" sz="1400" dirty="0">
              <a:solidFill>
                <a:srgbClr val="FF0000"/>
              </a:solidFill>
            </a:endParaRPr>
          </a:p>
          <a:p>
            <a:pPr marL="382588">
              <a:lnSpc>
                <a:spcPts val="2280"/>
              </a:lnSpc>
              <a:spcBef>
                <a:spcPts val="0"/>
              </a:spcBef>
            </a:pPr>
            <a:r>
              <a:rPr lang="en-US" sz="1400" dirty="0" smtClean="0">
                <a:solidFill>
                  <a:srgbClr val="000000"/>
                </a:solidFill>
              </a:rPr>
              <a:t>Dependency on imported uranium</a:t>
            </a:r>
          </a:p>
          <a:p>
            <a:pPr marL="382588">
              <a:lnSpc>
                <a:spcPts val="2280"/>
              </a:lnSpc>
              <a:spcBef>
                <a:spcPts val="0"/>
              </a:spcBef>
            </a:pPr>
            <a:r>
              <a:rPr lang="en-US" sz="1400" dirty="0" smtClean="0">
                <a:solidFill>
                  <a:srgbClr val="FF0000"/>
                </a:solidFill>
              </a:rPr>
              <a:t>Lack of fuel for existing plants from </a:t>
            </a:r>
            <a:r>
              <a:rPr lang="en-US" sz="1400" dirty="0">
                <a:solidFill>
                  <a:srgbClr val="FF0000"/>
                </a:solidFill>
              </a:rPr>
              <a:t>2025 </a:t>
            </a:r>
            <a:r>
              <a:rPr lang="en-US" sz="1400" dirty="0" smtClean="0">
                <a:solidFill>
                  <a:srgbClr val="FF0000"/>
                </a:solidFill>
              </a:rPr>
              <a:t>onwards</a:t>
            </a:r>
          </a:p>
          <a:p>
            <a:pPr marL="382588">
              <a:lnSpc>
                <a:spcPts val="2280"/>
              </a:lnSpc>
              <a:spcBef>
                <a:spcPts val="0"/>
              </a:spcBef>
            </a:pPr>
            <a:r>
              <a:rPr lang="en-US" sz="1400" dirty="0">
                <a:solidFill>
                  <a:srgbClr val="000000"/>
                </a:solidFill>
              </a:rPr>
              <a:t>Nuclear is already a mature technology—it will not get </a:t>
            </a:r>
            <a:r>
              <a:rPr lang="en-US" sz="1400" dirty="0" smtClean="0">
                <a:solidFill>
                  <a:srgbClr val="000000"/>
                </a:solidFill>
              </a:rPr>
              <a:t>cheaper</a:t>
            </a:r>
          </a:p>
          <a:p>
            <a:pPr marL="382588">
              <a:lnSpc>
                <a:spcPts val="2280"/>
              </a:lnSpc>
              <a:spcBef>
                <a:spcPts val="0"/>
              </a:spcBef>
            </a:pPr>
            <a:r>
              <a:rPr lang="en-US" sz="1400" dirty="0">
                <a:solidFill>
                  <a:srgbClr val="FF0000"/>
                </a:solidFill>
              </a:rPr>
              <a:t>Nuclear subsidies take money away from more effective alternative energy </a:t>
            </a:r>
            <a:r>
              <a:rPr lang="en-US" sz="1400" dirty="0" smtClean="0">
                <a:solidFill>
                  <a:srgbClr val="FF0000"/>
                </a:solidFill>
              </a:rPr>
              <a:t>subsidies</a:t>
            </a:r>
          </a:p>
          <a:p>
            <a:pPr marL="382588">
              <a:lnSpc>
                <a:spcPts val="2280"/>
              </a:lnSpc>
              <a:spcBef>
                <a:spcPts val="0"/>
              </a:spcBef>
            </a:pPr>
            <a:r>
              <a:rPr lang="en-US" sz="1400" dirty="0" smtClean="0">
                <a:solidFill>
                  <a:srgbClr val="000000"/>
                </a:solidFill>
              </a:rPr>
              <a:t>Other </a:t>
            </a:r>
            <a:r>
              <a:rPr lang="en-US" sz="1400" dirty="0">
                <a:solidFill>
                  <a:srgbClr val="000000"/>
                </a:solidFill>
              </a:rPr>
              <a:t>clean energy technologies are cheaper, cleaner, </a:t>
            </a:r>
            <a:r>
              <a:rPr lang="en-US" sz="1400" dirty="0" smtClean="0">
                <a:solidFill>
                  <a:srgbClr val="000000"/>
                </a:solidFill>
              </a:rPr>
              <a:t>safer and </a:t>
            </a:r>
            <a:r>
              <a:rPr lang="en-US" sz="1400" dirty="0">
                <a:solidFill>
                  <a:srgbClr val="000000"/>
                </a:solidFill>
              </a:rPr>
              <a:t>faster to </a:t>
            </a:r>
            <a:r>
              <a:rPr lang="en-US" sz="1400" dirty="0" smtClean="0">
                <a:solidFill>
                  <a:srgbClr val="000000"/>
                </a:solidFill>
              </a:rPr>
              <a:t>build</a:t>
            </a:r>
          </a:p>
          <a:p>
            <a:pPr marL="382588">
              <a:lnSpc>
                <a:spcPts val="2280"/>
              </a:lnSpc>
              <a:spcBef>
                <a:spcPts val="0"/>
              </a:spcBef>
            </a:pPr>
            <a:endParaRPr lang="en-US" sz="1400" dirty="0">
              <a:solidFill>
                <a:srgbClr val="FF0000"/>
              </a:solidFill>
            </a:endParaRPr>
          </a:p>
          <a:p>
            <a:pPr marL="382588">
              <a:lnSpc>
                <a:spcPts val="2280"/>
              </a:lnSpc>
              <a:spcBef>
                <a:spcPts val="0"/>
              </a:spcBef>
            </a:pPr>
            <a:endParaRPr lang="en-US" sz="1400" dirty="0">
              <a:solidFill>
                <a:srgbClr val="FF0000"/>
              </a:solidFill>
            </a:endParaRPr>
          </a:p>
        </p:txBody>
      </p:sp>
      <p:pic>
        <p:nvPicPr>
          <p:cNvPr id="30729"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 name="Picture 1" descr="Economist cover-Nuclear dream failed 2012 .pdf"/>
          <p:cNvPicPr>
            <a:picLocks noChangeAspect="1"/>
          </p:cNvPicPr>
          <p:nvPr/>
        </p:nvPicPr>
        <p:blipFill rotWithShape="1">
          <a:blip r:embed="rId5">
            <a:extLst>
              <a:ext uri="{28A0092B-C50C-407E-A947-70E740481C1C}">
                <a14:useLocalDpi xmlns:a14="http://schemas.microsoft.com/office/drawing/2010/main" val="0"/>
              </a:ext>
            </a:extLst>
          </a:blip>
          <a:srcRect l="12493" t="8837" r="11333" b="12819"/>
          <a:stretch/>
        </p:blipFill>
        <p:spPr>
          <a:xfrm>
            <a:off x="5762075" y="1079500"/>
            <a:ext cx="2381800" cy="3170326"/>
          </a:xfrm>
          <a:prstGeom prst="rect">
            <a:avLst/>
          </a:prstGeom>
        </p:spPr>
      </p:pic>
      <p:pic>
        <p:nvPicPr>
          <p:cNvPr id="4" name="Picture 3" descr="Screen Shot 2013-01-28 at 18.23.43.png"/>
          <p:cNvPicPr>
            <a:picLocks noChangeAspect="1"/>
          </p:cNvPicPr>
          <p:nvPr/>
        </p:nvPicPr>
        <p:blipFill rotWithShape="1">
          <a:blip r:embed="rId6">
            <a:extLst>
              <a:ext uri="{28A0092B-C50C-407E-A947-70E740481C1C}">
                <a14:useLocalDpi xmlns:a14="http://schemas.microsoft.com/office/drawing/2010/main" val="0"/>
              </a:ext>
            </a:extLst>
          </a:blip>
          <a:srcRect l="-1" r="1675" b="10850"/>
          <a:stretch/>
        </p:blipFill>
        <p:spPr>
          <a:xfrm>
            <a:off x="6685161" y="3892100"/>
            <a:ext cx="2458839" cy="2965899"/>
          </a:xfrm>
          <a:prstGeom prst="rect">
            <a:avLst/>
          </a:prstGeom>
        </p:spPr>
      </p:pic>
    </p:spTree>
    <p:extLst>
      <p:ext uri="{BB962C8B-B14F-4D97-AF65-F5344CB8AC3E}">
        <p14:creationId xmlns:p14="http://schemas.microsoft.com/office/powerpoint/2010/main" val="192827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68670" y="843280"/>
            <a:ext cx="4275330" cy="6014720"/>
          </a:xfrm>
          <a:prstGeom prst="rect">
            <a:avLst/>
          </a:prstGeom>
        </p:spPr>
      </p:pic>
      <p:pic>
        <p:nvPicPr>
          <p:cNvPr id="4" name="Picture 3" descr="Screen Shot 2013-01-30 at 03.13.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840692" cy="2854959"/>
          </a:xfrm>
          <a:prstGeom prst="rect">
            <a:avLst/>
          </a:prstGeom>
        </p:spPr>
      </p:pic>
      <p:pic>
        <p:nvPicPr>
          <p:cNvPr id="5" name="Picture 4" descr="Screen Shot 2013-01-30 at 03.14.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05647"/>
            <a:ext cx="4840691" cy="3952353"/>
          </a:xfrm>
          <a:prstGeom prst="rect">
            <a:avLst/>
          </a:prstGeom>
        </p:spPr>
      </p:pic>
      <p:sp>
        <p:nvSpPr>
          <p:cNvPr id="6" name="Rectangle 5"/>
          <p:cNvSpPr/>
          <p:nvPr/>
        </p:nvSpPr>
        <p:spPr>
          <a:xfrm>
            <a:off x="4868670" y="614551"/>
            <a:ext cx="3850640" cy="215444"/>
          </a:xfrm>
          <a:prstGeom prst="rect">
            <a:avLst/>
          </a:prstGeom>
        </p:spPr>
        <p:txBody>
          <a:bodyPr wrap="square">
            <a:spAutoFit/>
          </a:bodyPr>
          <a:lstStyle/>
          <a:p>
            <a:r>
              <a:rPr lang="en-US" sz="800" dirty="0"/>
              <a:t>S</a:t>
            </a:r>
            <a:r>
              <a:rPr lang="en-US" sz="800" dirty="0" smtClean="0"/>
              <a:t>ource: </a:t>
            </a:r>
            <a:r>
              <a:rPr lang="en-US" sz="800" dirty="0" err="1" smtClean="0"/>
              <a:t>ttp</a:t>
            </a:r>
            <a:r>
              <a:rPr lang="en-US" sz="800" dirty="0"/>
              <a:t>://</a:t>
            </a:r>
            <a:r>
              <a:rPr lang="en-US" sz="800" dirty="0" err="1"/>
              <a:t>www.timera-energy.com</a:t>
            </a:r>
            <a:r>
              <a:rPr lang="en-US" sz="800" dirty="0"/>
              <a:t>/</a:t>
            </a:r>
            <a:r>
              <a:rPr lang="en-US" sz="800" dirty="0" err="1"/>
              <a:t>uk</a:t>
            </a:r>
            <a:r>
              <a:rPr lang="en-US" sz="800" dirty="0"/>
              <a:t>-gas/all-shook-up-over-shale-gas/</a:t>
            </a:r>
          </a:p>
        </p:txBody>
      </p:sp>
    </p:spTree>
    <p:extLst>
      <p:ext uri="{BB962C8B-B14F-4D97-AF65-F5344CB8AC3E}">
        <p14:creationId xmlns:p14="http://schemas.microsoft.com/office/powerpoint/2010/main" val="36925079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nt me a Stradivariu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917" t="-1918" r="-1" b="2064"/>
          <a:stretch/>
        </p:blipFill>
        <p:spPr>
          <a:xfrm>
            <a:off x="3837817" y="-359746"/>
            <a:ext cx="5397225" cy="7110711"/>
          </a:xfrm>
          <a:effectLst>
            <a:softEdge rad="112500"/>
          </a:effectLst>
        </p:spPr>
      </p:pic>
      <p:sp>
        <p:nvSpPr>
          <p:cNvPr id="6" name="TextBox 5"/>
          <p:cNvSpPr txBox="1"/>
          <p:nvPr/>
        </p:nvSpPr>
        <p:spPr>
          <a:xfrm>
            <a:off x="0" y="14712"/>
            <a:ext cx="4341813" cy="830997"/>
          </a:xfrm>
          <a:prstGeom prst="rect">
            <a:avLst/>
          </a:prstGeom>
          <a:noFill/>
        </p:spPr>
        <p:txBody>
          <a:bodyPr wrap="square">
            <a:spAutoFit/>
          </a:bodyPr>
          <a:lstStyle/>
          <a:p>
            <a:pPr fontAlgn="auto">
              <a:spcBef>
                <a:spcPts val="0"/>
              </a:spcBef>
              <a:spcAft>
                <a:spcPts val="3600"/>
              </a:spcAft>
              <a:defRPr/>
            </a:pPr>
            <a:r>
              <a:rPr lang="en-GB" sz="2400" b="1" dirty="0">
                <a:solidFill>
                  <a:srgbClr val="0000FF"/>
                </a:solidFill>
                <a:latin typeface="Calibri"/>
                <a:cs typeface="Calibri"/>
              </a:rPr>
              <a:t>An unparalleled technological and scientific revolution</a:t>
            </a:r>
          </a:p>
        </p:txBody>
      </p:sp>
      <p:sp>
        <p:nvSpPr>
          <p:cNvPr id="7" name="TextBox 6"/>
          <p:cNvSpPr txBox="1"/>
          <p:nvPr/>
        </p:nvSpPr>
        <p:spPr>
          <a:xfrm>
            <a:off x="102715" y="1026472"/>
            <a:ext cx="4239098" cy="5797188"/>
          </a:xfrm>
          <a:prstGeom prst="rect">
            <a:avLst/>
          </a:prstGeom>
          <a:noFill/>
        </p:spPr>
        <p:txBody>
          <a:bodyPr wrap="square">
            <a:spAutoFit/>
          </a:bodyPr>
          <a:lstStyle/>
          <a:p>
            <a:pPr marL="285750" indent="-285750" fontAlgn="auto">
              <a:spcBef>
                <a:spcPts val="0"/>
              </a:spcBef>
              <a:spcAft>
                <a:spcPts val="0"/>
              </a:spcAft>
              <a:buFontTx/>
              <a:buChar char="•"/>
              <a:defRPr/>
            </a:pPr>
            <a:r>
              <a:rPr lang="en-GB" sz="2000" dirty="0" smtClean="0">
                <a:latin typeface="Calibri"/>
                <a:cs typeface="Calibri"/>
              </a:rPr>
              <a:t>New matter</a:t>
            </a:r>
          </a:p>
          <a:p>
            <a:pPr fontAlgn="auto">
              <a:spcBef>
                <a:spcPts val="0"/>
              </a:spcBef>
              <a:spcAft>
                <a:spcPts val="0"/>
              </a:spcAft>
              <a:defRPr/>
            </a:pPr>
            <a:endParaRPr lang="en-GB" sz="2000" dirty="0" smtClean="0">
              <a:latin typeface="Calibri"/>
              <a:cs typeface="Calibri"/>
            </a:endParaRPr>
          </a:p>
          <a:p>
            <a:pPr marL="285750" indent="-285750" fontAlgn="auto">
              <a:spcBef>
                <a:spcPts val="0"/>
              </a:spcBef>
              <a:spcAft>
                <a:spcPts val="0"/>
              </a:spcAft>
              <a:buFontTx/>
              <a:buChar char="•"/>
              <a:defRPr/>
            </a:pPr>
            <a:r>
              <a:rPr lang="en-GB" sz="2000" dirty="0" smtClean="0">
                <a:latin typeface="Calibri"/>
                <a:cs typeface="Calibri"/>
              </a:rPr>
              <a:t>New “Life”</a:t>
            </a:r>
          </a:p>
          <a:p>
            <a:pPr marL="285750" indent="-285750" fontAlgn="auto">
              <a:spcBef>
                <a:spcPts val="0"/>
              </a:spcBef>
              <a:spcAft>
                <a:spcPts val="0"/>
              </a:spcAft>
              <a:buFontTx/>
              <a:buChar char="•"/>
              <a:defRPr/>
            </a:pPr>
            <a:endParaRPr lang="en-GB" sz="2000" dirty="0" smtClean="0">
              <a:latin typeface="Calibri"/>
              <a:cs typeface="Calibri"/>
            </a:endParaRPr>
          </a:p>
          <a:p>
            <a:pPr marL="285750" indent="-285750" fontAlgn="auto">
              <a:spcBef>
                <a:spcPts val="0"/>
              </a:spcBef>
              <a:spcAft>
                <a:spcPts val="0"/>
              </a:spcAft>
              <a:buFontTx/>
              <a:buChar char="•"/>
              <a:defRPr/>
            </a:pPr>
            <a:r>
              <a:rPr lang="en-GB" sz="2000" dirty="0" smtClean="0">
                <a:latin typeface="Calibri"/>
                <a:cs typeface="Calibri"/>
              </a:rPr>
              <a:t>Health, longevity and demography revolution</a:t>
            </a:r>
          </a:p>
          <a:p>
            <a:pPr fontAlgn="auto">
              <a:spcBef>
                <a:spcPts val="0"/>
              </a:spcBef>
              <a:spcAft>
                <a:spcPts val="0"/>
              </a:spcAft>
              <a:defRPr/>
            </a:pPr>
            <a:endParaRPr lang="en-GB" sz="2000" dirty="0" smtClean="0">
              <a:latin typeface="Calibri"/>
              <a:cs typeface="Calibri"/>
            </a:endParaRPr>
          </a:p>
          <a:p>
            <a:pPr marL="285750" indent="-285750" fontAlgn="auto">
              <a:spcBef>
                <a:spcPts val="0"/>
              </a:spcBef>
              <a:spcAft>
                <a:spcPts val="0"/>
              </a:spcAft>
              <a:buFontTx/>
              <a:buChar char="•"/>
              <a:defRPr/>
            </a:pPr>
            <a:r>
              <a:rPr lang="en-GB" sz="2000" dirty="0" smtClean="0">
                <a:latin typeface="Calibri"/>
                <a:cs typeface="Calibri"/>
              </a:rPr>
              <a:t>Real-time decentralized data processing</a:t>
            </a:r>
          </a:p>
          <a:p>
            <a:pPr marL="285750" indent="-285750" fontAlgn="auto">
              <a:spcBef>
                <a:spcPts val="0"/>
              </a:spcBef>
              <a:spcAft>
                <a:spcPts val="0"/>
              </a:spcAft>
              <a:buFontTx/>
              <a:buChar char="•"/>
              <a:defRPr/>
            </a:pPr>
            <a:endParaRPr lang="en-GB" sz="2000" dirty="0" smtClean="0">
              <a:latin typeface="Calibri"/>
              <a:cs typeface="Calibri"/>
            </a:endParaRPr>
          </a:p>
          <a:p>
            <a:pPr marL="285750" indent="-285750" fontAlgn="auto">
              <a:spcBef>
                <a:spcPts val="0"/>
              </a:spcBef>
              <a:spcAft>
                <a:spcPts val="0"/>
              </a:spcAft>
              <a:buFontTx/>
              <a:buChar char="•"/>
              <a:defRPr/>
            </a:pPr>
            <a:r>
              <a:rPr lang="en-GB" sz="2000" dirty="0" smtClean="0">
                <a:latin typeface="Calibri"/>
                <a:cs typeface="Calibri"/>
              </a:rPr>
              <a:t>Participated Globalization wit millions of users</a:t>
            </a:r>
          </a:p>
          <a:p>
            <a:pPr fontAlgn="auto">
              <a:spcBef>
                <a:spcPts val="0"/>
              </a:spcBef>
              <a:spcAft>
                <a:spcPts val="0"/>
              </a:spcAft>
              <a:defRPr/>
            </a:pPr>
            <a:endParaRPr lang="en-GB" sz="2000" dirty="0" smtClean="0">
              <a:latin typeface="Calibri"/>
              <a:cs typeface="Calibri"/>
            </a:endParaRPr>
          </a:p>
          <a:p>
            <a:pPr marL="285750" indent="-285750" fontAlgn="auto">
              <a:spcBef>
                <a:spcPts val="0"/>
              </a:spcBef>
              <a:spcAft>
                <a:spcPts val="0"/>
              </a:spcAft>
              <a:buFontTx/>
              <a:buChar char="•"/>
              <a:defRPr/>
            </a:pPr>
            <a:r>
              <a:rPr lang="en-GB" sz="2000" dirty="0" smtClean="0">
                <a:latin typeface="Calibri"/>
                <a:cs typeface="Calibri"/>
              </a:rPr>
              <a:t>Dematerialization</a:t>
            </a:r>
          </a:p>
          <a:p>
            <a:pPr fontAlgn="auto">
              <a:spcBef>
                <a:spcPts val="0"/>
              </a:spcBef>
              <a:spcAft>
                <a:spcPts val="0"/>
              </a:spcAft>
              <a:defRPr/>
            </a:pPr>
            <a:endParaRPr lang="en-GB" sz="2000" dirty="0" smtClean="0">
              <a:latin typeface="Calibri"/>
              <a:cs typeface="Calibri"/>
            </a:endParaRPr>
          </a:p>
          <a:p>
            <a:pPr marL="285750" indent="-285750" fontAlgn="auto">
              <a:spcBef>
                <a:spcPts val="0"/>
              </a:spcBef>
              <a:spcAft>
                <a:spcPts val="0"/>
              </a:spcAft>
              <a:buFontTx/>
              <a:buChar char="•"/>
              <a:defRPr/>
            </a:pPr>
            <a:r>
              <a:rPr lang="en-GB" sz="2000" dirty="0" smtClean="0">
                <a:latin typeface="Calibri"/>
                <a:cs typeface="Calibri"/>
              </a:rPr>
              <a:t>New energy forms</a:t>
            </a:r>
          </a:p>
          <a:p>
            <a:pPr fontAlgn="auto">
              <a:spcBef>
                <a:spcPts val="0"/>
              </a:spcBef>
              <a:spcAft>
                <a:spcPts val="0"/>
              </a:spcAft>
              <a:defRPr/>
            </a:pPr>
            <a:r>
              <a:rPr lang="en-GB" sz="2000" dirty="0" smtClean="0">
                <a:latin typeface="Calibri"/>
                <a:cs typeface="Calibri"/>
              </a:rPr>
              <a:t> </a:t>
            </a:r>
          </a:p>
          <a:p>
            <a:pPr fontAlgn="auto">
              <a:spcBef>
                <a:spcPts val="0"/>
              </a:spcBef>
              <a:spcAft>
                <a:spcPts val="0"/>
              </a:spcAft>
              <a:defRPr/>
            </a:pPr>
            <a:endParaRPr lang="en-GB" sz="2000" dirty="0">
              <a:latin typeface="Calibri"/>
              <a:cs typeface="Calibri"/>
            </a:endParaRPr>
          </a:p>
        </p:txBody>
      </p:sp>
      <p:sp>
        <p:nvSpPr>
          <p:cNvPr id="9" name="TextBox 8"/>
          <p:cNvSpPr txBox="1"/>
          <p:nvPr/>
        </p:nvSpPr>
        <p:spPr>
          <a:xfrm>
            <a:off x="4341813" y="6003925"/>
            <a:ext cx="4724400" cy="831850"/>
          </a:xfrm>
          <a:prstGeom prst="rect">
            <a:avLst/>
          </a:prstGeom>
          <a:solidFill>
            <a:srgbClr val="000090"/>
          </a:solidFill>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spcBef>
                <a:spcPts val="0"/>
              </a:spcBef>
              <a:spcAft>
                <a:spcPts val="0"/>
              </a:spcAft>
              <a:defRPr/>
            </a:pPr>
            <a:r>
              <a:rPr lang="en-US" sz="1600" b="1" dirty="0">
                <a:solidFill>
                  <a:schemeClr val="bg1"/>
                </a:solidFill>
                <a:latin typeface="Apple Casual"/>
                <a:cs typeface="Apple Casual"/>
              </a:rPr>
              <a:t>A basic 3D printer, also known as a fabricator or “fabber”, now costs less than a laser printer did in 1985</a:t>
            </a:r>
          </a:p>
        </p:txBody>
      </p:sp>
    </p:spTree>
    <p:extLst>
      <p:ext uri="{BB962C8B-B14F-4D97-AF65-F5344CB8AC3E}">
        <p14:creationId xmlns:p14="http://schemas.microsoft.com/office/powerpoint/2010/main" val="14261688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endParaRPr lang="pt-PT" dirty="0"/>
          </a:p>
        </p:txBody>
      </p:sp>
      <p:sp>
        <p:nvSpPr>
          <p:cNvPr id="12"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pt-PT" dirty="0"/>
          </a:p>
        </p:txBody>
      </p:sp>
      <p:sp>
        <p:nvSpPr>
          <p:cNvPr id="13"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30</a:t>
            </a:fld>
            <a:endParaRPr lang="pt-PT" dirty="0"/>
          </a:p>
        </p:txBody>
      </p:sp>
      <p:pic>
        <p:nvPicPr>
          <p:cNvPr id="18" name="Bild 2"/>
          <p:cNvPicPr>
            <a:picLocks noChangeAspect="1" noChangeArrowheads="1"/>
          </p:cNvPicPr>
          <p:nvPr/>
        </p:nvPicPr>
        <p:blipFill>
          <a:blip r:embed="rId2" cstate="print"/>
          <a:srcRect/>
          <a:stretch>
            <a:fillRect/>
          </a:stretch>
        </p:blipFill>
        <p:spPr bwMode="auto">
          <a:xfrm>
            <a:off x="1619672" y="1052736"/>
            <a:ext cx="5733256" cy="4079304"/>
          </a:xfrm>
          <a:prstGeom prst="rect">
            <a:avLst/>
          </a:prstGeom>
          <a:noFill/>
          <a:ln w="9525">
            <a:noFill/>
            <a:miter lim="800000"/>
            <a:headEnd/>
            <a:tailEnd/>
          </a:ln>
        </p:spPr>
      </p:pic>
      <p:sp>
        <p:nvSpPr>
          <p:cNvPr id="8" name="TextBox 7"/>
          <p:cNvSpPr txBox="1"/>
          <p:nvPr/>
        </p:nvSpPr>
        <p:spPr>
          <a:xfrm>
            <a:off x="1225624" y="5229200"/>
            <a:ext cx="8170912" cy="892552"/>
          </a:xfrm>
          <a:prstGeom prst="rect">
            <a:avLst/>
          </a:prstGeom>
          <a:noFill/>
        </p:spPr>
        <p:txBody>
          <a:bodyPr wrap="square" rtlCol="0">
            <a:spAutoFit/>
          </a:bodyPr>
          <a:lstStyle/>
          <a:p>
            <a:pPr indent="265113">
              <a:spcBef>
                <a:spcPts val="600"/>
              </a:spcBef>
              <a:buClr>
                <a:srgbClr val="2DA2BF"/>
              </a:buClr>
              <a:buSzPct val="68000"/>
              <a:buFont typeface="Wingdings 3"/>
              <a:buChar char=""/>
            </a:pPr>
            <a:r>
              <a:rPr lang="en-US" sz="1400" dirty="0" err="1" smtClean="0"/>
              <a:t>Progressão</a:t>
            </a:r>
            <a:r>
              <a:rPr lang="en-US" sz="1400" dirty="0" smtClean="0"/>
              <a:t> </a:t>
            </a:r>
            <a:r>
              <a:rPr lang="en-US" sz="1400" dirty="0" err="1" smtClean="0"/>
              <a:t>e</a:t>
            </a:r>
            <a:r>
              <a:rPr lang="en-US" sz="1400" dirty="0" smtClean="0"/>
              <a:t> </a:t>
            </a:r>
            <a:r>
              <a:rPr lang="en-US" sz="1400" dirty="0" err="1" smtClean="0"/>
              <a:t>domínio</a:t>
            </a:r>
            <a:r>
              <a:rPr lang="en-US" sz="1400" dirty="0" smtClean="0"/>
              <a:t> das </a:t>
            </a:r>
            <a:r>
              <a:rPr lang="en-US" sz="1400" dirty="0" err="1" smtClean="0"/>
              <a:t>energias</a:t>
            </a:r>
            <a:r>
              <a:rPr lang="en-US" sz="1400" dirty="0" smtClean="0"/>
              <a:t> </a:t>
            </a:r>
            <a:r>
              <a:rPr lang="en-US" sz="1400" dirty="0" err="1" smtClean="0"/>
              <a:t>renováveis</a:t>
            </a:r>
            <a:r>
              <a:rPr lang="en-US" sz="1400" dirty="0" smtClean="0"/>
              <a:t> </a:t>
            </a:r>
            <a:r>
              <a:rPr lang="en-US" sz="1400" dirty="0" err="1" smtClean="0"/>
              <a:t>na</a:t>
            </a:r>
            <a:r>
              <a:rPr lang="en-US" sz="1400" dirty="0" smtClean="0"/>
              <a:t> nova </a:t>
            </a:r>
            <a:r>
              <a:rPr lang="en-US" sz="1400" dirty="0" err="1" smtClean="0"/>
              <a:t>capacidade</a:t>
            </a:r>
            <a:r>
              <a:rPr lang="en-US" sz="1400" dirty="0" smtClean="0"/>
              <a:t> </a:t>
            </a:r>
            <a:r>
              <a:rPr lang="en-US" sz="1400" dirty="0" err="1" smtClean="0"/>
              <a:t>instalada</a:t>
            </a:r>
            <a:endParaRPr lang="en-US" sz="1400" dirty="0" smtClean="0"/>
          </a:p>
          <a:p>
            <a:pPr indent="265113">
              <a:spcBef>
                <a:spcPts val="600"/>
              </a:spcBef>
              <a:buClr>
                <a:srgbClr val="2DA2BF"/>
              </a:buClr>
              <a:buSzPct val="68000"/>
              <a:buFont typeface="Wingdings 3"/>
              <a:buChar char=""/>
            </a:pPr>
            <a:r>
              <a:rPr lang="en-US" sz="1400" dirty="0" smtClean="0"/>
              <a:t>As novas </a:t>
            </a:r>
            <a:r>
              <a:rPr lang="en-US" sz="1400" dirty="0" err="1" smtClean="0"/>
              <a:t>centrais</a:t>
            </a:r>
            <a:r>
              <a:rPr lang="en-US" sz="1400" dirty="0" smtClean="0"/>
              <a:t> </a:t>
            </a:r>
            <a:r>
              <a:rPr lang="en-US" sz="1400" dirty="0" err="1" smtClean="0"/>
              <a:t>renováveis</a:t>
            </a:r>
            <a:r>
              <a:rPr lang="en-US" sz="1400" dirty="0" smtClean="0"/>
              <a:t> </a:t>
            </a:r>
            <a:r>
              <a:rPr lang="en-US" sz="1400" dirty="0" err="1" smtClean="0"/>
              <a:t>substituem</a:t>
            </a:r>
            <a:r>
              <a:rPr lang="en-US" sz="1400" dirty="0" smtClean="0"/>
              <a:t> </a:t>
            </a:r>
            <a:r>
              <a:rPr lang="en-US" sz="1400" dirty="0" err="1" smtClean="0"/>
              <a:t>centrais</a:t>
            </a:r>
            <a:r>
              <a:rPr lang="en-US" sz="1400" dirty="0" smtClean="0"/>
              <a:t> </a:t>
            </a:r>
            <a:r>
              <a:rPr lang="en-US" sz="1400" dirty="0" err="1" smtClean="0"/>
              <a:t>térmicas</a:t>
            </a:r>
            <a:r>
              <a:rPr lang="en-US" sz="1400" dirty="0" smtClean="0"/>
              <a:t> </a:t>
            </a:r>
            <a:r>
              <a:rPr lang="en-US" sz="1400" dirty="0" err="1" smtClean="0"/>
              <a:t>obsoletas</a:t>
            </a:r>
            <a:r>
              <a:rPr lang="en-US" sz="1400" dirty="0" smtClean="0"/>
              <a:t> (</a:t>
            </a:r>
            <a:r>
              <a:rPr lang="en-US" sz="1400" dirty="0" err="1" smtClean="0"/>
              <a:t>carvão</a:t>
            </a:r>
            <a:r>
              <a:rPr lang="en-US" sz="1400" dirty="0" smtClean="0"/>
              <a:t> </a:t>
            </a:r>
            <a:r>
              <a:rPr lang="en-US" sz="1400" dirty="0" err="1" smtClean="0"/>
              <a:t>e</a:t>
            </a:r>
            <a:r>
              <a:rPr lang="en-US" sz="1400" dirty="0" smtClean="0"/>
              <a:t> nuclear)</a:t>
            </a:r>
          </a:p>
          <a:p>
            <a:pPr marL="0" lvl="2" indent="265113">
              <a:spcBef>
                <a:spcPts val="600"/>
              </a:spcBef>
              <a:buClr>
                <a:srgbClr val="2DA2BF"/>
              </a:buClr>
              <a:buSzPct val="68000"/>
              <a:buFont typeface="Wingdings 3"/>
              <a:buChar char=""/>
            </a:pPr>
            <a:r>
              <a:rPr lang="en-US" sz="1400" dirty="0" smtClean="0"/>
              <a:t> </a:t>
            </a:r>
            <a:r>
              <a:rPr lang="en-US" sz="1400" dirty="0" err="1" smtClean="0"/>
              <a:t>Evolução</a:t>
            </a:r>
            <a:r>
              <a:rPr lang="en-US" sz="1400" dirty="0" smtClean="0"/>
              <a:t> </a:t>
            </a:r>
            <a:r>
              <a:rPr lang="en-US" sz="1400" dirty="0" err="1" smtClean="0"/>
              <a:t>futura</a:t>
            </a:r>
            <a:r>
              <a:rPr lang="en-US" sz="1400" dirty="0" smtClean="0"/>
              <a:t>: </a:t>
            </a:r>
            <a:r>
              <a:rPr lang="en-US" sz="1400" dirty="0" err="1" smtClean="0"/>
              <a:t>continuação</a:t>
            </a:r>
            <a:r>
              <a:rPr lang="en-US" sz="1400" dirty="0" smtClean="0"/>
              <a:t> do </a:t>
            </a:r>
            <a:r>
              <a:rPr lang="en-US" sz="1400" dirty="0" err="1" smtClean="0"/>
              <a:t>crescimento</a:t>
            </a:r>
            <a:r>
              <a:rPr lang="en-US" sz="1400" dirty="0" smtClean="0"/>
              <a:t> a </a:t>
            </a:r>
            <a:r>
              <a:rPr lang="en-US" sz="1400" dirty="0" err="1" smtClean="0"/>
              <a:t>nível</a:t>
            </a:r>
            <a:r>
              <a:rPr lang="en-US" sz="1400" dirty="0" smtClean="0"/>
              <a:t> </a:t>
            </a:r>
            <a:r>
              <a:rPr lang="en-US" sz="1400" dirty="0" err="1" smtClean="0"/>
              <a:t>mundial</a:t>
            </a:r>
            <a:endParaRPr lang="en-US" sz="1400" dirty="0" smtClean="0"/>
          </a:p>
        </p:txBody>
      </p:sp>
      <p:sp>
        <p:nvSpPr>
          <p:cNvPr id="9" name="TextBox 9"/>
          <p:cNvSpPr txBox="1">
            <a:spLocks noChangeArrowheads="1"/>
          </p:cNvSpPr>
          <p:nvPr/>
        </p:nvSpPr>
        <p:spPr bwMode="auto">
          <a:xfrm>
            <a:off x="7308304" y="4509120"/>
            <a:ext cx="1579278" cy="507831"/>
          </a:xfrm>
          <a:prstGeom prst="rect">
            <a:avLst/>
          </a:prstGeom>
          <a:noFill/>
          <a:ln w="9525">
            <a:noFill/>
            <a:miter lim="800000"/>
            <a:headEnd/>
            <a:tailEnd/>
          </a:ln>
        </p:spPr>
        <p:txBody>
          <a:bodyPr wrap="none">
            <a:spAutoFit/>
          </a:bodyPr>
          <a:lstStyle/>
          <a:p>
            <a:r>
              <a:rPr lang="en-US" sz="900" i="1" dirty="0" err="1" smtClean="0"/>
              <a:t>Fonte</a:t>
            </a:r>
            <a:r>
              <a:rPr lang="en-US" sz="900" i="1" dirty="0" smtClean="0"/>
              <a:t>: Wind </a:t>
            </a:r>
            <a:r>
              <a:rPr lang="en-US" sz="900" i="1" dirty="0"/>
              <a:t>in </a:t>
            </a:r>
            <a:r>
              <a:rPr lang="en-US" sz="900" i="1" dirty="0" smtClean="0"/>
              <a:t>Power</a:t>
            </a:r>
          </a:p>
          <a:p>
            <a:r>
              <a:rPr lang="en-US" sz="900" i="1" dirty="0" smtClean="0"/>
              <a:t>2009 </a:t>
            </a:r>
            <a:r>
              <a:rPr lang="en-US" sz="900" i="1" dirty="0"/>
              <a:t>European </a:t>
            </a:r>
            <a:r>
              <a:rPr lang="en-US" sz="900" i="1" dirty="0" smtClean="0"/>
              <a:t>Statistics</a:t>
            </a:r>
          </a:p>
          <a:p>
            <a:r>
              <a:rPr lang="en-US" sz="900" dirty="0" smtClean="0"/>
              <a:t>EWEA 2009</a:t>
            </a:r>
            <a:endParaRPr lang="en-US" sz="900" i="1" dirty="0"/>
          </a:p>
        </p:txBody>
      </p:sp>
      <p:sp>
        <p:nvSpPr>
          <p:cNvPr id="14" name="Título 2"/>
          <p:cNvSpPr txBox="1">
            <a:spLocks/>
          </p:cNvSpPr>
          <p:nvPr/>
        </p:nvSpPr>
        <p:spPr>
          <a:xfrm>
            <a:off x="467544" y="116632"/>
            <a:ext cx="8676456" cy="1143000"/>
          </a:xfrm>
          <a:prstGeom prst="rect">
            <a:avLst/>
          </a:prstGeom>
        </p:spPr>
        <p:txBody>
          <a:bodyPr vert="horz" rtlCol="0" anchor="ctr">
            <a:normAutofit/>
            <a:scene3d>
              <a:camera prst="orthographicFront"/>
              <a:lightRig rig="soft" dir="t"/>
            </a:scene3d>
            <a:sp3d prstMaterial="softEdge">
              <a:bevelT w="25400" h="25400"/>
            </a:sp3d>
          </a:bodyPr>
          <a:lstStyle/>
          <a:p>
            <a:pPr lvl="0">
              <a:spcBef>
                <a:spcPct val="0"/>
              </a:spcBef>
              <a:defRPr/>
            </a:pPr>
            <a:r>
              <a:rPr lang="pt-PT" sz="3200" b="1" dirty="0" smtClean="0">
                <a:solidFill>
                  <a:schemeClr val="bg2">
                    <a:lumMod val="50000"/>
                  </a:schemeClr>
                </a:solidFill>
                <a:effectLst>
                  <a:outerShdw blurRad="31750" dist="25400" dir="5400000" algn="tl" rotWithShape="0">
                    <a:srgbClr val="000000">
                      <a:alpha val="25000"/>
                    </a:srgbClr>
                  </a:outerShdw>
                </a:effectLst>
              </a:rPr>
              <a:t>Tendências do sistema eléctrico europeu</a:t>
            </a:r>
            <a:endParaRPr lang="pt-PT" sz="3200" b="1" dirty="0">
              <a:solidFill>
                <a:schemeClr val="bg2">
                  <a:lumMod val="50000"/>
                </a:schemeClr>
              </a:solidFill>
              <a:effectLst>
                <a:outerShdw blurRad="31750" dist="25400" dir="5400000" algn="tl" rotWithShape="0">
                  <a:srgbClr val="000000">
                    <a:alpha val="25000"/>
                  </a:srgbClr>
                </a:outerShdw>
              </a:effectLst>
            </a:endParaRPr>
          </a:p>
        </p:txBody>
      </p:sp>
      <p:sp>
        <p:nvSpPr>
          <p:cNvPr id="10" name="Rectangle 5"/>
          <p:cNvSpPr>
            <a:spLocks noChangeArrowheads="1"/>
          </p:cNvSpPr>
          <p:nvPr/>
        </p:nvSpPr>
        <p:spPr bwMode="auto">
          <a:xfrm>
            <a:off x="7740352" y="1772816"/>
            <a:ext cx="864096" cy="331900"/>
          </a:xfrm>
          <a:prstGeom prst="rect">
            <a:avLst/>
          </a:prstGeom>
          <a:noFill/>
          <a:ln w="12700">
            <a:noFill/>
            <a:miter lim="800000"/>
            <a:headEnd/>
            <a:tailEnd/>
          </a:ln>
        </p:spPr>
        <p:txBody>
          <a:bodyPr wrap="square" lIns="86366" tIns="42425" rIns="86366" bIns="42425">
            <a:spAutoFit/>
          </a:bodyPr>
          <a:lstStyle/>
          <a:p>
            <a:pPr defTabSz="873125"/>
            <a:r>
              <a:rPr lang="en-US" sz="1600" b="1" u="none" dirty="0" smtClean="0"/>
              <a:t>2009</a:t>
            </a:r>
            <a:endParaRPr lang="en-US" sz="1050" u="none" dirty="0"/>
          </a:p>
        </p:txBody>
      </p:sp>
    </p:spTree>
    <p:extLst>
      <p:ext uri="{BB962C8B-B14F-4D97-AF65-F5344CB8AC3E}">
        <p14:creationId xmlns:p14="http://schemas.microsoft.com/office/powerpoint/2010/main" val="2802861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959" y="1049480"/>
            <a:ext cx="8313034" cy="5232203"/>
          </a:xfrm>
          <a:prstGeom prst="rect">
            <a:avLst/>
          </a:prstGeom>
          <a:noFill/>
        </p:spPr>
        <p:txBody>
          <a:bodyPr wrap="square" rtlCol="0">
            <a:spAutoFit/>
          </a:bodyPr>
          <a:lstStyle/>
          <a:p>
            <a:endParaRPr lang="en-US" sz="2000" b="1" dirty="0" smtClean="0">
              <a:solidFill>
                <a:srgbClr val="FF0000"/>
              </a:solidFill>
            </a:endParaRPr>
          </a:p>
          <a:p>
            <a:endParaRPr lang="en-US" sz="2000" b="1" dirty="0">
              <a:solidFill>
                <a:srgbClr val="FF0000"/>
              </a:solidFill>
            </a:endParaRPr>
          </a:p>
          <a:p>
            <a:endParaRPr lang="en-US" sz="2000" b="1" dirty="0" smtClean="0">
              <a:solidFill>
                <a:srgbClr val="FF0000"/>
              </a:solidFill>
            </a:endParaRPr>
          </a:p>
          <a:p>
            <a:endParaRPr lang="en-US" sz="2000" b="1" dirty="0">
              <a:solidFill>
                <a:srgbClr val="FF0000"/>
              </a:solidFill>
            </a:endParaRPr>
          </a:p>
          <a:p>
            <a:r>
              <a:rPr lang="en-US" sz="2000" b="1" dirty="0" smtClean="0">
                <a:solidFill>
                  <a:srgbClr val="FF0000"/>
                </a:solidFill>
              </a:rPr>
              <a:t>"</a:t>
            </a:r>
            <a:r>
              <a:rPr lang="en-US" sz="2000" b="1" dirty="0">
                <a:solidFill>
                  <a:srgbClr val="FF0000"/>
                </a:solidFill>
              </a:rPr>
              <a:t>The market for large power plants will never return" </a:t>
            </a:r>
            <a:endParaRPr lang="en-US" dirty="0" smtClean="0"/>
          </a:p>
          <a:p>
            <a:r>
              <a:rPr lang="en-US" dirty="0" smtClean="0"/>
              <a:t> Europe’s energy </a:t>
            </a:r>
            <a:r>
              <a:rPr lang="en-US" dirty="0"/>
              <a:t>sector predicts its future</a:t>
            </a:r>
          </a:p>
          <a:p>
            <a:r>
              <a:rPr lang="en-US" dirty="0"/>
              <a:t>09/06/2014</a:t>
            </a:r>
          </a:p>
          <a:p>
            <a:endParaRPr lang="en-US" dirty="0" smtClean="0"/>
          </a:p>
          <a:p>
            <a:endParaRPr lang="en-US" dirty="0"/>
          </a:p>
          <a:p>
            <a:r>
              <a:rPr lang="en-US" dirty="0" smtClean="0"/>
              <a:t>If </a:t>
            </a:r>
            <a:r>
              <a:rPr lang="en-US" dirty="0"/>
              <a:t>we take the opinions of these industry professionals as read, Europe’s future power sector will be decentralized, with </a:t>
            </a:r>
            <a:r>
              <a:rPr lang="en-US" dirty="0" smtClean="0"/>
              <a:t>big utilities </a:t>
            </a:r>
            <a:r>
              <a:rPr lang="en-US" dirty="0"/>
              <a:t>going the way of the dinosaur. </a:t>
            </a:r>
            <a:r>
              <a:rPr lang="en-US" dirty="0" smtClean="0"/>
              <a:t> </a:t>
            </a:r>
          </a:p>
          <a:p>
            <a:endParaRPr lang="en-US" dirty="0"/>
          </a:p>
          <a:p>
            <a:r>
              <a:rPr lang="en-US" dirty="0" smtClean="0"/>
              <a:t>The </a:t>
            </a:r>
            <a:r>
              <a:rPr lang="en-US" dirty="0"/>
              <a:t>future EU electricity market will combine regulated and open elements. Fossil </a:t>
            </a:r>
            <a:r>
              <a:rPr lang="en-US" dirty="0" smtClean="0"/>
              <a:t>fuel fired power </a:t>
            </a:r>
            <a:r>
              <a:rPr lang="en-US" dirty="0"/>
              <a:t>plants will continue to back up intermittent renewable generation as Europe moves, at a slower and </a:t>
            </a:r>
            <a:r>
              <a:rPr lang="en-US" dirty="0" smtClean="0"/>
              <a:t>steadier pace</a:t>
            </a:r>
            <a:r>
              <a:rPr lang="en-US" dirty="0"/>
              <a:t>, toward a low-carbon future; </a:t>
            </a:r>
            <a:endParaRPr lang="en-US" dirty="0" smtClean="0"/>
          </a:p>
          <a:p>
            <a:endParaRPr lang="en-US" dirty="0"/>
          </a:p>
          <a:p>
            <a:r>
              <a:rPr lang="en-US" dirty="0" smtClean="0"/>
              <a:t>Costs </a:t>
            </a:r>
            <a:r>
              <a:rPr lang="en-US" dirty="0"/>
              <a:t>for renewables will continue to fall, and energy storage will increasingly come </a:t>
            </a:r>
            <a:r>
              <a:rPr lang="en-US" dirty="0" smtClean="0"/>
              <a:t>into play</a:t>
            </a:r>
            <a:r>
              <a:rPr lang="en-US" dirty="0"/>
              <a:t>.</a:t>
            </a:r>
          </a:p>
        </p:txBody>
      </p:sp>
      <p:sp>
        <p:nvSpPr>
          <p:cNvPr id="6" name="TextBox 5"/>
          <p:cNvSpPr txBox="1"/>
          <p:nvPr/>
        </p:nvSpPr>
        <p:spPr>
          <a:xfrm>
            <a:off x="5318381" y="126150"/>
            <a:ext cx="190189" cy="923330"/>
          </a:xfrm>
          <a:prstGeom prst="rect">
            <a:avLst/>
          </a:prstGeom>
          <a:noFill/>
        </p:spPr>
        <p:txBody>
          <a:bodyPr wrap="none" rtlCol="0">
            <a:spAutoFit/>
          </a:bodyPr>
          <a:lstStyle/>
          <a:p>
            <a:endParaRPr lang="en-US" b="0" i="0" u="none" strike="noStrike" baseline="0" dirty="0" smtClean="0">
              <a:latin typeface="Times New Roman"/>
            </a:endParaRPr>
          </a:p>
          <a:p>
            <a:endParaRPr lang="en-US" dirty="0"/>
          </a:p>
          <a:p>
            <a:endParaRPr lang="en-US" dirty="0"/>
          </a:p>
        </p:txBody>
      </p:sp>
      <p:sp>
        <p:nvSpPr>
          <p:cNvPr id="7" name="TextBox 6"/>
          <p:cNvSpPr txBox="1"/>
          <p:nvPr/>
        </p:nvSpPr>
        <p:spPr>
          <a:xfrm>
            <a:off x="432174" y="405681"/>
            <a:ext cx="184666" cy="369332"/>
          </a:xfrm>
          <a:prstGeom prst="rect">
            <a:avLst/>
          </a:prstGeom>
          <a:noFill/>
        </p:spPr>
        <p:txBody>
          <a:bodyPr wrap="none" rtlCol="0">
            <a:spAutoFit/>
          </a:bodyPr>
          <a:lstStyle/>
          <a:p>
            <a:endParaRPr lang="en-US" dirty="0"/>
          </a:p>
        </p:txBody>
      </p:sp>
      <p:sp>
        <p:nvSpPr>
          <p:cNvPr id="8" name="TextBox 7"/>
          <p:cNvSpPr txBox="1"/>
          <p:nvPr/>
        </p:nvSpPr>
        <p:spPr>
          <a:xfrm>
            <a:off x="584574" y="558081"/>
            <a:ext cx="184666" cy="369332"/>
          </a:xfrm>
          <a:prstGeom prst="rect">
            <a:avLst/>
          </a:prstGeom>
          <a:noFill/>
        </p:spPr>
        <p:txBody>
          <a:bodyPr wrap="none" rtlCol="0">
            <a:spAutoFit/>
          </a:bodyPr>
          <a:lstStyle/>
          <a:p>
            <a:endParaRPr lang="en-US" dirty="0"/>
          </a:p>
        </p:txBody>
      </p:sp>
      <p:pic>
        <p:nvPicPr>
          <p:cNvPr id="9" name="Picture 8" descr="PEi Promo 230x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59" y="662838"/>
            <a:ext cx="2921000" cy="1143000"/>
          </a:xfrm>
          <a:prstGeom prst="rect">
            <a:avLst/>
          </a:prstGeom>
        </p:spPr>
      </p:pic>
    </p:spTree>
    <p:extLst>
      <p:ext uri="{BB962C8B-B14F-4D97-AF65-F5344CB8AC3E}">
        <p14:creationId xmlns:p14="http://schemas.microsoft.com/office/powerpoint/2010/main" val="2210467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6461615" cy="166499"/>
          </a:xfrm>
          <a:prstGeom prst="rect">
            <a:avLst/>
          </a:prstGeom>
        </p:spPr>
        <p:txBody>
          <a:bodyPr vert="horz" wrap="square" lIns="0" tIns="0" rIns="0" bIns="0" rtlCol="0">
            <a:spAutoFit/>
          </a:bodyPr>
          <a:lstStyle/>
          <a:p>
            <a:pPr marL="47511">
              <a:lnSpc>
                <a:spcPts val="1294"/>
              </a:lnSpc>
            </a:pPr>
            <a:r>
              <a:rPr sz="1100" spc="11" dirty="0">
                <a:latin typeface="Helvetica"/>
                <a:cs typeface="Helvetica"/>
              </a:rPr>
              <a:t>Generated</a:t>
            </a:r>
            <a:r>
              <a:rPr sz="1100" spc="4" dirty="0">
                <a:latin typeface="Helvetica"/>
                <a:cs typeface="Helvetica"/>
              </a:rPr>
              <a:t> </a:t>
            </a:r>
            <a:r>
              <a:rPr sz="1100" spc="11" dirty="0">
                <a:latin typeface="Helvetica"/>
                <a:cs typeface="Helvetica"/>
              </a:rPr>
              <a:t>by</a:t>
            </a:r>
            <a:r>
              <a:rPr sz="1100" spc="4" dirty="0">
                <a:latin typeface="Helvetica"/>
                <a:cs typeface="Helvetica"/>
              </a:rPr>
              <a:t> </a:t>
            </a:r>
            <a:r>
              <a:rPr sz="1100" spc="11" dirty="0">
                <a:latin typeface="Helvetica"/>
                <a:cs typeface="Helvetica"/>
              </a:rPr>
              <a:t>CamScanner</a:t>
            </a:r>
            <a:r>
              <a:rPr sz="1100" spc="4" dirty="0">
                <a:latin typeface="Helvetica"/>
                <a:cs typeface="Helvetica"/>
              </a:rPr>
              <a:t> </a:t>
            </a:r>
            <a:r>
              <a:rPr sz="1100" spc="7" dirty="0">
                <a:latin typeface="Helvetica"/>
                <a:cs typeface="Helvetica"/>
              </a:rPr>
              <a:t>from</a:t>
            </a:r>
            <a:r>
              <a:rPr sz="1100" spc="4" dirty="0">
                <a:latin typeface="Helvetica"/>
                <a:cs typeface="Helvetica"/>
              </a:rPr>
              <a:t> </a:t>
            </a:r>
            <a:r>
              <a:rPr sz="1100" spc="7" dirty="0">
                <a:latin typeface="Helvetica"/>
                <a:cs typeface="Helvetica"/>
              </a:rPr>
              <a:t>intsig.com</a:t>
            </a:r>
            <a:endParaRPr sz="1100">
              <a:latin typeface="Helvetica"/>
              <a:cs typeface="Helvetica"/>
            </a:endParaRPr>
          </a:p>
        </p:txBody>
      </p:sp>
      <p:sp>
        <p:nvSpPr>
          <p:cNvPr id="3" name="object 3"/>
          <p:cNvSpPr/>
          <p:nvPr/>
        </p:nvSpPr>
        <p:spPr>
          <a:xfrm>
            <a:off x="0" y="0"/>
            <a:ext cx="6461615" cy="674115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292797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781685">
              <a:lnSpc>
                <a:spcPct val="100000"/>
              </a:lnSpc>
            </a:pPr>
            <a:r>
              <a:rPr dirty="0"/>
              <a:t>No</a:t>
            </a:r>
            <a:r>
              <a:rPr spc="-15" dirty="0"/>
              <a:t>n</a:t>
            </a:r>
            <a:r>
              <a:rPr dirty="0"/>
              <a:t>-</a:t>
            </a:r>
            <a:r>
              <a:rPr u="heavy" dirty="0"/>
              <a:t>e</a:t>
            </a:r>
            <a:r>
              <a:rPr u="heavy" spc="-15" dirty="0"/>
              <a:t>n</a:t>
            </a:r>
            <a:r>
              <a:rPr u="heavy" dirty="0"/>
              <a:t>er</a:t>
            </a:r>
            <a:r>
              <a:rPr u="heavy" spc="-15" dirty="0"/>
              <a:t>g</a:t>
            </a:r>
            <a:r>
              <a:rPr u="heavy" dirty="0"/>
              <a:t>y</a:t>
            </a:r>
            <a:r>
              <a:rPr spc="-20" dirty="0"/>
              <a:t> </a:t>
            </a:r>
            <a:r>
              <a:rPr dirty="0"/>
              <a:t>com</a:t>
            </a:r>
            <a:r>
              <a:rPr spc="-15" dirty="0"/>
              <a:t>p</a:t>
            </a:r>
            <a:r>
              <a:rPr dirty="0"/>
              <a:t>a</a:t>
            </a:r>
            <a:r>
              <a:rPr spc="-15" dirty="0"/>
              <a:t>n</a:t>
            </a:r>
            <a:r>
              <a:rPr dirty="0"/>
              <a:t>i</a:t>
            </a:r>
            <a:r>
              <a:rPr spc="-10" dirty="0"/>
              <a:t>e</a:t>
            </a:r>
            <a:r>
              <a:rPr dirty="0"/>
              <a:t>s</a:t>
            </a:r>
            <a:r>
              <a:rPr spc="-25" dirty="0"/>
              <a:t> </a:t>
            </a:r>
            <a:r>
              <a:rPr dirty="0"/>
              <a:t>in</a:t>
            </a:r>
            <a:r>
              <a:rPr spc="-10" dirty="0"/>
              <a:t> </a:t>
            </a:r>
            <a:r>
              <a:rPr dirty="0"/>
              <a:t>t</a:t>
            </a:r>
            <a:r>
              <a:rPr spc="-15" dirty="0"/>
              <a:t>h</a:t>
            </a:r>
            <a:r>
              <a:rPr dirty="0"/>
              <a:t>e</a:t>
            </a:r>
            <a:r>
              <a:rPr spc="-10" dirty="0"/>
              <a:t> </a:t>
            </a:r>
            <a:r>
              <a:rPr dirty="0"/>
              <a:t>b</a:t>
            </a:r>
            <a:r>
              <a:rPr spc="-15" dirty="0"/>
              <a:t>u</a:t>
            </a:r>
            <a:r>
              <a:rPr dirty="0"/>
              <a:t>sin</a:t>
            </a:r>
            <a:r>
              <a:rPr spc="-15" dirty="0"/>
              <a:t>e</a:t>
            </a:r>
            <a:r>
              <a:rPr dirty="0"/>
              <a:t>ss</a:t>
            </a:r>
          </a:p>
        </p:txBody>
      </p:sp>
      <p:sp>
        <p:nvSpPr>
          <p:cNvPr id="3" name="object 3"/>
          <p:cNvSpPr/>
          <p:nvPr/>
        </p:nvSpPr>
        <p:spPr>
          <a:xfrm>
            <a:off x="1447800" y="1905000"/>
            <a:ext cx="6204965" cy="33528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605981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694688"/>
            <a:ext cx="3807587" cy="2413127"/>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748030">
              <a:lnSpc>
                <a:spcPct val="100000"/>
              </a:lnSpc>
            </a:pPr>
            <a:r>
              <a:rPr dirty="0"/>
              <a:t>No</a:t>
            </a:r>
            <a:r>
              <a:rPr spc="-15" dirty="0"/>
              <a:t>n</a:t>
            </a:r>
            <a:r>
              <a:rPr dirty="0"/>
              <a:t>-</a:t>
            </a:r>
            <a:r>
              <a:rPr u="heavy" dirty="0"/>
              <a:t>fi</a:t>
            </a:r>
            <a:r>
              <a:rPr u="heavy" spc="-15" dirty="0"/>
              <a:t>n</a:t>
            </a:r>
            <a:r>
              <a:rPr u="heavy" dirty="0"/>
              <a:t>ance</a:t>
            </a:r>
            <a:r>
              <a:rPr spc="-40" dirty="0"/>
              <a:t> </a:t>
            </a:r>
            <a:r>
              <a:rPr dirty="0"/>
              <a:t>comp</a:t>
            </a:r>
            <a:r>
              <a:rPr spc="-10" dirty="0"/>
              <a:t>a</a:t>
            </a:r>
            <a:r>
              <a:rPr dirty="0"/>
              <a:t>ni</a:t>
            </a:r>
            <a:r>
              <a:rPr spc="-15" dirty="0"/>
              <a:t>e</a:t>
            </a:r>
            <a:r>
              <a:rPr dirty="0"/>
              <a:t>s </a:t>
            </a:r>
            <a:r>
              <a:rPr spc="-15" dirty="0"/>
              <a:t>i</a:t>
            </a:r>
            <a:r>
              <a:rPr dirty="0"/>
              <a:t>n </a:t>
            </a:r>
            <a:r>
              <a:rPr spc="-10" dirty="0"/>
              <a:t>t</a:t>
            </a:r>
            <a:r>
              <a:rPr dirty="0"/>
              <a:t>he</a:t>
            </a:r>
            <a:r>
              <a:rPr spc="-15" dirty="0"/>
              <a:t> </a:t>
            </a:r>
            <a:r>
              <a:rPr dirty="0"/>
              <a:t>busi</a:t>
            </a:r>
            <a:r>
              <a:rPr spc="-10" dirty="0"/>
              <a:t>n</a:t>
            </a:r>
            <a:r>
              <a:rPr dirty="0"/>
              <a:t>ess</a:t>
            </a:r>
          </a:p>
        </p:txBody>
      </p:sp>
      <p:sp>
        <p:nvSpPr>
          <p:cNvPr id="4" name="object 4"/>
          <p:cNvSpPr txBox="1"/>
          <p:nvPr/>
        </p:nvSpPr>
        <p:spPr>
          <a:xfrm>
            <a:off x="5032628" y="2280721"/>
            <a:ext cx="3232785" cy="528320"/>
          </a:xfrm>
          <a:prstGeom prst="rect">
            <a:avLst/>
          </a:prstGeom>
        </p:spPr>
        <p:txBody>
          <a:bodyPr vert="horz" wrap="square" lIns="0" tIns="0" rIns="0" bIns="0" rtlCol="0">
            <a:spAutoFit/>
          </a:bodyPr>
          <a:lstStyle/>
          <a:p>
            <a:pPr marL="12700" marR="5080">
              <a:lnSpc>
                <a:spcPct val="100000"/>
              </a:lnSpc>
            </a:pPr>
            <a:r>
              <a:rPr sz="1800" i="1" spc="-35" dirty="0">
                <a:solidFill>
                  <a:srgbClr val="333399"/>
                </a:solidFill>
                <a:latin typeface="Arial"/>
                <a:cs typeface="Arial"/>
              </a:rPr>
              <a:t>W</a:t>
            </a:r>
            <a:r>
              <a:rPr sz="1800" i="1" dirty="0">
                <a:solidFill>
                  <a:srgbClr val="333399"/>
                </a:solidFill>
                <a:latin typeface="Arial"/>
                <a:cs typeface="Arial"/>
              </a:rPr>
              <a:t>a</a:t>
            </a:r>
            <a:r>
              <a:rPr sz="1800" i="1" spc="-10" dirty="0">
                <a:solidFill>
                  <a:srgbClr val="333399"/>
                </a:solidFill>
                <a:latin typeface="Arial"/>
                <a:cs typeface="Arial"/>
              </a:rPr>
              <a:t>l</a:t>
            </a:r>
            <a:r>
              <a:rPr sz="1800" i="1" spc="-15" dirty="0">
                <a:solidFill>
                  <a:srgbClr val="333399"/>
                </a:solidFill>
                <a:latin typeface="Arial"/>
                <a:cs typeface="Arial"/>
              </a:rPr>
              <a:t>m</a:t>
            </a:r>
            <a:r>
              <a:rPr sz="1800" i="1" dirty="0">
                <a:solidFill>
                  <a:srgbClr val="333399"/>
                </a:solidFill>
                <a:latin typeface="Arial"/>
                <a:cs typeface="Arial"/>
              </a:rPr>
              <a:t>art</a:t>
            </a:r>
            <a:r>
              <a:rPr sz="1800" i="1" spc="10" dirty="0">
                <a:solidFill>
                  <a:srgbClr val="333399"/>
                </a:solidFill>
                <a:latin typeface="Arial"/>
                <a:cs typeface="Arial"/>
              </a:rPr>
              <a:t> </a:t>
            </a:r>
            <a:r>
              <a:rPr sz="1800" i="1" spc="5" dirty="0">
                <a:solidFill>
                  <a:srgbClr val="333399"/>
                </a:solidFill>
                <a:latin typeface="Arial"/>
                <a:cs typeface="Arial"/>
              </a:rPr>
              <a:t>w</a:t>
            </a:r>
            <a:r>
              <a:rPr sz="1800" i="1" dirty="0">
                <a:solidFill>
                  <a:srgbClr val="333399"/>
                </a:solidFill>
                <a:latin typeface="Arial"/>
                <a:cs typeface="Arial"/>
              </a:rPr>
              <a:t>ork</a:t>
            </a:r>
            <a:r>
              <a:rPr sz="1800" i="1" spc="-10" dirty="0">
                <a:solidFill>
                  <a:srgbClr val="333399"/>
                </a:solidFill>
                <a:latin typeface="Arial"/>
                <a:cs typeface="Arial"/>
              </a:rPr>
              <a:t>i</a:t>
            </a:r>
            <a:r>
              <a:rPr sz="1800" i="1" dirty="0">
                <a:solidFill>
                  <a:srgbClr val="333399"/>
                </a:solidFill>
                <a:latin typeface="Arial"/>
                <a:cs typeface="Arial"/>
              </a:rPr>
              <a:t>ng</a:t>
            </a:r>
            <a:r>
              <a:rPr sz="1800" i="1" spc="5" dirty="0">
                <a:solidFill>
                  <a:srgbClr val="333399"/>
                </a:solidFill>
                <a:latin typeface="Arial"/>
                <a:cs typeface="Arial"/>
              </a:rPr>
              <a:t> </a:t>
            </a:r>
            <a:r>
              <a:rPr sz="1800" i="1" dirty="0">
                <a:solidFill>
                  <a:srgbClr val="333399"/>
                </a:solidFill>
                <a:latin typeface="Arial"/>
                <a:cs typeface="Arial"/>
              </a:rPr>
              <a:t>to</a:t>
            </a:r>
            <a:r>
              <a:rPr sz="1800" i="1" spc="5" dirty="0">
                <a:solidFill>
                  <a:srgbClr val="333399"/>
                </a:solidFill>
                <a:latin typeface="Arial"/>
                <a:cs typeface="Arial"/>
              </a:rPr>
              <a:t>w</a:t>
            </a:r>
            <a:r>
              <a:rPr sz="1800" i="1" dirty="0">
                <a:solidFill>
                  <a:srgbClr val="333399"/>
                </a:solidFill>
                <a:latin typeface="Arial"/>
                <a:cs typeface="Arial"/>
              </a:rPr>
              <a:t>ar</a:t>
            </a:r>
            <a:r>
              <a:rPr sz="1800" i="1" spc="-10" dirty="0">
                <a:solidFill>
                  <a:srgbClr val="333399"/>
                </a:solidFill>
                <a:latin typeface="Arial"/>
                <a:cs typeface="Arial"/>
              </a:rPr>
              <a:t>d</a:t>
            </a:r>
            <a:r>
              <a:rPr sz="1800" i="1" dirty="0">
                <a:solidFill>
                  <a:srgbClr val="333399"/>
                </a:solidFill>
                <a:latin typeface="Arial"/>
                <a:cs typeface="Arial"/>
              </a:rPr>
              <a:t>s</a:t>
            </a:r>
            <a:r>
              <a:rPr sz="1800" i="1" spc="-10" dirty="0">
                <a:solidFill>
                  <a:srgbClr val="333399"/>
                </a:solidFill>
                <a:latin typeface="Arial"/>
                <a:cs typeface="Arial"/>
              </a:rPr>
              <a:t> </a:t>
            </a:r>
            <a:r>
              <a:rPr sz="1800" i="1" dirty="0">
                <a:solidFill>
                  <a:srgbClr val="333399"/>
                </a:solidFill>
                <a:latin typeface="Arial"/>
                <a:cs typeface="Arial"/>
              </a:rPr>
              <a:t>1</a:t>
            </a:r>
            <a:r>
              <a:rPr sz="1800" i="1" spc="-10" dirty="0">
                <a:solidFill>
                  <a:srgbClr val="333399"/>
                </a:solidFill>
                <a:latin typeface="Arial"/>
                <a:cs typeface="Arial"/>
              </a:rPr>
              <a:t>0</a:t>
            </a:r>
            <a:r>
              <a:rPr sz="1800" i="1" dirty="0">
                <a:solidFill>
                  <a:srgbClr val="333399"/>
                </a:solidFill>
                <a:latin typeface="Arial"/>
                <a:cs typeface="Arial"/>
              </a:rPr>
              <a:t>0% re</a:t>
            </a:r>
            <a:r>
              <a:rPr sz="1800" i="1" spc="-10" dirty="0">
                <a:solidFill>
                  <a:srgbClr val="333399"/>
                </a:solidFill>
                <a:latin typeface="Arial"/>
                <a:cs typeface="Arial"/>
              </a:rPr>
              <a:t>n</a:t>
            </a:r>
            <a:r>
              <a:rPr sz="1800" i="1" dirty="0">
                <a:solidFill>
                  <a:srgbClr val="333399"/>
                </a:solidFill>
                <a:latin typeface="Arial"/>
                <a:cs typeface="Arial"/>
              </a:rPr>
              <a:t>ewa</a:t>
            </a:r>
            <a:r>
              <a:rPr sz="1800" i="1" spc="-10" dirty="0">
                <a:solidFill>
                  <a:srgbClr val="333399"/>
                </a:solidFill>
                <a:latin typeface="Arial"/>
                <a:cs typeface="Arial"/>
              </a:rPr>
              <a:t>b</a:t>
            </a:r>
            <a:r>
              <a:rPr sz="1800" i="1" dirty="0">
                <a:solidFill>
                  <a:srgbClr val="333399"/>
                </a:solidFill>
                <a:latin typeface="Arial"/>
                <a:cs typeface="Arial"/>
              </a:rPr>
              <a:t>le</a:t>
            </a:r>
            <a:r>
              <a:rPr sz="1800" i="1" spc="5" dirty="0">
                <a:solidFill>
                  <a:srgbClr val="333399"/>
                </a:solidFill>
                <a:latin typeface="Arial"/>
                <a:cs typeface="Arial"/>
              </a:rPr>
              <a:t> </a:t>
            </a:r>
            <a:r>
              <a:rPr sz="1800" i="1" dirty="0">
                <a:solidFill>
                  <a:srgbClr val="333399"/>
                </a:solidFill>
                <a:latin typeface="Arial"/>
                <a:cs typeface="Arial"/>
              </a:rPr>
              <a:t>e</a:t>
            </a:r>
            <a:r>
              <a:rPr sz="1800" i="1" spc="-10" dirty="0">
                <a:solidFill>
                  <a:srgbClr val="333399"/>
                </a:solidFill>
                <a:latin typeface="Arial"/>
                <a:cs typeface="Arial"/>
              </a:rPr>
              <a:t>n</a:t>
            </a:r>
            <a:r>
              <a:rPr sz="1800" i="1" dirty="0">
                <a:solidFill>
                  <a:srgbClr val="333399"/>
                </a:solidFill>
                <a:latin typeface="Arial"/>
                <a:cs typeface="Arial"/>
              </a:rPr>
              <a:t>er</a:t>
            </a:r>
            <a:r>
              <a:rPr sz="1800" i="1" spc="-10" dirty="0">
                <a:solidFill>
                  <a:srgbClr val="333399"/>
                </a:solidFill>
                <a:latin typeface="Arial"/>
                <a:cs typeface="Arial"/>
              </a:rPr>
              <a:t>g</a:t>
            </a:r>
            <a:r>
              <a:rPr sz="1800" i="1" spc="-135" dirty="0">
                <a:solidFill>
                  <a:srgbClr val="333399"/>
                </a:solidFill>
                <a:latin typeface="Arial"/>
                <a:cs typeface="Arial"/>
              </a:rPr>
              <a:t>y</a:t>
            </a:r>
            <a:r>
              <a:rPr sz="1800" i="1" dirty="0">
                <a:solidFill>
                  <a:srgbClr val="333399"/>
                </a:solidFill>
                <a:latin typeface="Arial"/>
                <a:cs typeface="Arial"/>
              </a:rPr>
              <a:t>.</a:t>
            </a:r>
            <a:endParaRPr sz="1800">
              <a:latin typeface="Arial"/>
              <a:cs typeface="Arial"/>
            </a:endParaRPr>
          </a:p>
        </p:txBody>
      </p:sp>
      <p:sp>
        <p:nvSpPr>
          <p:cNvPr id="5" name="object 5"/>
          <p:cNvSpPr txBox="1"/>
          <p:nvPr/>
        </p:nvSpPr>
        <p:spPr>
          <a:xfrm>
            <a:off x="612140" y="4948356"/>
            <a:ext cx="4018279" cy="1076960"/>
          </a:xfrm>
          <a:prstGeom prst="rect">
            <a:avLst/>
          </a:prstGeom>
        </p:spPr>
        <p:txBody>
          <a:bodyPr vert="horz" wrap="square" lIns="0" tIns="0" rIns="0" bIns="0" rtlCol="0">
            <a:spAutoFit/>
          </a:bodyPr>
          <a:lstStyle/>
          <a:p>
            <a:pPr marL="12700" marR="5080">
              <a:lnSpc>
                <a:spcPct val="100000"/>
              </a:lnSpc>
            </a:pPr>
            <a:r>
              <a:rPr sz="1800" i="1" dirty="0">
                <a:solidFill>
                  <a:srgbClr val="333399"/>
                </a:solidFill>
                <a:latin typeface="Arial"/>
                <a:cs typeface="Arial"/>
              </a:rPr>
              <a:t>Ess</a:t>
            </a:r>
            <a:r>
              <a:rPr sz="1800" i="1" spc="-10" dirty="0">
                <a:solidFill>
                  <a:srgbClr val="333399"/>
                </a:solidFill>
                <a:latin typeface="Arial"/>
                <a:cs typeface="Arial"/>
              </a:rPr>
              <a:t>e</a:t>
            </a:r>
            <a:r>
              <a:rPr sz="1800" i="1" dirty="0">
                <a:solidFill>
                  <a:srgbClr val="333399"/>
                </a:solidFill>
                <a:latin typeface="Arial"/>
                <a:cs typeface="Arial"/>
              </a:rPr>
              <a:t>nt (NL</a:t>
            </a:r>
            <a:r>
              <a:rPr sz="1800" i="1" spc="-30" dirty="0">
                <a:solidFill>
                  <a:srgbClr val="333399"/>
                </a:solidFill>
                <a:latin typeface="Arial"/>
                <a:cs typeface="Arial"/>
              </a:rPr>
              <a:t> </a:t>
            </a:r>
            <a:r>
              <a:rPr sz="1800" i="1" dirty="0">
                <a:solidFill>
                  <a:srgbClr val="333399"/>
                </a:solidFill>
                <a:latin typeface="Arial"/>
                <a:cs typeface="Arial"/>
              </a:rPr>
              <a:t>b</a:t>
            </a:r>
            <a:r>
              <a:rPr sz="1800" i="1" spc="-10" dirty="0">
                <a:solidFill>
                  <a:srgbClr val="333399"/>
                </a:solidFill>
                <a:latin typeface="Arial"/>
                <a:cs typeface="Arial"/>
              </a:rPr>
              <a:t>e</a:t>
            </a:r>
            <a:r>
              <a:rPr sz="1800" i="1" dirty="0">
                <a:solidFill>
                  <a:srgbClr val="333399"/>
                </a:solidFill>
                <a:latin typeface="Arial"/>
                <a:cs typeface="Arial"/>
              </a:rPr>
              <a:t>l</a:t>
            </a:r>
            <a:r>
              <a:rPr sz="1800" i="1" spc="-10" dirty="0">
                <a:solidFill>
                  <a:srgbClr val="333399"/>
                </a:solidFill>
                <a:latin typeface="Arial"/>
                <a:cs typeface="Arial"/>
              </a:rPr>
              <a:t>o</a:t>
            </a:r>
            <a:r>
              <a:rPr sz="1800" i="1" dirty="0">
                <a:solidFill>
                  <a:srgbClr val="333399"/>
                </a:solidFill>
                <a:latin typeface="Arial"/>
                <a:cs typeface="Arial"/>
              </a:rPr>
              <a:t>n</a:t>
            </a:r>
            <a:r>
              <a:rPr sz="1800" i="1" spc="-10" dirty="0">
                <a:solidFill>
                  <a:srgbClr val="333399"/>
                </a:solidFill>
                <a:latin typeface="Arial"/>
                <a:cs typeface="Arial"/>
              </a:rPr>
              <a:t>g</a:t>
            </a:r>
            <a:r>
              <a:rPr sz="1800" i="1" dirty="0">
                <a:solidFill>
                  <a:srgbClr val="333399"/>
                </a:solidFill>
                <a:latin typeface="Arial"/>
                <a:cs typeface="Arial"/>
              </a:rPr>
              <a:t>i</a:t>
            </a:r>
            <a:r>
              <a:rPr sz="1800" i="1" spc="-10" dirty="0">
                <a:solidFill>
                  <a:srgbClr val="333399"/>
                </a:solidFill>
                <a:latin typeface="Arial"/>
                <a:cs typeface="Arial"/>
              </a:rPr>
              <a:t>n</a:t>
            </a:r>
            <a:r>
              <a:rPr sz="1800" i="1" dirty="0">
                <a:solidFill>
                  <a:srgbClr val="333399"/>
                </a:solidFill>
                <a:latin typeface="Arial"/>
                <a:cs typeface="Arial"/>
              </a:rPr>
              <a:t>g</a:t>
            </a:r>
            <a:r>
              <a:rPr sz="1800" i="1" spc="20" dirty="0">
                <a:solidFill>
                  <a:srgbClr val="333399"/>
                </a:solidFill>
                <a:latin typeface="Arial"/>
                <a:cs typeface="Arial"/>
              </a:rPr>
              <a:t> </a:t>
            </a:r>
            <a:r>
              <a:rPr sz="1800" i="1" dirty="0">
                <a:solidFill>
                  <a:srgbClr val="333399"/>
                </a:solidFill>
                <a:latin typeface="Arial"/>
                <a:cs typeface="Arial"/>
              </a:rPr>
              <a:t>to </a:t>
            </a:r>
            <a:r>
              <a:rPr sz="1800" i="1" spc="-40" dirty="0">
                <a:solidFill>
                  <a:srgbClr val="333399"/>
                </a:solidFill>
                <a:latin typeface="Arial"/>
                <a:cs typeface="Arial"/>
              </a:rPr>
              <a:t>R</a:t>
            </a:r>
            <a:r>
              <a:rPr sz="1800" i="1" dirty="0">
                <a:solidFill>
                  <a:srgbClr val="333399"/>
                </a:solidFill>
                <a:latin typeface="Arial"/>
                <a:cs typeface="Arial"/>
              </a:rPr>
              <a:t>WE),</a:t>
            </a:r>
            <a:r>
              <a:rPr sz="1800" i="1" spc="5" dirty="0">
                <a:solidFill>
                  <a:srgbClr val="333399"/>
                </a:solidFill>
                <a:latin typeface="Arial"/>
                <a:cs typeface="Arial"/>
              </a:rPr>
              <a:t> </a:t>
            </a:r>
            <a:r>
              <a:rPr sz="1800" i="1" spc="-10" dirty="0">
                <a:solidFill>
                  <a:srgbClr val="333399"/>
                </a:solidFill>
                <a:latin typeface="Arial"/>
                <a:cs typeface="Arial"/>
              </a:rPr>
              <a:t>m</a:t>
            </a:r>
            <a:r>
              <a:rPr sz="1800" i="1" dirty="0">
                <a:solidFill>
                  <a:srgbClr val="333399"/>
                </a:solidFill>
                <a:latin typeface="Arial"/>
                <a:cs typeface="Arial"/>
              </a:rPr>
              <a:t>a</a:t>
            </a:r>
            <a:r>
              <a:rPr sz="1800" i="1" spc="-10" dirty="0">
                <a:solidFill>
                  <a:srgbClr val="333399"/>
                </a:solidFill>
                <a:latin typeface="Arial"/>
                <a:cs typeface="Arial"/>
              </a:rPr>
              <a:t>d</a:t>
            </a:r>
            <a:r>
              <a:rPr sz="1800" i="1" dirty="0">
                <a:solidFill>
                  <a:srgbClr val="333399"/>
                </a:solidFill>
                <a:latin typeface="Arial"/>
                <a:cs typeface="Arial"/>
              </a:rPr>
              <a:t>e</a:t>
            </a:r>
            <a:r>
              <a:rPr sz="1800" i="1" spc="15" dirty="0">
                <a:solidFill>
                  <a:srgbClr val="333399"/>
                </a:solidFill>
                <a:latin typeface="Arial"/>
                <a:cs typeface="Arial"/>
              </a:rPr>
              <a:t> </a:t>
            </a:r>
            <a:r>
              <a:rPr sz="1800" i="1" dirty="0">
                <a:solidFill>
                  <a:srgbClr val="333399"/>
                </a:solidFill>
                <a:latin typeface="Arial"/>
                <a:cs typeface="Arial"/>
              </a:rPr>
              <a:t>a d</a:t>
            </a:r>
            <a:r>
              <a:rPr sz="1800" i="1" spc="-10" dirty="0">
                <a:solidFill>
                  <a:srgbClr val="333399"/>
                </a:solidFill>
                <a:latin typeface="Arial"/>
                <a:cs typeface="Arial"/>
              </a:rPr>
              <a:t>e</a:t>
            </a:r>
            <a:r>
              <a:rPr sz="1800" i="1" dirty="0">
                <a:solidFill>
                  <a:srgbClr val="333399"/>
                </a:solidFill>
                <a:latin typeface="Arial"/>
                <a:cs typeface="Arial"/>
              </a:rPr>
              <a:t>al</a:t>
            </a:r>
            <a:r>
              <a:rPr sz="1800" i="1" spc="5" dirty="0">
                <a:solidFill>
                  <a:srgbClr val="333399"/>
                </a:solidFill>
                <a:latin typeface="Arial"/>
                <a:cs typeface="Arial"/>
              </a:rPr>
              <a:t> w</a:t>
            </a:r>
            <a:r>
              <a:rPr sz="1800" i="1" dirty="0">
                <a:solidFill>
                  <a:srgbClr val="333399"/>
                </a:solidFill>
                <a:latin typeface="Arial"/>
                <a:cs typeface="Arial"/>
              </a:rPr>
              <a:t>ith</a:t>
            </a:r>
            <a:r>
              <a:rPr sz="1800" i="1" spc="-10" dirty="0">
                <a:solidFill>
                  <a:srgbClr val="333399"/>
                </a:solidFill>
                <a:latin typeface="Arial"/>
                <a:cs typeface="Arial"/>
              </a:rPr>
              <a:t> </a:t>
            </a:r>
            <a:r>
              <a:rPr sz="1800" i="1" dirty="0">
                <a:solidFill>
                  <a:srgbClr val="333399"/>
                </a:solidFill>
                <a:latin typeface="Arial"/>
                <a:cs typeface="Arial"/>
              </a:rPr>
              <a:t>Me</a:t>
            </a:r>
            <a:r>
              <a:rPr sz="1800" i="1" spc="-10" dirty="0">
                <a:solidFill>
                  <a:srgbClr val="333399"/>
                </a:solidFill>
                <a:latin typeface="Arial"/>
                <a:cs typeface="Arial"/>
              </a:rPr>
              <a:t>d</a:t>
            </a:r>
            <a:r>
              <a:rPr sz="1800" i="1" dirty="0">
                <a:solidFill>
                  <a:srgbClr val="333399"/>
                </a:solidFill>
                <a:latin typeface="Arial"/>
                <a:cs typeface="Arial"/>
              </a:rPr>
              <a:t>i</a:t>
            </a:r>
            <a:r>
              <a:rPr sz="1800" i="1" spc="-10" dirty="0">
                <a:solidFill>
                  <a:srgbClr val="333399"/>
                </a:solidFill>
                <a:latin typeface="Arial"/>
                <a:cs typeface="Arial"/>
              </a:rPr>
              <a:t>a</a:t>
            </a:r>
            <a:r>
              <a:rPr sz="1800" i="1" spc="-15" dirty="0">
                <a:solidFill>
                  <a:srgbClr val="333399"/>
                </a:solidFill>
                <a:latin typeface="Arial"/>
                <a:cs typeface="Arial"/>
              </a:rPr>
              <a:t>m</a:t>
            </a:r>
            <a:r>
              <a:rPr sz="1800" i="1" dirty="0">
                <a:solidFill>
                  <a:srgbClr val="333399"/>
                </a:solidFill>
                <a:latin typeface="Arial"/>
                <a:cs typeface="Arial"/>
              </a:rPr>
              <a:t>arkt</a:t>
            </a:r>
            <a:r>
              <a:rPr sz="1800" i="1" spc="25" dirty="0">
                <a:solidFill>
                  <a:srgbClr val="333399"/>
                </a:solidFill>
                <a:latin typeface="Arial"/>
                <a:cs typeface="Arial"/>
              </a:rPr>
              <a:t> </a:t>
            </a:r>
            <a:r>
              <a:rPr sz="1800" i="1" dirty="0">
                <a:solidFill>
                  <a:srgbClr val="333399"/>
                </a:solidFill>
                <a:latin typeface="Arial"/>
                <a:cs typeface="Arial"/>
              </a:rPr>
              <a:t>to se</a:t>
            </a:r>
            <a:r>
              <a:rPr sz="1800" i="1" spc="-10" dirty="0">
                <a:solidFill>
                  <a:srgbClr val="333399"/>
                </a:solidFill>
                <a:latin typeface="Arial"/>
                <a:cs typeface="Arial"/>
              </a:rPr>
              <a:t>l</a:t>
            </a:r>
            <a:r>
              <a:rPr sz="1800" i="1" dirty="0">
                <a:solidFill>
                  <a:srgbClr val="333399"/>
                </a:solidFill>
                <a:latin typeface="Arial"/>
                <a:cs typeface="Arial"/>
              </a:rPr>
              <a:t>l</a:t>
            </a:r>
            <a:r>
              <a:rPr sz="1800" i="1" spc="10" dirty="0">
                <a:solidFill>
                  <a:srgbClr val="333399"/>
                </a:solidFill>
                <a:latin typeface="Arial"/>
                <a:cs typeface="Arial"/>
              </a:rPr>
              <a:t> </a:t>
            </a:r>
            <a:r>
              <a:rPr sz="1800" i="1" dirty="0">
                <a:solidFill>
                  <a:srgbClr val="333399"/>
                </a:solidFill>
                <a:latin typeface="Arial"/>
                <a:cs typeface="Arial"/>
              </a:rPr>
              <a:t>e</a:t>
            </a:r>
            <a:r>
              <a:rPr sz="1800" i="1" spc="-10" dirty="0">
                <a:solidFill>
                  <a:srgbClr val="333399"/>
                </a:solidFill>
                <a:latin typeface="Arial"/>
                <a:cs typeface="Arial"/>
              </a:rPr>
              <a:t>n</a:t>
            </a:r>
            <a:r>
              <a:rPr sz="1800" i="1" dirty="0">
                <a:solidFill>
                  <a:srgbClr val="333399"/>
                </a:solidFill>
                <a:latin typeface="Arial"/>
                <a:cs typeface="Arial"/>
              </a:rPr>
              <a:t>er</a:t>
            </a:r>
            <a:r>
              <a:rPr sz="1800" i="1" spc="-10" dirty="0">
                <a:solidFill>
                  <a:srgbClr val="333399"/>
                </a:solidFill>
                <a:latin typeface="Arial"/>
                <a:cs typeface="Arial"/>
              </a:rPr>
              <a:t>g</a:t>
            </a:r>
            <a:r>
              <a:rPr sz="1800" i="1" dirty="0">
                <a:solidFill>
                  <a:srgbClr val="333399"/>
                </a:solidFill>
                <a:latin typeface="Arial"/>
                <a:cs typeface="Arial"/>
              </a:rPr>
              <a:t>y thr</a:t>
            </a:r>
            <a:r>
              <a:rPr sz="1800" i="1" spc="-10" dirty="0">
                <a:solidFill>
                  <a:srgbClr val="333399"/>
                </a:solidFill>
                <a:latin typeface="Arial"/>
                <a:cs typeface="Arial"/>
              </a:rPr>
              <a:t>o</a:t>
            </a:r>
            <a:r>
              <a:rPr sz="1800" i="1" dirty="0">
                <a:solidFill>
                  <a:srgbClr val="333399"/>
                </a:solidFill>
                <a:latin typeface="Arial"/>
                <a:cs typeface="Arial"/>
              </a:rPr>
              <a:t>u</a:t>
            </a:r>
            <a:r>
              <a:rPr sz="1800" i="1" spc="-10" dirty="0">
                <a:solidFill>
                  <a:srgbClr val="333399"/>
                </a:solidFill>
                <a:latin typeface="Arial"/>
                <a:cs typeface="Arial"/>
              </a:rPr>
              <a:t>g</a:t>
            </a:r>
            <a:r>
              <a:rPr sz="1800" i="1" dirty="0">
                <a:solidFill>
                  <a:srgbClr val="333399"/>
                </a:solidFill>
                <a:latin typeface="Arial"/>
                <a:cs typeface="Arial"/>
              </a:rPr>
              <a:t>h</a:t>
            </a:r>
            <a:r>
              <a:rPr sz="1800" i="1" spc="5" dirty="0">
                <a:solidFill>
                  <a:srgbClr val="333399"/>
                </a:solidFill>
                <a:latin typeface="Arial"/>
                <a:cs typeface="Arial"/>
              </a:rPr>
              <a:t> </a:t>
            </a:r>
            <a:r>
              <a:rPr sz="1800" i="1" dirty="0">
                <a:solidFill>
                  <a:srgbClr val="333399"/>
                </a:solidFill>
                <a:latin typeface="Arial"/>
                <a:cs typeface="Arial"/>
              </a:rPr>
              <a:t>its sh</a:t>
            </a:r>
            <a:r>
              <a:rPr sz="1800" i="1" spc="-10" dirty="0">
                <a:solidFill>
                  <a:srgbClr val="333399"/>
                </a:solidFill>
                <a:latin typeface="Arial"/>
                <a:cs typeface="Arial"/>
              </a:rPr>
              <a:t>o</a:t>
            </a:r>
            <a:r>
              <a:rPr sz="1800" i="1" dirty="0">
                <a:solidFill>
                  <a:srgbClr val="333399"/>
                </a:solidFill>
                <a:latin typeface="Arial"/>
                <a:cs typeface="Arial"/>
              </a:rPr>
              <a:t>ps for five ye</a:t>
            </a:r>
            <a:r>
              <a:rPr sz="1800" i="1" spc="-10" dirty="0">
                <a:solidFill>
                  <a:srgbClr val="333399"/>
                </a:solidFill>
                <a:latin typeface="Arial"/>
                <a:cs typeface="Arial"/>
              </a:rPr>
              <a:t>a</a:t>
            </a:r>
            <a:r>
              <a:rPr sz="1800" i="1" dirty="0">
                <a:solidFill>
                  <a:srgbClr val="333399"/>
                </a:solidFill>
                <a:latin typeface="Arial"/>
                <a:cs typeface="Arial"/>
              </a:rPr>
              <a:t>rs in</a:t>
            </a:r>
            <a:r>
              <a:rPr sz="1800" i="1" spc="5" dirty="0">
                <a:solidFill>
                  <a:srgbClr val="333399"/>
                </a:solidFill>
                <a:latin typeface="Arial"/>
                <a:cs typeface="Arial"/>
              </a:rPr>
              <a:t> </a:t>
            </a:r>
            <a:r>
              <a:rPr sz="1800" i="1" dirty="0">
                <a:solidFill>
                  <a:srgbClr val="333399"/>
                </a:solidFill>
                <a:latin typeface="Arial"/>
                <a:cs typeface="Arial"/>
              </a:rPr>
              <a:t>the N</a:t>
            </a:r>
            <a:r>
              <a:rPr sz="1800" i="1" spc="-10" dirty="0">
                <a:solidFill>
                  <a:srgbClr val="333399"/>
                </a:solidFill>
                <a:latin typeface="Arial"/>
                <a:cs typeface="Arial"/>
              </a:rPr>
              <a:t>e</a:t>
            </a:r>
            <a:r>
              <a:rPr sz="1800" i="1" dirty="0">
                <a:solidFill>
                  <a:srgbClr val="333399"/>
                </a:solidFill>
                <a:latin typeface="Arial"/>
                <a:cs typeface="Arial"/>
              </a:rPr>
              <a:t>th</a:t>
            </a:r>
            <a:r>
              <a:rPr sz="1800" i="1" spc="-10" dirty="0">
                <a:solidFill>
                  <a:srgbClr val="333399"/>
                </a:solidFill>
                <a:latin typeface="Arial"/>
                <a:cs typeface="Arial"/>
              </a:rPr>
              <a:t>e</a:t>
            </a:r>
            <a:r>
              <a:rPr sz="1800" i="1" dirty="0">
                <a:solidFill>
                  <a:srgbClr val="333399"/>
                </a:solidFill>
                <a:latin typeface="Arial"/>
                <a:cs typeface="Arial"/>
              </a:rPr>
              <a:t>rl</a:t>
            </a:r>
            <a:r>
              <a:rPr sz="1800" i="1" spc="-10" dirty="0">
                <a:solidFill>
                  <a:srgbClr val="333399"/>
                </a:solidFill>
                <a:latin typeface="Arial"/>
                <a:cs typeface="Arial"/>
              </a:rPr>
              <a:t>a</a:t>
            </a:r>
            <a:r>
              <a:rPr sz="1800" i="1" dirty="0">
                <a:solidFill>
                  <a:srgbClr val="333399"/>
                </a:solidFill>
                <a:latin typeface="Arial"/>
                <a:cs typeface="Arial"/>
              </a:rPr>
              <a:t>n</a:t>
            </a:r>
            <a:r>
              <a:rPr sz="1800" i="1" spc="-10" dirty="0">
                <a:solidFill>
                  <a:srgbClr val="333399"/>
                </a:solidFill>
                <a:latin typeface="Arial"/>
                <a:cs typeface="Arial"/>
              </a:rPr>
              <a:t>d</a:t>
            </a:r>
            <a:r>
              <a:rPr sz="1800" i="1" dirty="0">
                <a:solidFill>
                  <a:srgbClr val="333399"/>
                </a:solidFill>
                <a:latin typeface="Arial"/>
                <a:cs typeface="Arial"/>
              </a:rPr>
              <a:t>s.</a:t>
            </a:r>
            <a:endParaRPr sz="1800">
              <a:latin typeface="Arial"/>
              <a:cs typeface="Arial"/>
            </a:endParaRPr>
          </a:p>
        </p:txBody>
      </p:sp>
      <p:sp>
        <p:nvSpPr>
          <p:cNvPr id="6" name="object 6"/>
          <p:cNvSpPr/>
          <p:nvPr/>
        </p:nvSpPr>
        <p:spPr>
          <a:xfrm>
            <a:off x="5124450" y="4648200"/>
            <a:ext cx="3581400" cy="116617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569321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545465">
              <a:lnSpc>
                <a:spcPct val="100000"/>
              </a:lnSpc>
            </a:pPr>
            <a:r>
              <a:rPr dirty="0"/>
              <a:t>Al</a:t>
            </a:r>
            <a:r>
              <a:rPr spc="-15" dirty="0"/>
              <a:t>l</a:t>
            </a:r>
            <a:r>
              <a:rPr dirty="0"/>
              <a:t>-El</a:t>
            </a:r>
            <a:r>
              <a:rPr spc="-10" dirty="0"/>
              <a:t>e</a:t>
            </a:r>
            <a:r>
              <a:rPr dirty="0"/>
              <a:t>ctric</a:t>
            </a:r>
            <a:r>
              <a:rPr spc="-15" dirty="0"/>
              <a:t> </a:t>
            </a:r>
            <a:r>
              <a:rPr dirty="0"/>
              <a:t>p</a:t>
            </a:r>
            <a:r>
              <a:rPr spc="-10" dirty="0"/>
              <a:t>l</a:t>
            </a:r>
            <a:r>
              <a:rPr dirty="0"/>
              <a:t>u</a:t>
            </a:r>
            <a:r>
              <a:rPr spc="-15" dirty="0"/>
              <a:t>g</a:t>
            </a:r>
            <a:r>
              <a:rPr dirty="0"/>
              <a:t>-in</a:t>
            </a:r>
            <a:r>
              <a:rPr spc="-10" dirty="0"/>
              <a:t> </a:t>
            </a:r>
            <a:r>
              <a:rPr dirty="0"/>
              <a:t>is Car</a:t>
            </a:r>
            <a:r>
              <a:rPr spc="-25" dirty="0"/>
              <a:t> </a:t>
            </a:r>
            <a:r>
              <a:rPr dirty="0"/>
              <a:t>of</a:t>
            </a:r>
            <a:r>
              <a:rPr spc="-10" dirty="0"/>
              <a:t> </a:t>
            </a:r>
            <a:r>
              <a:rPr dirty="0"/>
              <a:t>t</a:t>
            </a:r>
            <a:r>
              <a:rPr spc="-15" dirty="0"/>
              <a:t>h</a:t>
            </a:r>
            <a:r>
              <a:rPr dirty="0"/>
              <a:t>e</a:t>
            </a:r>
            <a:r>
              <a:rPr spc="-70" dirty="0"/>
              <a:t> </a:t>
            </a:r>
            <a:r>
              <a:rPr spc="-295" dirty="0"/>
              <a:t>Y</a:t>
            </a:r>
            <a:r>
              <a:rPr dirty="0"/>
              <a:t>e</a:t>
            </a:r>
            <a:r>
              <a:rPr spc="-15" dirty="0"/>
              <a:t>a</a:t>
            </a:r>
            <a:r>
              <a:rPr dirty="0"/>
              <a:t>r</a:t>
            </a:r>
            <a:r>
              <a:rPr spc="-15" dirty="0"/>
              <a:t> </a:t>
            </a:r>
            <a:r>
              <a:rPr dirty="0"/>
              <a:t>2</a:t>
            </a:r>
            <a:r>
              <a:rPr spc="-15" dirty="0"/>
              <a:t>0</a:t>
            </a:r>
            <a:r>
              <a:rPr dirty="0"/>
              <a:t>13</a:t>
            </a:r>
          </a:p>
        </p:txBody>
      </p:sp>
      <p:sp>
        <p:nvSpPr>
          <p:cNvPr id="3" name="object 3"/>
          <p:cNvSpPr/>
          <p:nvPr/>
        </p:nvSpPr>
        <p:spPr>
          <a:xfrm>
            <a:off x="914400" y="1531111"/>
            <a:ext cx="7162800" cy="448868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6175628" y="5925975"/>
            <a:ext cx="1565910" cy="544195"/>
          </a:xfrm>
          <a:prstGeom prst="rect">
            <a:avLst/>
          </a:prstGeom>
        </p:spPr>
        <p:txBody>
          <a:bodyPr vert="horz" wrap="square" lIns="0" tIns="0" rIns="0" bIns="0" rtlCol="0">
            <a:spAutoFit/>
          </a:bodyPr>
          <a:lstStyle/>
          <a:p>
            <a:pPr marL="12700" marR="5080">
              <a:lnSpc>
                <a:spcPct val="100000"/>
              </a:lnSpc>
            </a:pPr>
            <a:r>
              <a:rPr sz="1200" i="1" spc="-5" dirty="0">
                <a:solidFill>
                  <a:srgbClr val="333399"/>
                </a:solidFill>
                <a:latin typeface="Arial"/>
                <a:cs typeface="Arial"/>
              </a:rPr>
              <a:t>M</a:t>
            </a:r>
            <a:r>
              <a:rPr sz="1200" i="1" dirty="0">
                <a:solidFill>
                  <a:srgbClr val="333399"/>
                </a:solidFill>
                <a:latin typeface="Arial"/>
                <a:cs typeface="Arial"/>
              </a:rPr>
              <a:t>ot</a:t>
            </a:r>
            <a:r>
              <a:rPr sz="1200" i="1" spc="5" dirty="0">
                <a:solidFill>
                  <a:srgbClr val="333399"/>
                </a:solidFill>
                <a:latin typeface="Arial"/>
                <a:cs typeface="Arial"/>
              </a:rPr>
              <a:t>o</a:t>
            </a:r>
            <a:r>
              <a:rPr sz="1200" i="1" dirty="0">
                <a:solidFill>
                  <a:srgbClr val="333399"/>
                </a:solidFill>
                <a:latin typeface="Arial"/>
                <a:cs typeface="Arial"/>
              </a:rPr>
              <a:t>r</a:t>
            </a:r>
            <a:r>
              <a:rPr sz="1200" i="1" spc="-15" dirty="0">
                <a:solidFill>
                  <a:srgbClr val="333399"/>
                </a:solidFill>
                <a:latin typeface="Arial"/>
                <a:cs typeface="Arial"/>
              </a:rPr>
              <a:t> </a:t>
            </a:r>
            <a:r>
              <a:rPr sz="1200" i="1" spc="-90" dirty="0">
                <a:solidFill>
                  <a:srgbClr val="333399"/>
                </a:solidFill>
                <a:latin typeface="Arial"/>
                <a:cs typeface="Arial"/>
              </a:rPr>
              <a:t>T</a:t>
            </a:r>
            <a:r>
              <a:rPr sz="1200" i="1" dirty="0">
                <a:solidFill>
                  <a:srgbClr val="333399"/>
                </a:solidFill>
                <a:latin typeface="Arial"/>
                <a:cs typeface="Arial"/>
              </a:rPr>
              <a:t>rend</a:t>
            </a:r>
            <a:r>
              <a:rPr sz="1200" i="1" spc="-20" dirty="0">
                <a:solidFill>
                  <a:srgbClr val="333399"/>
                </a:solidFill>
                <a:latin typeface="Arial"/>
                <a:cs typeface="Arial"/>
              </a:rPr>
              <a:t> </a:t>
            </a:r>
            <a:r>
              <a:rPr sz="1200" i="1" spc="-5" dirty="0">
                <a:solidFill>
                  <a:srgbClr val="333399"/>
                </a:solidFill>
                <a:latin typeface="Arial"/>
                <a:cs typeface="Arial"/>
              </a:rPr>
              <a:t>M</a:t>
            </a:r>
            <a:r>
              <a:rPr sz="1200" i="1" dirty="0">
                <a:solidFill>
                  <a:srgbClr val="333399"/>
                </a:solidFill>
                <a:latin typeface="Arial"/>
                <a:cs typeface="Arial"/>
              </a:rPr>
              <a:t>aga</a:t>
            </a:r>
            <a:r>
              <a:rPr sz="1200" i="1" spc="-40" dirty="0">
                <a:solidFill>
                  <a:srgbClr val="333399"/>
                </a:solidFill>
                <a:latin typeface="Arial"/>
                <a:cs typeface="Arial"/>
              </a:rPr>
              <a:t>z</a:t>
            </a:r>
            <a:r>
              <a:rPr sz="1200" i="1" dirty="0">
                <a:solidFill>
                  <a:srgbClr val="333399"/>
                </a:solidFill>
                <a:latin typeface="Arial"/>
                <a:cs typeface="Arial"/>
              </a:rPr>
              <a:t>ine Aut</a:t>
            </a:r>
            <a:r>
              <a:rPr sz="1200" i="1" spc="5" dirty="0">
                <a:solidFill>
                  <a:srgbClr val="333399"/>
                </a:solidFill>
                <a:latin typeface="Arial"/>
                <a:cs typeface="Arial"/>
              </a:rPr>
              <a:t>o</a:t>
            </a:r>
            <a:r>
              <a:rPr sz="1200" i="1" spc="-20" dirty="0">
                <a:solidFill>
                  <a:srgbClr val="333399"/>
                </a:solidFill>
                <a:latin typeface="Arial"/>
                <a:cs typeface="Arial"/>
              </a:rPr>
              <a:t>m</a:t>
            </a:r>
            <a:r>
              <a:rPr sz="1200" i="1" dirty="0">
                <a:solidFill>
                  <a:srgbClr val="333399"/>
                </a:solidFill>
                <a:latin typeface="Arial"/>
                <a:cs typeface="Arial"/>
              </a:rPr>
              <a:t>obi</a:t>
            </a:r>
            <a:r>
              <a:rPr sz="1200" i="1" spc="-5" dirty="0">
                <a:solidFill>
                  <a:srgbClr val="333399"/>
                </a:solidFill>
                <a:latin typeface="Arial"/>
                <a:cs typeface="Arial"/>
              </a:rPr>
              <a:t>l</a:t>
            </a:r>
            <a:r>
              <a:rPr sz="1200" i="1" dirty="0">
                <a:solidFill>
                  <a:srgbClr val="333399"/>
                </a:solidFill>
                <a:latin typeface="Arial"/>
                <a:cs typeface="Arial"/>
              </a:rPr>
              <a:t>e</a:t>
            </a:r>
            <a:r>
              <a:rPr sz="1200" i="1" spc="-30" dirty="0">
                <a:solidFill>
                  <a:srgbClr val="333399"/>
                </a:solidFill>
                <a:latin typeface="Arial"/>
                <a:cs typeface="Arial"/>
              </a:rPr>
              <a:t> </a:t>
            </a:r>
            <a:r>
              <a:rPr sz="1200" i="1" spc="-5" dirty="0">
                <a:solidFill>
                  <a:srgbClr val="333399"/>
                </a:solidFill>
                <a:latin typeface="Arial"/>
                <a:cs typeface="Arial"/>
              </a:rPr>
              <a:t>M</a:t>
            </a:r>
            <a:r>
              <a:rPr sz="1200" i="1" dirty="0">
                <a:solidFill>
                  <a:srgbClr val="333399"/>
                </a:solidFill>
                <a:latin typeface="Arial"/>
                <a:cs typeface="Arial"/>
              </a:rPr>
              <a:t>aga</a:t>
            </a:r>
            <a:r>
              <a:rPr sz="1200" i="1" spc="-40" dirty="0">
                <a:solidFill>
                  <a:srgbClr val="333399"/>
                </a:solidFill>
                <a:latin typeface="Arial"/>
                <a:cs typeface="Arial"/>
              </a:rPr>
              <a:t>z</a:t>
            </a:r>
            <a:r>
              <a:rPr sz="1200" i="1" dirty="0">
                <a:solidFill>
                  <a:srgbClr val="333399"/>
                </a:solidFill>
                <a:latin typeface="Arial"/>
                <a:cs typeface="Arial"/>
              </a:rPr>
              <a:t>ine </a:t>
            </a:r>
            <a:r>
              <a:rPr sz="1200" i="1" spc="-5" dirty="0">
                <a:solidFill>
                  <a:srgbClr val="333399"/>
                </a:solidFill>
                <a:latin typeface="Arial"/>
                <a:cs typeface="Arial"/>
              </a:rPr>
              <a:t>C</a:t>
            </a:r>
            <a:r>
              <a:rPr sz="1200" i="1" dirty="0">
                <a:solidFill>
                  <a:srgbClr val="333399"/>
                </a:solidFill>
                <a:latin typeface="Arial"/>
                <a:cs typeface="Arial"/>
              </a:rPr>
              <a:t>o</a:t>
            </a:r>
            <a:r>
              <a:rPr sz="1200" i="1" spc="5" dirty="0">
                <a:solidFill>
                  <a:srgbClr val="333399"/>
                </a:solidFill>
                <a:latin typeface="Arial"/>
                <a:cs typeface="Arial"/>
              </a:rPr>
              <a:t>n</a:t>
            </a:r>
            <a:r>
              <a:rPr sz="1200" i="1" dirty="0">
                <a:solidFill>
                  <a:srgbClr val="333399"/>
                </a:solidFill>
                <a:latin typeface="Arial"/>
                <a:cs typeface="Arial"/>
              </a:rPr>
              <a:t>su</a:t>
            </a:r>
            <a:r>
              <a:rPr sz="1200" i="1" spc="-20" dirty="0">
                <a:solidFill>
                  <a:srgbClr val="333399"/>
                </a:solidFill>
                <a:latin typeface="Arial"/>
                <a:cs typeface="Arial"/>
              </a:rPr>
              <a:t>m</a:t>
            </a:r>
            <a:r>
              <a:rPr sz="1200" i="1" dirty="0">
                <a:solidFill>
                  <a:srgbClr val="333399"/>
                </a:solidFill>
                <a:latin typeface="Arial"/>
                <a:cs typeface="Arial"/>
              </a:rPr>
              <a:t>er</a:t>
            </a:r>
            <a:r>
              <a:rPr sz="1200" i="1" spc="-25" dirty="0">
                <a:solidFill>
                  <a:srgbClr val="333399"/>
                </a:solidFill>
                <a:latin typeface="Arial"/>
                <a:cs typeface="Arial"/>
              </a:rPr>
              <a:t> </a:t>
            </a:r>
            <a:r>
              <a:rPr sz="1200" i="1" spc="-5" dirty="0">
                <a:solidFill>
                  <a:srgbClr val="333399"/>
                </a:solidFill>
                <a:latin typeface="Arial"/>
                <a:cs typeface="Arial"/>
              </a:rPr>
              <a:t>R</a:t>
            </a:r>
            <a:r>
              <a:rPr sz="1200" i="1" dirty="0">
                <a:solidFill>
                  <a:srgbClr val="333399"/>
                </a:solidFill>
                <a:latin typeface="Arial"/>
                <a:cs typeface="Arial"/>
              </a:rPr>
              <a:t>e</a:t>
            </a:r>
            <a:r>
              <a:rPr sz="1200" i="1" spc="5" dirty="0">
                <a:solidFill>
                  <a:srgbClr val="333399"/>
                </a:solidFill>
                <a:latin typeface="Arial"/>
                <a:cs typeface="Arial"/>
              </a:rPr>
              <a:t>p</a:t>
            </a:r>
            <a:r>
              <a:rPr sz="1200" i="1" dirty="0">
                <a:solidFill>
                  <a:srgbClr val="333399"/>
                </a:solidFill>
                <a:latin typeface="Arial"/>
                <a:cs typeface="Arial"/>
              </a:rPr>
              <a:t>orts.o</a:t>
            </a:r>
            <a:r>
              <a:rPr sz="1200" i="1" spc="-5" dirty="0">
                <a:solidFill>
                  <a:srgbClr val="333399"/>
                </a:solidFill>
                <a:latin typeface="Arial"/>
                <a:cs typeface="Arial"/>
              </a:rPr>
              <a:t>r</a:t>
            </a:r>
            <a:r>
              <a:rPr sz="1200" i="1" dirty="0">
                <a:solidFill>
                  <a:srgbClr val="333399"/>
                </a:solidFill>
                <a:latin typeface="Arial"/>
                <a:cs typeface="Arial"/>
              </a:rPr>
              <a:t>g</a:t>
            </a:r>
            <a:endParaRPr sz="1200">
              <a:latin typeface="Arial"/>
              <a:cs typeface="Arial"/>
            </a:endParaRPr>
          </a:p>
        </p:txBody>
      </p:sp>
    </p:spTree>
    <p:extLst>
      <p:ext uri="{BB962C8B-B14F-4D97-AF65-F5344CB8AC3E}">
        <p14:creationId xmlns:p14="http://schemas.microsoft.com/office/powerpoint/2010/main" val="325317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647065">
              <a:lnSpc>
                <a:spcPct val="100000"/>
              </a:lnSpc>
            </a:pPr>
            <a:r>
              <a:rPr dirty="0"/>
              <a:t>Perso</a:t>
            </a:r>
            <a:r>
              <a:rPr spc="-20" dirty="0"/>
              <a:t>n</a:t>
            </a:r>
            <a:r>
              <a:rPr dirty="0"/>
              <a:t>al</a:t>
            </a:r>
            <a:r>
              <a:rPr spc="-30" dirty="0"/>
              <a:t> </a:t>
            </a:r>
            <a:r>
              <a:rPr dirty="0"/>
              <a:t>w</a:t>
            </a:r>
            <a:r>
              <a:rPr spc="-5" dirty="0"/>
              <a:t>i</a:t>
            </a:r>
            <a:r>
              <a:rPr dirty="0"/>
              <a:t>-</a:t>
            </a:r>
            <a:r>
              <a:rPr spc="-5" dirty="0"/>
              <a:t>f</a:t>
            </a:r>
            <a:r>
              <a:rPr dirty="0"/>
              <a:t>i</a:t>
            </a:r>
            <a:r>
              <a:rPr spc="-10" dirty="0"/>
              <a:t> </a:t>
            </a:r>
            <a:r>
              <a:rPr dirty="0"/>
              <a:t>wire</a:t>
            </a:r>
            <a:r>
              <a:rPr spc="-10" dirty="0"/>
              <a:t>l</a:t>
            </a:r>
            <a:r>
              <a:rPr dirty="0"/>
              <a:t>ess</a:t>
            </a:r>
            <a:r>
              <a:rPr spc="-25" dirty="0"/>
              <a:t> </a:t>
            </a:r>
            <a:r>
              <a:rPr dirty="0"/>
              <a:t>con</a:t>
            </a:r>
            <a:r>
              <a:rPr spc="-15" dirty="0"/>
              <a:t>t</a:t>
            </a:r>
            <a:r>
              <a:rPr dirty="0"/>
              <a:t>ro</a:t>
            </a:r>
            <a:r>
              <a:rPr spc="-10" dirty="0"/>
              <a:t>l</a:t>
            </a:r>
            <a:r>
              <a:rPr dirty="0"/>
              <a:t>l</a:t>
            </a:r>
            <a:r>
              <a:rPr spc="-10" dirty="0"/>
              <a:t>e</a:t>
            </a:r>
            <a:r>
              <a:rPr dirty="0"/>
              <a:t>d</a:t>
            </a:r>
            <a:r>
              <a:rPr spc="-10" dirty="0"/>
              <a:t> </a:t>
            </a:r>
            <a:r>
              <a:rPr dirty="0"/>
              <a:t>li</a:t>
            </a:r>
            <a:r>
              <a:rPr spc="-15" dirty="0"/>
              <a:t>g</a:t>
            </a:r>
            <a:r>
              <a:rPr dirty="0"/>
              <a:t>h</a:t>
            </a:r>
            <a:r>
              <a:rPr spc="-10" dirty="0"/>
              <a:t>t</a:t>
            </a:r>
            <a:r>
              <a:rPr dirty="0"/>
              <a:t>i</a:t>
            </a:r>
            <a:r>
              <a:rPr spc="-10" dirty="0"/>
              <a:t>n</a:t>
            </a:r>
            <a:r>
              <a:rPr dirty="0"/>
              <a:t>g</a:t>
            </a:r>
          </a:p>
        </p:txBody>
      </p:sp>
      <p:sp>
        <p:nvSpPr>
          <p:cNvPr id="3" name="object 3"/>
          <p:cNvSpPr/>
          <p:nvPr/>
        </p:nvSpPr>
        <p:spPr>
          <a:xfrm>
            <a:off x="1524000" y="1828800"/>
            <a:ext cx="6000750" cy="405765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457514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915669">
              <a:lnSpc>
                <a:spcPct val="100000"/>
              </a:lnSpc>
            </a:pPr>
            <a:r>
              <a:rPr dirty="0">
                <a:latin typeface="Arial"/>
                <a:cs typeface="Arial"/>
              </a:rPr>
              <a:t>…and</a:t>
            </a:r>
            <a:r>
              <a:rPr spc="-40" dirty="0">
                <a:latin typeface="Arial"/>
                <a:cs typeface="Arial"/>
              </a:rPr>
              <a:t> </a:t>
            </a:r>
            <a:r>
              <a:rPr u="heavy" spc="-5" dirty="0"/>
              <a:t>utilitie</a:t>
            </a:r>
            <a:r>
              <a:rPr u="heavy" dirty="0"/>
              <a:t>s</a:t>
            </a:r>
            <a:r>
              <a:rPr spc="20" dirty="0"/>
              <a:t> </a:t>
            </a:r>
            <a:r>
              <a:rPr spc="-5" dirty="0"/>
              <a:t>i</a:t>
            </a:r>
            <a:r>
              <a:rPr dirty="0"/>
              <a:t>n</a:t>
            </a:r>
            <a:r>
              <a:rPr spc="-10" dirty="0"/>
              <a:t> </a:t>
            </a:r>
            <a:r>
              <a:rPr spc="-5" dirty="0"/>
              <a:t>no</a:t>
            </a:r>
            <a:r>
              <a:rPr spc="-15" dirty="0"/>
              <a:t>n</a:t>
            </a:r>
            <a:r>
              <a:rPr dirty="0"/>
              <a:t>-</a:t>
            </a:r>
            <a:r>
              <a:rPr spc="-5" dirty="0"/>
              <a:t>utilitie</a:t>
            </a:r>
            <a:r>
              <a:rPr dirty="0"/>
              <a:t>s</a:t>
            </a:r>
            <a:r>
              <a:rPr spc="5" dirty="0"/>
              <a:t> </a:t>
            </a:r>
            <a:r>
              <a:rPr spc="-5" dirty="0"/>
              <a:t>bu</a:t>
            </a:r>
            <a:r>
              <a:rPr spc="5" dirty="0"/>
              <a:t>s</a:t>
            </a:r>
            <a:r>
              <a:rPr spc="-5" dirty="0"/>
              <a:t>ine</a:t>
            </a:r>
            <a:r>
              <a:rPr spc="5" dirty="0"/>
              <a:t>s</a:t>
            </a:r>
            <a:r>
              <a:rPr dirty="0"/>
              <a:t>s</a:t>
            </a:r>
          </a:p>
        </p:txBody>
      </p:sp>
      <p:sp>
        <p:nvSpPr>
          <p:cNvPr id="3" name="object 3"/>
          <p:cNvSpPr txBox="1"/>
          <p:nvPr/>
        </p:nvSpPr>
        <p:spPr>
          <a:xfrm>
            <a:off x="993444" y="2127240"/>
            <a:ext cx="7085965" cy="3227070"/>
          </a:xfrm>
          <a:prstGeom prst="rect">
            <a:avLst/>
          </a:prstGeom>
        </p:spPr>
        <p:txBody>
          <a:bodyPr vert="horz" wrap="square" lIns="0" tIns="0" rIns="0" bIns="0" rtlCol="0">
            <a:spAutoFit/>
          </a:bodyPr>
          <a:lstStyle/>
          <a:p>
            <a:pPr marL="12700" marR="5080">
              <a:lnSpc>
                <a:spcPct val="100000"/>
              </a:lnSpc>
              <a:tabLst>
                <a:tab pos="1079500" algn="l"/>
                <a:tab pos="1713864" algn="l"/>
                <a:tab pos="1917700" algn="l"/>
                <a:tab pos="2451100" algn="l"/>
                <a:tab pos="2933700" algn="l"/>
                <a:tab pos="3772535" algn="l"/>
                <a:tab pos="4102735" algn="l"/>
                <a:tab pos="4711700" algn="l"/>
                <a:tab pos="5193030" algn="l"/>
                <a:tab pos="5524500" algn="l"/>
                <a:tab pos="6464300" algn="l"/>
              </a:tabLst>
            </a:pPr>
            <a:r>
              <a:rPr sz="3600" b="1" i="1" dirty="0">
                <a:solidFill>
                  <a:srgbClr val="333399"/>
                </a:solidFill>
                <a:latin typeface="Arial"/>
                <a:cs typeface="Arial"/>
              </a:rPr>
              <a:t>My vis</a:t>
            </a:r>
            <a:r>
              <a:rPr sz="3600" b="1" i="1" spc="-15" dirty="0">
                <a:solidFill>
                  <a:srgbClr val="333399"/>
                </a:solidFill>
                <a:latin typeface="Arial"/>
                <a:cs typeface="Arial"/>
              </a:rPr>
              <a:t>i</a:t>
            </a:r>
            <a:r>
              <a:rPr sz="3600" b="1" i="1" dirty="0">
                <a:solidFill>
                  <a:srgbClr val="333399"/>
                </a:solidFill>
                <a:latin typeface="Arial"/>
                <a:cs typeface="Arial"/>
              </a:rPr>
              <a:t>on,</a:t>
            </a:r>
            <a:r>
              <a:rPr sz="3600" b="1" i="1" spc="-15" dirty="0">
                <a:solidFill>
                  <a:srgbClr val="333399"/>
                </a:solidFill>
                <a:latin typeface="Arial"/>
                <a:cs typeface="Arial"/>
              </a:rPr>
              <a:t> </a:t>
            </a:r>
            <a:r>
              <a:rPr sz="3600" b="1" i="1" dirty="0">
                <a:solidFill>
                  <a:srgbClr val="333399"/>
                </a:solidFill>
                <a:latin typeface="Arial"/>
                <a:cs typeface="Arial"/>
              </a:rPr>
              <a:t>he s</a:t>
            </a:r>
            <a:r>
              <a:rPr sz="3600" b="1" i="1" spc="5" dirty="0">
                <a:solidFill>
                  <a:srgbClr val="333399"/>
                </a:solidFill>
                <a:latin typeface="Arial"/>
                <a:cs typeface="Arial"/>
              </a:rPr>
              <a:t>a</a:t>
            </a:r>
            <a:r>
              <a:rPr sz="3600" b="1" i="1" dirty="0">
                <a:solidFill>
                  <a:srgbClr val="333399"/>
                </a:solidFill>
                <a:latin typeface="Arial"/>
                <a:cs typeface="Arial"/>
              </a:rPr>
              <a:t>id,</a:t>
            </a:r>
            <a:r>
              <a:rPr sz="3600" b="1" i="1" spc="-15" dirty="0">
                <a:solidFill>
                  <a:srgbClr val="333399"/>
                </a:solidFill>
                <a:latin typeface="Arial"/>
                <a:cs typeface="Arial"/>
              </a:rPr>
              <a:t> </a:t>
            </a:r>
            <a:r>
              <a:rPr sz="3600" b="1" i="1" dirty="0">
                <a:solidFill>
                  <a:srgbClr val="333399"/>
                </a:solidFill>
                <a:latin typeface="Arial"/>
                <a:cs typeface="Arial"/>
              </a:rPr>
              <a:t>“</a:t>
            </a:r>
            <a:r>
              <a:rPr sz="3600" b="1" i="1" spc="-15" dirty="0">
                <a:solidFill>
                  <a:srgbClr val="333399"/>
                </a:solidFill>
                <a:latin typeface="Arial"/>
                <a:cs typeface="Arial"/>
              </a:rPr>
              <a:t>i</a:t>
            </a:r>
            <a:r>
              <a:rPr sz="3600" b="1" i="1" dirty="0">
                <a:solidFill>
                  <a:srgbClr val="333399"/>
                </a:solidFill>
                <a:latin typeface="Arial"/>
                <a:cs typeface="Arial"/>
              </a:rPr>
              <a:t>s that </a:t>
            </a:r>
            <a:r>
              <a:rPr sz="3600" b="1" i="1" spc="-60" dirty="0">
                <a:solidFill>
                  <a:srgbClr val="333399"/>
                </a:solidFill>
                <a:latin typeface="Arial"/>
                <a:cs typeface="Arial"/>
              </a:rPr>
              <a:t>R</a:t>
            </a:r>
            <a:r>
              <a:rPr sz="3600" b="1" i="1" dirty="0">
                <a:solidFill>
                  <a:srgbClr val="333399"/>
                </a:solidFill>
                <a:latin typeface="Arial"/>
                <a:cs typeface="Arial"/>
              </a:rPr>
              <a:t>WE wi</a:t>
            </a:r>
            <a:r>
              <a:rPr sz="3600" b="1" i="1" spc="-15" dirty="0">
                <a:solidFill>
                  <a:srgbClr val="333399"/>
                </a:solidFill>
                <a:latin typeface="Arial"/>
                <a:cs typeface="Arial"/>
              </a:rPr>
              <a:t>l</a:t>
            </a:r>
            <a:r>
              <a:rPr sz="3600" b="1" i="1" dirty="0">
                <a:solidFill>
                  <a:srgbClr val="333399"/>
                </a:solidFill>
                <a:latin typeface="Arial"/>
                <a:cs typeface="Arial"/>
              </a:rPr>
              <a:t>l</a:t>
            </a:r>
            <a:r>
              <a:rPr sz="3600" b="1" i="1" spc="10" dirty="0">
                <a:solidFill>
                  <a:srgbClr val="333399"/>
                </a:solidFill>
                <a:latin typeface="Arial"/>
                <a:cs typeface="Arial"/>
              </a:rPr>
              <a:t> </a:t>
            </a:r>
            <a:r>
              <a:rPr sz="3600" b="1" i="1" dirty="0">
                <a:solidFill>
                  <a:srgbClr val="333399"/>
                </a:solidFill>
                <a:latin typeface="Arial"/>
                <a:cs typeface="Arial"/>
              </a:rPr>
              <a:t>put	solar	panels</a:t>
            </a:r>
            <a:r>
              <a:rPr sz="3600" b="1" i="1" spc="-15" dirty="0">
                <a:solidFill>
                  <a:srgbClr val="333399"/>
                </a:solidFill>
                <a:latin typeface="Arial"/>
                <a:cs typeface="Arial"/>
              </a:rPr>
              <a:t> </a:t>
            </a:r>
            <a:r>
              <a:rPr sz="3600" b="1" i="1" dirty="0">
                <a:solidFill>
                  <a:srgbClr val="333399"/>
                </a:solidFill>
                <a:latin typeface="Arial"/>
                <a:cs typeface="Arial"/>
              </a:rPr>
              <a:t>on	your roof,</a:t>
            </a:r>
            <a:r>
              <a:rPr sz="3600" b="1" i="1" spc="-15" dirty="0">
                <a:solidFill>
                  <a:srgbClr val="333399"/>
                </a:solidFill>
                <a:latin typeface="Arial"/>
                <a:cs typeface="Arial"/>
              </a:rPr>
              <a:t> </a:t>
            </a:r>
            <a:r>
              <a:rPr sz="3600" b="1" i="1" dirty="0">
                <a:solidFill>
                  <a:srgbClr val="333399"/>
                </a:solidFill>
                <a:latin typeface="Arial"/>
                <a:cs typeface="Arial"/>
              </a:rPr>
              <a:t>a battery</a:t>
            </a:r>
            <a:r>
              <a:rPr sz="3600" b="1" i="1" spc="-15" dirty="0">
                <a:solidFill>
                  <a:srgbClr val="333399"/>
                </a:solidFill>
                <a:latin typeface="Arial"/>
                <a:cs typeface="Arial"/>
              </a:rPr>
              <a:t> </a:t>
            </a:r>
            <a:r>
              <a:rPr sz="3600" b="1" i="1" dirty="0">
                <a:solidFill>
                  <a:srgbClr val="333399"/>
                </a:solidFill>
                <a:latin typeface="Arial"/>
                <a:cs typeface="Arial"/>
              </a:rPr>
              <a:t>in yo</a:t>
            </a:r>
            <a:r>
              <a:rPr sz="3600" b="1" i="1" spc="-15" dirty="0">
                <a:solidFill>
                  <a:srgbClr val="333399"/>
                </a:solidFill>
                <a:latin typeface="Arial"/>
                <a:cs typeface="Arial"/>
              </a:rPr>
              <a:t>u</a:t>
            </a:r>
            <a:r>
              <a:rPr sz="3600" b="1" i="1" dirty="0">
                <a:solidFill>
                  <a:srgbClr val="333399"/>
                </a:solidFill>
                <a:latin typeface="Arial"/>
                <a:cs typeface="Arial"/>
              </a:rPr>
              <a:t>r shed, a heat	pump	in	</a:t>
            </a:r>
            <a:r>
              <a:rPr sz="3600" b="1" i="1" spc="-615" dirty="0">
                <a:solidFill>
                  <a:srgbClr val="333399"/>
                </a:solidFill>
                <a:latin typeface="Arial"/>
                <a:cs typeface="Arial"/>
              </a:rPr>
              <a:t> </a:t>
            </a:r>
            <a:r>
              <a:rPr sz="3600" b="1" i="1" dirty="0">
                <a:solidFill>
                  <a:srgbClr val="333399"/>
                </a:solidFill>
                <a:latin typeface="Arial"/>
                <a:cs typeface="Arial"/>
              </a:rPr>
              <a:t>your	cel</a:t>
            </a:r>
            <a:r>
              <a:rPr sz="3600" b="1" i="1" spc="-15" dirty="0">
                <a:solidFill>
                  <a:srgbClr val="333399"/>
                </a:solidFill>
                <a:latin typeface="Arial"/>
                <a:cs typeface="Arial"/>
              </a:rPr>
              <a:t>l</a:t>
            </a:r>
            <a:r>
              <a:rPr sz="3600" b="1" i="1" dirty="0">
                <a:solidFill>
                  <a:srgbClr val="333399"/>
                </a:solidFill>
                <a:latin typeface="Arial"/>
                <a:cs typeface="Arial"/>
              </a:rPr>
              <a:t>a</a:t>
            </a:r>
            <a:r>
              <a:rPr sz="3600" b="1" i="1" spc="-200" dirty="0">
                <a:solidFill>
                  <a:srgbClr val="333399"/>
                </a:solidFill>
                <a:latin typeface="Arial"/>
                <a:cs typeface="Arial"/>
              </a:rPr>
              <a:t>r</a:t>
            </a:r>
            <a:r>
              <a:rPr sz="3600" b="1" i="1" dirty="0">
                <a:solidFill>
                  <a:srgbClr val="333399"/>
                </a:solidFill>
                <a:latin typeface="Arial"/>
                <a:cs typeface="Arial"/>
              </a:rPr>
              <a:t>,	and	</a:t>
            </a:r>
            <a:r>
              <a:rPr sz="3600" b="1" i="1" spc="-15" dirty="0">
                <a:solidFill>
                  <a:srgbClr val="333399"/>
                </a:solidFill>
                <a:latin typeface="Arial"/>
                <a:cs typeface="Arial"/>
              </a:rPr>
              <a:t>w</a:t>
            </a:r>
            <a:r>
              <a:rPr sz="3600" b="1" i="1" dirty="0">
                <a:solidFill>
                  <a:srgbClr val="333399"/>
                </a:solidFill>
                <a:latin typeface="Arial"/>
                <a:cs typeface="Arial"/>
              </a:rPr>
              <a:t>e wi</a:t>
            </a:r>
            <a:r>
              <a:rPr sz="3600" b="1" i="1" spc="-15" dirty="0">
                <a:solidFill>
                  <a:srgbClr val="333399"/>
                </a:solidFill>
                <a:latin typeface="Arial"/>
                <a:cs typeface="Arial"/>
              </a:rPr>
              <a:t>l</a:t>
            </a:r>
            <a:r>
              <a:rPr sz="3600" b="1" i="1" dirty="0">
                <a:solidFill>
                  <a:srgbClr val="333399"/>
                </a:solidFill>
                <a:latin typeface="Arial"/>
                <a:cs typeface="Arial"/>
              </a:rPr>
              <a:t>l</a:t>
            </a:r>
            <a:r>
              <a:rPr sz="3600" b="1" i="1" spc="10" dirty="0">
                <a:solidFill>
                  <a:srgbClr val="333399"/>
                </a:solidFill>
                <a:latin typeface="Arial"/>
                <a:cs typeface="Arial"/>
              </a:rPr>
              <a:t> </a:t>
            </a:r>
            <a:r>
              <a:rPr sz="3600" b="1" i="1" dirty="0">
                <a:solidFill>
                  <a:srgbClr val="333399"/>
                </a:solidFill>
                <a:latin typeface="Arial"/>
                <a:cs typeface="Arial"/>
              </a:rPr>
              <a:t>also	manage	t</a:t>
            </a:r>
            <a:r>
              <a:rPr sz="3600" b="1" i="1" spc="-15" dirty="0">
                <a:solidFill>
                  <a:srgbClr val="333399"/>
                </a:solidFill>
                <a:latin typeface="Arial"/>
                <a:cs typeface="Arial"/>
              </a:rPr>
              <a:t>h</a:t>
            </a:r>
            <a:r>
              <a:rPr sz="3600" b="1" i="1" dirty="0">
                <a:solidFill>
                  <a:srgbClr val="333399"/>
                </a:solidFill>
                <a:latin typeface="Arial"/>
                <a:cs typeface="Arial"/>
              </a:rPr>
              <a:t>is	comp</a:t>
            </a:r>
            <a:r>
              <a:rPr sz="3600" b="1" i="1" spc="-15" dirty="0">
                <a:solidFill>
                  <a:srgbClr val="333399"/>
                </a:solidFill>
                <a:latin typeface="Arial"/>
                <a:cs typeface="Arial"/>
              </a:rPr>
              <a:t>l</a:t>
            </a:r>
            <a:r>
              <a:rPr sz="3600" b="1" i="1" dirty="0">
                <a:solidFill>
                  <a:srgbClr val="333399"/>
                </a:solidFill>
                <a:latin typeface="Arial"/>
                <a:cs typeface="Arial"/>
              </a:rPr>
              <a:t>ex energy system</a:t>
            </a:r>
            <a:r>
              <a:rPr sz="3600" b="1" i="1" spc="-35" dirty="0">
                <a:solidFill>
                  <a:srgbClr val="333399"/>
                </a:solidFill>
                <a:latin typeface="Arial"/>
                <a:cs typeface="Arial"/>
              </a:rPr>
              <a:t> </a:t>
            </a:r>
            <a:r>
              <a:rPr sz="3600" b="1" i="1" dirty="0">
                <a:solidFill>
                  <a:srgbClr val="333399"/>
                </a:solidFill>
                <a:latin typeface="Arial"/>
                <a:cs typeface="Arial"/>
              </a:rPr>
              <a:t>for you.”</a:t>
            </a:r>
            <a:endParaRPr sz="3600">
              <a:latin typeface="Arial"/>
              <a:cs typeface="Arial"/>
            </a:endParaRPr>
          </a:p>
        </p:txBody>
      </p:sp>
      <p:sp>
        <p:nvSpPr>
          <p:cNvPr id="4" name="object 4"/>
          <p:cNvSpPr txBox="1"/>
          <p:nvPr/>
        </p:nvSpPr>
        <p:spPr>
          <a:xfrm>
            <a:off x="4346575" y="6033085"/>
            <a:ext cx="3538220" cy="165735"/>
          </a:xfrm>
          <a:prstGeom prst="rect">
            <a:avLst/>
          </a:prstGeom>
        </p:spPr>
        <p:txBody>
          <a:bodyPr vert="horz" wrap="square" lIns="0" tIns="0" rIns="0" bIns="0" rtlCol="0">
            <a:spAutoFit/>
          </a:bodyPr>
          <a:lstStyle/>
          <a:p>
            <a:pPr marL="12700">
              <a:lnSpc>
                <a:spcPct val="100000"/>
              </a:lnSpc>
            </a:pPr>
            <a:r>
              <a:rPr sz="1100" i="1" spc="-10" dirty="0">
                <a:solidFill>
                  <a:srgbClr val="000099"/>
                </a:solidFill>
                <a:latin typeface="Arial"/>
                <a:cs typeface="Arial"/>
              </a:rPr>
              <a:t>C</a:t>
            </a:r>
            <a:r>
              <a:rPr sz="1100" i="1" spc="-5" dirty="0">
                <a:solidFill>
                  <a:srgbClr val="000099"/>
                </a:solidFill>
                <a:latin typeface="Arial"/>
                <a:cs typeface="Arial"/>
              </a:rPr>
              <a:t>E</a:t>
            </a:r>
            <a:r>
              <a:rPr sz="1100" i="1" dirty="0">
                <a:solidFill>
                  <a:srgbClr val="000099"/>
                </a:solidFill>
                <a:latin typeface="Arial"/>
                <a:cs typeface="Arial"/>
              </a:rPr>
              <a:t>O</a:t>
            </a:r>
            <a:r>
              <a:rPr sz="1100" i="1" spc="-5" dirty="0">
                <a:solidFill>
                  <a:srgbClr val="000099"/>
                </a:solidFill>
                <a:latin typeface="Arial"/>
                <a:cs typeface="Arial"/>
              </a:rPr>
              <a:t> </a:t>
            </a:r>
            <a:r>
              <a:rPr sz="1100" i="1" dirty="0">
                <a:solidFill>
                  <a:srgbClr val="000099"/>
                </a:solidFill>
                <a:latin typeface="Arial"/>
                <a:cs typeface="Arial"/>
              </a:rPr>
              <a:t>of</a:t>
            </a:r>
            <a:r>
              <a:rPr sz="1100" i="1" spc="-15" dirty="0">
                <a:solidFill>
                  <a:srgbClr val="000099"/>
                </a:solidFill>
                <a:latin typeface="Arial"/>
                <a:cs typeface="Arial"/>
              </a:rPr>
              <a:t> </a:t>
            </a:r>
            <a:r>
              <a:rPr sz="1100" i="1" spc="-10" dirty="0">
                <a:solidFill>
                  <a:srgbClr val="000099"/>
                </a:solidFill>
                <a:latin typeface="Arial"/>
                <a:cs typeface="Arial"/>
              </a:rPr>
              <a:t>R</a:t>
            </a:r>
            <a:r>
              <a:rPr sz="1100" i="1" spc="10" dirty="0">
                <a:solidFill>
                  <a:srgbClr val="000099"/>
                </a:solidFill>
                <a:latin typeface="Arial"/>
                <a:cs typeface="Arial"/>
              </a:rPr>
              <a:t>W</a:t>
            </a:r>
            <a:r>
              <a:rPr sz="1100" i="1" spc="-5" dirty="0">
                <a:solidFill>
                  <a:srgbClr val="000099"/>
                </a:solidFill>
                <a:latin typeface="Arial"/>
                <a:cs typeface="Arial"/>
              </a:rPr>
              <a:t>E</a:t>
            </a:r>
            <a:r>
              <a:rPr sz="1100" i="1" dirty="0">
                <a:solidFill>
                  <a:srgbClr val="000099"/>
                </a:solidFill>
                <a:latin typeface="Arial"/>
                <a:cs typeface="Arial"/>
              </a:rPr>
              <a:t>,</a:t>
            </a:r>
            <a:r>
              <a:rPr sz="1100" i="1" spc="-15" dirty="0">
                <a:solidFill>
                  <a:srgbClr val="000099"/>
                </a:solidFill>
                <a:latin typeface="Arial"/>
                <a:cs typeface="Arial"/>
              </a:rPr>
              <a:t> </a:t>
            </a:r>
            <a:r>
              <a:rPr sz="1100" i="1" spc="-5" dirty="0">
                <a:solidFill>
                  <a:srgbClr val="000099"/>
                </a:solidFill>
                <a:latin typeface="Arial"/>
                <a:cs typeface="Arial"/>
              </a:rPr>
              <a:t>P</a:t>
            </a:r>
            <a:r>
              <a:rPr sz="1100" i="1" dirty="0">
                <a:solidFill>
                  <a:srgbClr val="000099"/>
                </a:solidFill>
                <a:latin typeface="Arial"/>
                <a:cs typeface="Arial"/>
              </a:rPr>
              <a:t>eter</a:t>
            </a:r>
            <a:r>
              <a:rPr sz="1100" i="1" spc="-20" dirty="0">
                <a:solidFill>
                  <a:srgbClr val="000099"/>
                </a:solidFill>
                <a:latin typeface="Arial"/>
                <a:cs typeface="Arial"/>
              </a:rPr>
              <a:t> </a:t>
            </a:r>
            <a:r>
              <a:rPr sz="1100" i="1" dirty="0">
                <a:solidFill>
                  <a:srgbClr val="000099"/>
                </a:solidFill>
                <a:latin typeface="Arial"/>
                <a:cs typeface="Arial"/>
              </a:rPr>
              <a:t>T</a:t>
            </a:r>
            <a:r>
              <a:rPr sz="1100" i="1" spc="-5" dirty="0">
                <a:solidFill>
                  <a:srgbClr val="000099"/>
                </a:solidFill>
                <a:latin typeface="Arial"/>
                <a:cs typeface="Arial"/>
              </a:rPr>
              <a:t>e</a:t>
            </a:r>
            <a:r>
              <a:rPr sz="1100" i="1" dirty="0">
                <a:solidFill>
                  <a:srgbClr val="000099"/>
                </a:solidFill>
                <a:latin typeface="Arial"/>
                <a:cs typeface="Arial"/>
              </a:rPr>
              <a:t>r</a:t>
            </a:r>
            <a:r>
              <a:rPr sz="1100" i="1" spc="-10" dirty="0">
                <a:solidFill>
                  <a:srgbClr val="000099"/>
                </a:solidFill>
                <a:latin typeface="Arial"/>
                <a:cs typeface="Arial"/>
              </a:rPr>
              <a:t>i</a:t>
            </a:r>
            <a:r>
              <a:rPr sz="1100" i="1" dirty="0">
                <a:solidFill>
                  <a:srgbClr val="000099"/>
                </a:solidFill>
                <a:latin typeface="Arial"/>
                <a:cs typeface="Arial"/>
              </a:rPr>
              <a:t>um</a:t>
            </a:r>
            <a:r>
              <a:rPr sz="1100" i="1" spc="-5" dirty="0">
                <a:solidFill>
                  <a:srgbClr val="000099"/>
                </a:solidFill>
                <a:latin typeface="Arial"/>
                <a:cs typeface="Arial"/>
              </a:rPr>
              <a:t> </a:t>
            </a:r>
            <a:r>
              <a:rPr sz="1100" spc="-5" dirty="0">
                <a:solidFill>
                  <a:srgbClr val="000099"/>
                </a:solidFill>
                <a:latin typeface="Arial"/>
                <a:cs typeface="Arial"/>
              </a:rPr>
              <a:t>i</a:t>
            </a:r>
            <a:r>
              <a:rPr sz="1100" i="1" dirty="0">
                <a:solidFill>
                  <a:srgbClr val="333399"/>
                </a:solidFill>
                <a:latin typeface="Arial"/>
                <a:cs typeface="Arial"/>
              </a:rPr>
              <a:t>n En</a:t>
            </a:r>
            <a:r>
              <a:rPr sz="1100" i="1" spc="-5" dirty="0">
                <a:solidFill>
                  <a:srgbClr val="333399"/>
                </a:solidFill>
                <a:latin typeface="Arial"/>
                <a:cs typeface="Arial"/>
              </a:rPr>
              <a:t>e</a:t>
            </a:r>
            <a:r>
              <a:rPr sz="1100" i="1" dirty="0">
                <a:solidFill>
                  <a:srgbClr val="333399"/>
                </a:solidFill>
                <a:latin typeface="Arial"/>
                <a:cs typeface="Arial"/>
              </a:rPr>
              <a:t>rgy</a:t>
            </a:r>
            <a:r>
              <a:rPr sz="1100" i="1" spc="-20" dirty="0">
                <a:solidFill>
                  <a:srgbClr val="333399"/>
                </a:solidFill>
                <a:latin typeface="Arial"/>
                <a:cs typeface="Arial"/>
              </a:rPr>
              <a:t> </a:t>
            </a:r>
            <a:r>
              <a:rPr sz="1100" i="1" spc="-5" dirty="0">
                <a:solidFill>
                  <a:srgbClr val="333399"/>
                </a:solidFill>
                <a:latin typeface="Arial"/>
                <a:cs typeface="Arial"/>
              </a:rPr>
              <a:t>P</a:t>
            </a:r>
            <a:r>
              <a:rPr sz="1100" i="1" dirty="0">
                <a:solidFill>
                  <a:srgbClr val="333399"/>
                </a:solidFill>
                <a:latin typeface="Arial"/>
                <a:cs typeface="Arial"/>
              </a:rPr>
              <a:t>ost,</a:t>
            </a:r>
            <a:r>
              <a:rPr sz="1100" i="1" spc="-10" dirty="0">
                <a:solidFill>
                  <a:srgbClr val="333399"/>
                </a:solidFill>
                <a:latin typeface="Arial"/>
                <a:cs typeface="Arial"/>
              </a:rPr>
              <a:t> </a:t>
            </a:r>
            <a:r>
              <a:rPr sz="1100" i="1" dirty="0">
                <a:solidFill>
                  <a:srgbClr val="333399"/>
                </a:solidFill>
                <a:latin typeface="Arial"/>
                <a:cs typeface="Arial"/>
              </a:rPr>
              <a:t>7</a:t>
            </a:r>
            <a:r>
              <a:rPr sz="1100" i="1" spc="-10" dirty="0">
                <a:solidFill>
                  <a:srgbClr val="333399"/>
                </a:solidFill>
                <a:latin typeface="Arial"/>
                <a:cs typeface="Arial"/>
              </a:rPr>
              <a:t> </a:t>
            </a:r>
            <a:r>
              <a:rPr sz="1100" i="1" spc="-5" dirty="0">
                <a:solidFill>
                  <a:srgbClr val="333399"/>
                </a:solidFill>
                <a:latin typeface="Arial"/>
                <a:cs typeface="Arial"/>
              </a:rPr>
              <a:t>A</a:t>
            </a:r>
            <a:r>
              <a:rPr sz="1100" i="1" dirty="0">
                <a:solidFill>
                  <a:srgbClr val="333399"/>
                </a:solidFill>
                <a:latin typeface="Arial"/>
                <a:cs typeface="Arial"/>
              </a:rPr>
              <a:t>pril</a:t>
            </a:r>
            <a:r>
              <a:rPr sz="1100" i="1" spc="-5" dirty="0">
                <a:solidFill>
                  <a:srgbClr val="333399"/>
                </a:solidFill>
                <a:latin typeface="Arial"/>
                <a:cs typeface="Arial"/>
              </a:rPr>
              <a:t> </a:t>
            </a:r>
            <a:r>
              <a:rPr sz="1100" i="1" dirty="0">
                <a:solidFill>
                  <a:srgbClr val="333399"/>
                </a:solidFill>
                <a:latin typeface="Arial"/>
                <a:cs typeface="Arial"/>
              </a:rPr>
              <a:t>2</a:t>
            </a:r>
            <a:r>
              <a:rPr sz="1100" i="1" spc="-5" dirty="0">
                <a:solidFill>
                  <a:srgbClr val="333399"/>
                </a:solidFill>
                <a:latin typeface="Arial"/>
                <a:cs typeface="Arial"/>
              </a:rPr>
              <a:t>0</a:t>
            </a:r>
            <a:r>
              <a:rPr sz="1100" i="1" dirty="0">
                <a:solidFill>
                  <a:srgbClr val="333399"/>
                </a:solidFill>
                <a:latin typeface="Arial"/>
                <a:cs typeface="Arial"/>
              </a:rPr>
              <a:t>1</a:t>
            </a:r>
            <a:r>
              <a:rPr sz="1100" i="1" spc="-5" dirty="0">
                <a:solidFill>
                  <a:srgbClr val="333399"/>
                </a:solidFill>
                <a:latin typeface="Arial"/>
                <a:cs typeface="Arial"/>
              </a:rPr>
              <a:t>4</a:t>
            </a:r>
            <a:r>
              <a:rPr sz="1100" i="1" dirty="0">
                <a:solidFill>
                  <a:srgbClr val="333399"/>
                </a:solidFill>
                <a:latin typeface="Arial"/>
                <a:cs typeface="Arial"/>
              </a:rPr>
              <a:t>.</a:t>
            </a:r>
            <a:endParaRPr sz="1100">
              <a:latin typeface="Arial"/>
              <a:cs typeface="Arial"/>
            </a:endParaRPr>
          </a:p>
        </p:txBody>
      </p:sp>
    </p:spTree>
    <p:extLst>
      <p:ext uri="{BB962C8B-B14F-4D97-AF65-F5344CB8AC3E}">
        <p14:creationId xmlns:p14="http://schemas.microsoft.com/office/powerpoint/2010/main" val="13265090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0" y="486537"/>
            <a:ext cx="6919849" cy="6219063"/>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154939" y="6613566"/>
            <a:ext cx="1163320" cy="152400"/>
          </a:xfrm>
          <a:prstGeom prst="rect">
            <a:avLst/>
          </a:prstGeom>
        </p:spPr>
        <p:txBody>
          <a:bodyPr vert="horz" wrap="square" lIns="0" tIns="0" rIns="0" bIns="0" rtlCol="0">
            <a:spAutoFit/>
          </a:bodyPr>
          <a:lstStyle/>
          <a:p>
            <a:pPr marL="12700">
              <a:lnSpc>
                <a:spcPct val="100000"/>
              </a:lnSpc>
            </a:pPr>
            <a:r>
              <a:rPr sz="1000" i="1" spc="-15" dirty="0">
                <a:solidFill>
                  <a:srgbClr val="333399"/>
                </a:solidFill>
                <a:latin typeface="Arial"/>
                <a:cs typeface="Arial"/>
              </a:rPr>
              <a:t>S</a:t>
            </a:r>
            <a:r>
              <a:rPr sz="1000" i="1" spc="-10" dirty="0">
                <a:solidFill>
                  <a:srgbClr val="333399"/>
                </a:solidFill>
                <a:latin typeface="Arial"/>
                <a:cs typeface="Arial"/>
              </a:rPr>
              <a:t>o</a:t>
            </a:r>
            <a:r>
              <a:rPr sz="1000" i="1" spc="-15" dirty="0">
                <a:solidFill>
                  <a:srgbClr val="333399"/>
                </a:solidFill>
                <a:latin typeface="Arial"/>
                <a:cs typeface="Arial"/>
              </a:rPr>
              <a:t>u</a:t>
            </a:r>
            <a:r>
              <a:rPr sz="1000" i="1" spc="-5" dirty="0">
                <a:solidFill>
                  <a:srgbClr val="333399"/>
                </a:solidFill>
                <a:latin typeface="Arial"/>
                <a:cs typeface="Arial"/>
              </a:rPr>
              <a:t>r</a:t>
            </a:r>
            <a:r>
              <a:rPr sz="1000" i="1" dirty="0">
                <a:solidFill>
                  <a:srgbClr val="333399"/>
                </a:solidFill>
                <a:latin typeface="Arial"/>
                <a:cs typeface="Arial"/>
              </a:rPr>
              <a:t>c</a:t>
            </a:r>
            <a:r>
              <a:rPr sz="1000" i="1" spc="-5" dirty="0">
                <a:solidFill>
                  <a:srgbClr val="333399"/>
                </a:solidFill>
                <a:latin typeface="Arial"/>
                <a:cs typeface="Arial"/>
              </a:rPr>
              <a:t>e:</a:t>
            </a:r>
            <a:r>
              <a:rPr sz="1000" i="1" dirty="0">
                <a:solidFill>
                  <a:srgbClr val="333399"/>
                </a:solidFill>
                <a:latin typeface="Arial"/>
                <a:cs typeface="Arial"/>
              </a:rPr>
              <a:t> </a:t>
            </a:r>
            <a:r>
              <a:rPr sz="1000" i="1" spc="-20" dirty="0">
                <a:solidFill>
                  <a:srgbClr val="333399"/>
                </a:solidFill>
                <a:latin typeface="Arial"/>
                <a:cs typeface="Arial"/>
              </a:rPr>
              <a:t> </a:t>
            </a:r>
            <a:r>
              <a:rPr sz="1000" i="1" spc="-15" dirty="0">
                <a:solidFill>
                  <a:srgbClr val="333399"/>
                </a:solidFill>
                <a:latin typeface="Arial"/>
                <a:cs typeface="Arial"/>
              </a:rPr>
              <a:t>E</a:t>
            </a:r>
            <a:r>
              <a:rPr sz="1000" i="1" spc="-5" dirty="0">
                <a:solidFill>
                  <a:srgbClr val="333399"/>
                </a:solidFill>
                <a:latin typeface="Arial"/>
                <a:cs typeface="Arial"/>
              </a:rPr>
              <a:t>ure</a:t>
            </a:r>
            <a:r>
              <a:rPr sz="1000" i="1" spc="-10" dirty="0">
                <a:solidFill>
                  <a:srgbClr val="333399"/>
                </a:solidFill>
                <a:latin typeface="Arial"/>
                <a:cs typeface="Arial"/>
              </a:rPr>
              <a:t>l</a:t>
            </a:r>
            <a:r>
              <a:rPr sz="1000" i="1" spc="-5" dirty="0">
                <a:solidFill>
                  <a:srgbClr val="333399"/>
                </a:solidFill>
                <a:latin typeface="Arial"/>
                <a:cs typeface="Arial"/>
              </a:rPr>
              <a:t>ectr</a:t>
            </a:r>
            <a:r>
              <a:rPr sz="1000" i="1" spc="-10" dirty="0">
                <a:solidFill>
                  <a:srgbClr val="333399"/>
                </a:solidFill>
                <a:latin typeface="Arial"/>
                <a:cs typeface="Arial"/>
              </a:rPr>
              <a:t>i</a:t>
            </a:r>
            <a:r>
              <a:rPr sz="1000" i="1" spc="0" dirty="0">
                <a:solidFill>
                  <a:srgbClr val="333399"/>
                </a:solidFill>
                <a:latin typeface="Arial"/>
                <a:cs typeface="Arial"/>
              </a:rPr>
              <a:t>c</a:t>
            </a:r>
            <a:r>
              <a:rPr sz="1000" i="1" spc="-5" dirty="0">
                <a:solidFill>
                  <a:srgbClr val="333399"/>
                </a:solidFill>
                <a:latin typeface="Arial"/>
                <a:cs typeface="Arial"/>
              </a:rPr>
              <a:t>.</a:t>
            </a:r>
            <a:endParaRPr sz="1000">
              <a:latin typeface="Arial"/>
              <a:cs typeface="Arial"/>
            </a:endParaRPr>
          </a:p>
        </p:txBody>
      </p:sp>
    </p:spTree>
    <p:extLst>
      <p:ext uri="{BB962C8B-B14F-4D97-AF65-F5344CB8AC3E}">
        <p14:creationId xmlns:p14="http://schemas.microsoft.com/office/powerpoint/2010/main" val="37987450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7762" y="457149"/>
            <a:ext cx="6700774" cy="6224016"/>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154939" y="6613566"/>
            <a:ext cx="1163320" cy="152400"/>
          </a:xfrm>
          <a:prstGeom prst="rect">
            <a:avLst/>
          </a:prstGeom>
        </p:spPr>
        <p:txBody>
          <a:bodyPr vert="horz" wrap="square" lIns="0" tIns="0" rIns="0" bIns="0" rtlCol="0">
            <a:spAutoFit/>
          </a:bodyPr>
          <a:lstStyle/>
          <a:p>
            <a:pPr marL="12700">
              <a:lnSpc>
                <a:spcPct val="100000"/>
              </a:lnSpc>
            </a:pPr>
            <a:r>
              <a:rPr sz="1000" i="1" spc="-15" dirty="0">
                <a:solidFill>
                  <a:srgbClr val="333399"/>
                </a:solidFill>
                <a:latin typeface="Arial"/>
                <a:cs typeface="Arial"/>
              </a:rPr>
              <a:t>S</a:t>
            </a:r>
            <a:r>
              <a:rPr sz="1000" i="1" spc="-10" dirty="0">
                <a:solidFill>
                  <a:srgbClr val="333399"/>
                </a:solidFill>
                <a:latin typeface="Arial"/>
                <a:cs typeface="Arial"/>
              </a:rPr>
              <a:t>o</a:t>
            </a:r>
            <a:r>
              <a:rPr sz="1000" i="1" spc="-15" dirty="0">
                <a:solidFill>
                  <a:srgbClr val="333399"/>
                </a:solidFill>
                <a:latin typeface="Arial"/>
                <a:cs typeface="Arial"/>
              </a:rPr>
              <a:t>u</a:t>
            </a:r>
            <a:r>
              <a:rPr sz="1000" i="1" spc="-5" dirty="0">
                <a:solidFill>
                  <a:srgbClr val="333399"/>
                </a:solidFill>
                <a:latin typeface="Arial"/>
                <a:cs typeface="Arial"/>
              </a:rPr>
              <a:t>r</a:t>
            </a:r>
            <a:r>
              <a:rPr sz="1000" i="1" dirty="0">
                <a:solidFill>
                  <a:srgbClr val="333399"/>
                </a:solidFill>
                <a:latin typeface="Arial"/>
                <a:cs typeface="Arial"/>
              </a:rPr>
              <a:t>c</a:t>
            </a:r>
            <a:r>
              <a:rPr sz="1000" i="1" spc="-5" dirty="0">
                <a:solidFill>
                  <a:srgbClr val="333399"/>
                </a:solidFill>
                <a:latin typeface="Arial"/>
                <a:cs typeface="Arial"/>
              </a:rPr>
              <a:t>e:</a:t>
            </a:r>
            <a:r>
              <a:rPr sz="1000" i="1" dirty="0">
                <a:solidFill>
                  <a:srgbClr val="333399"/>
                </a:solidFill>
                <a:latin typeface="Arial"/>
                <a:cs typeface="Arial"/>
              </a:rPr>
              <a:t> </a:t>
            </a:r>
            <a:r>
              <a:rPr sz="1000" i="1" spc="-20" dirty="0">
                <a:solidFill>
                  <a:srgbClr val="333399"/>
                </a:solidFill>
                <a:latin typeface="Arial"/>
                <a:cs typeface="Arial"/>
              </a:rPr>
              <a:t> </a:t>
            </a:r>
            <a:r>
              <a:rPr sz="1000" i="1" spc="-15" dirty="0">
                <a:solidFill>
                  <a:srgbClr val="333399"/>
                </a:solidFill>
                <a:latin typeface="Arial"/>
                <a:cs typeface="Arial"/>
              </a:rPr>
              <a:t>E</a:t>
            </a:r>
            <a:r>
              <a:rPr sz="1000" i="1" spc="-5" dirty="0">
                <a:solidFill>
                  <a:srgbClr val="333399"/>
                </a:solidFill>
                <a:latin typeface="Arial"/>
                <a:cs typeface="Arial"/>
              </a:rPr>
              <a:t>ure</a:t>
            </a:r>
            <a:r>
              <a:rPr sz="1000" i="1" spc="-10" dirty="0">
                <a:solidFill>
                  <a:srgbClr val="333399"/>
                </a:solidFill>
                <a:latin typeface="Arial"/>
                <a:cs typeface="Arial"/>
              </a:rPr>
              <a:t>l</a:t>
            </a:r>
            <a:r>
              <a:rPr sz="1000" i="1" spc="-5" dirty="0">
                <a:solidFill>
                  <a:srgbClr val="333399"/>
                </a:solidFill>
                <a:latin typeface="Arial"/>
                <a:cs typeface="Arial"/>
              </a:rPr>
              <a:t>ectr</a:t>
            </a:r>
            <a:r>
              <a:rPr sz="1000" i="1" spc="-10" dirty="0">
                <a:solidFill>
                  <a:srgbClr val="333399"/>
                </a:solidFill>
                <a:latin typeface="Arial"/>
                <a:cs typeface="Arial"/>
              </a:rPr>
              <a:t>i</a:t>
            </a:r>
            <a:r>
              <a:rPr sz="1000" i="1" spc="0" dirty="0">
                <a:solidFill>
                  <a:srgbClr val="333399"/>
                </a:solidFill>
                <a:latin typeface="Arial"/>
                <a:cs typeface="Arial"/>
              </a:rPr>
              <a:t>c</a:t>
            </a:r>
            <a:r>
              <a:rPr sz="1000" i="1" spc="-5" dirty="0">
                <a:solidFill>
                  <a:srgbClr val="333399"/>
                </a:solidFill>
                <a:latin typeface="Arial"/>
                <a:cs typeface="Arial"/>
              </a:rPr>
              <a:t>.</a:t>
            </a:r>
            <a:endParaRPr sz="1000">
              <a:latin typeface="Arial"/>
              <a:cs typeface="Arial"/>
            </a:endParaRPr>
          </a:p>
        </p:txBody>
      </p:sp>
    </p:spTree>
    <p:extLst>
      <p:ext uri="{BB962C8B-B14F-4D97-AF65-F5344CB8AC3E}">
        <p14:creationId xmlns:p14="http://schemas.microsoft.com/office/powerpoint/2010/main" val="6683174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605915">
              <a:lnSpc>
                <a:spcPct val="100000"/>
              </a:lnSpc>
            </a:pPr>
            <a:r>
              <a:rPr dirty="0"/>
              <a:t>3D Pr</a:t>
            </a:r>
            <a:r>
              <a:rPr spc="-10" dirty="0"/>
              <a:t>i</a:t>
            </a:r>
            <a:r>
              <a:rPr dirty="0"/>
              <a:t>n</a:t>
            </a:r>
            <a:r>
              <a:rPr spc="-10" dirty="0"/>
              <a:t>t</a:t>
            </a:r>
            <a:r>
              <a:rPr dirty="0"/>
              <a:t>i</a:t>
            </a:r>
            <a:r>
              <a:rPr spc="-10" dirty="0"/>
              <a:t>n</a:t>
            </a:r>
            <a:r>
              <a:rPr dirty="0"/>
              <a:t>g</a:t>
            </a:r>
            <a:r>
              <a:rPr spc="-10" dirty="0"/>
              <a:t> </a:t>
            </a:r>
            <a:r>
              <a:rPr dirty="0"/>
              <a:t>gr</a:t>
            </a:r>
            <a:r>
              <a:rPr spc="-15" dirty="0"/>
              <a:t>e</a:t>
            </a:r>
            <a:r>
              <a:rPr dirty="0"/>
              <a:t>w</a:t>
            </a:r>
            <a:r>
              <a:rPr spc="-15" dirty="0"/>
              <a:t> </a:t>
            </a:r>
            <a:r>
              <a:rPr dirty="0"/>
              <a:t>4</a:t>
            </a:r>
            <a:r>
              <a:rPr spc="-15" dirty="0"/>
              <a:t>0</a:t>
            </a:r>
            <a:r>
              <a:rPr dirty="0"/>
              <a:t>% </a:t>
            </a:r>
            <a:r>
              <a:rPr spc="-15" dirty="0"/>
              <a:t>i</a:t>
            </a:r>
            <a:r>
              <a:rPr dirty="0"/>
              <a:t>n</a:t>
            </a:r>
            <a:r>
              <a:rPr spc="-10" dirty="0"/>
              <a:t> </a:t>
            </a:r>
            <a:r>
              <a:rPr dirty="0"/>
              <a:t>2</a:t>
            </a:r>
            <a:r>
              <a:rPr spc="-15" dirty="0"/>
              <a:t>0</a:t>
            </a:r>
            <a:r>
              <a:rPr dirty="0"/>
              <a:t>13</a:t>
            </a:r>
          </a:p>
        </p:txBody>
      </p:sp>
      <p:sp>
        <p:nvSpPr>
          <p:cNvPr id="3" name="object 3"/>
          <p:cNvSpPr/>
          <p:nvPr/>
        </p:nvSpPr>
        <p:spPr>
          <a:xfrm>
            <a:off x="147856" y="1551428"/>
            <a:ext cx="3465876" cy="460124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735006" y="1545515"/>
            <a:ext cx="3118200" cy="3695371"/>
          </a:xfrm>
          <a:prstGeom prst="rect">
            <a:avLst/>
          </a:prstGeom>
        </p:spPr>
        <p:txBody>
          <a:bodyPr vert="horz" wrap="square" lIns="0" tIns="0" rIns="0" bIns="0" rtlCol="0">
            <a:spAutoFit/>
          </a:bodyPr>
          <a:lstStyle/>
          <a:p>
            <a:pPr marL="12700" marR="220345">
              <a:lnSpc>
                <a:spcPct val="100000"/>
              </a:lnSpc>
            </a:pPr>
            <a:r>
              <a:rPr sz="1600" b="1" dirty="0">
                <a:solidFill>
                  <a:srgbClr val="333399"/>
                </a:solidFill>
                <a:latin typeface="Arial"/>
                <a:cs typeface="Arial"/>
              </a:rPr>
              <a:t>Sie</a:t>
            </a:r>
            <a:r>
              <a:rPr sz="1600" b="1" spc="-15" dirty="0">
                <a:solidFill>
                  <a:srgbClr val="333399"/>
                </a:solidFill>
                <a:latin typeface="Arial"/>
                <a:cs typeface="Arial"/>
              </a:rPr>
              <a:t>m</a:t>
            </a:r>
            <a:r>
              <a:rPr sz="1600" b="1" spc="-10" dirty="0">
                <a:solidFill>
                  <a:srgbClr val="333399"/>
                </a:solidFill>
                <a:latin typeface="Arial"/>
                <a:cs typeface="Arial"/>
              </a:rPr>
              <a:t>e</a:t>
            </a:r>
            <a:r>
              <a:rPr sz="1600" b="1" dirty="0">
                <a:solidFill>
                  <a:srgbClr val="333399"/>
                </a:solidFill>
                <a:latin typeface="Arial"/>
                <a:cs typeface="Arial"/>
              </a:rPr>
              <a:t>n</a:t>
            </a:r>
            <a:r>
              <a:rPr sz="1600" b="1" spc="-5" dirty="0">
                <a:solidFill>
                  <a:srgbClr val="333399"/>
                </a:solidFill>
                <a:latin typeface="Arial"/>
                <a:cs typeface="Arial"/>
              </a:rPr>
              <a:t>s</a:t>
            </a:r>
            <a:r>
              <a:rPr sz="1600" dirty="0">
                <a:solidFill>
                  <a:srgbClr val="333399"/>
                </a:solidFill>
                <a:latin typeface="Arial"/>
                <a:cs typeface="Arial"/>
              </a:rPr>
              <a:t>: to c</a:t>
            </a:r>
            <a:r>
              <a:rPr sz="1600" spc="-10" dirty="0">
                <a:solidFill>
                  <a:srgbClr val="333399"/>
                </a:solidFill>
                <a:latin typeface="Arial"/>
                <a:cs typeface="Arial"/>
              </a:rPr>
              <a:t>u</a:t>
            </a:r>
            <a:r>
              <a:rPr sz="1600" dirty="0">
                <a:solidFill>
                  <a:srgbClr val="333399"/>
                </a:solidFill>
                <a:latin typeface="Arial"/>
                <a:cs typeface="Arial"/>
              </a:rPr>
              <a:t>t</a:t>
            </a:r>
            <a:r>
              <a:rPr sz="1600" spc="-5" dirty="0">
                <a:solidFill>
                  <a:srgbClr val="333399"/>
                </a:solidFill>
                <a:latin typeface="Arial"/>
                <a:cs typeface="Arial"/>
              </a:rPr>
              <a:t> </a:t>
            </a:r>
            <a:r>
              <a:rPr sz="1600" dirty="0">
                <a:solidFill>
                  <a:srgbClr val="333399"/>
                </a:solidFill>
                <a:latin typeface="Arial"/>
                <a:cs typeface="Arial"/>
              </a:rPr>
              <a:t>time</a:t>
            </a:r>
            <a:r>
              <a:rPr sz="1600" spc="-10" dirty="0">
                <a:solidFill>
                  <a:srgbClr val="333399"/>
                </a:solidFill>
                <a:latin typeface="Arial"/>
                <a:cs typeface="Arial"/>
              </a:rPr>
              <a:t> </a:t>
            </a:r>
            <a:r>
              <a:rPr sz="1600" dirty="0">
                <a:solidFill>
                  <a:srgbClr val="333399"/>
                </a:solidFill>
                <a:latin typeface="Arial"/>
                <a:cs typeface="Arial"/>
              </a:rPr>
              <a:t>of or</a:t>
            </a:r>
            <a:r>
              <a:rPr sz="1600" spc="-10" dirty="0">
                <a:solidFill>
                  <a:srgbClr val="333399"/>
                </a:solidFill>
                <a:latin typeface="Arial"/>
                <a:cs typeface="Arial"/>
              </a:rPr>
              <a:t>de</a:t>
            </a:r>
            <a:r>
              <a:rPr sz="1600" dirty="0">
                <a:solidFill>
                  <a:srgbClr val="333399"/>
                </a:solidFill>
                <a:latin typeface="Arial"/>
                <a:cs typeface="Arial"/>
              </a:rPr>
              <a:t>r</a:t>
            </a:r>
            <a:r>
              <a:rPr sz="1600" spc="10" dirty="0">
                <a:solidFill>
                  <a:srgbClr val="333399"/>
                </a:solidFill>
                <a:latin typeface="Arial"/>
                <a:cs typeface="Arial"/>
              </a:rPr>
              <a:t> </a:t>
            </a:r>
            <a:r>
              <a:rPr sz="1600" dirty="0">
                <a:solidFill>
                  <a:srgbClr val="333399"/>
                </a:solidFill>
                <a:latin typeface="Arial"/>
                <a:cs typeface="Arial"/>
              </a:rPr>
              <a:t>from</a:t>
            </a:r>
            <a:r>
              <a:rPr sz="1600" spc="-15" dirty="0">
                <a:solidFill>
                  <a:srgbClr val="333399"/>
                </a:solidFill>
                <a:latin typeface="Arial"/>
                <a:cs typeface="Arial"/>
              </a:rPr>
              <a:t> </a:t>
            </a:r>
            <a:r>
              <a:rPr sz="1600" spc="-10" dirty="0">
                <a:solidFill>
                  <a:srgbClr val="333399"/>
                </a:solidFill>
                <a:latin typeface="Arial"/>
                <a:cs typeface="Arial"/>
              </a:rPr>
              <a:t>4</a:t>
            </a:r>
            <a:r>
              <a:rPr sz="1600" dirty="0">
                <a:solidFill>
                  <a:srgbClr val="333399"/>
                </a:solidFill>
                <a:latin typeface="Arial"/>
                <a:cs typeface="Arial"/>
              </a:rPr>
              <a:t>4 </a:t>
            </a:r>
            <a:r>
              <a:rPr sz="1600" spc="-40" dirty="0">
                <a:solidFill>
                  <a:srgbClr val="333399"/>
                </a:solidFill>
                <a:latin typeface="Arial"/>
                <a:cs typeface="Arial"/>
              </a:rPr>
              <a:t>w</a:t>
            </a:r>
            <a:r>
              <a:rPr sz="1600" dirty="0">
                <a:solidFill>
                  <a:srgbClr val="333399"/>
                </a:solidFill>
                <a:latin typeface="Arial"/>
                <a:cs typeface="Arial"/>
              </a:rPr>
              <a:t>e</a:t>
            </a:r>
            <a:r>
              <a:rPr sz="1600" spc="-10" dirty="0">
                <a:solidFill>
                  <a:srgbClr val="333399"/>
                </a:solidFill>
                <a:latin typeface="Arial"/>
                <a:cs typeface="Arial"/>
              </a:rPr>
              <a:t>e</a:t>
            </a:r>
            <a:r>
              <a:rPr sz="1600" dirty="0">
                <a:solidFill>
                  <a:srgbClr val="333399"/>
                </a:solidFill>
                <a:latin typeface="Arial"/>
                <a:cs typeface="Arial"/>
              </a:rPr>
              <a:t>ks</a:t>
            </a:r>
            <a:r>
              <a:rPr sz="1600" spc="50" dirty="0">
                <a:solidFill>
                  <a:srgbClr val="333399"/>
                </a:solidFill>
                <a:latin typeface="Arial"/>
                <a:cs typeface="Arial"/>
              </a:rPr>
              <a:t> </a:t>
            </a:r>
            <a:r>
              <a:rPr sz="1600" dirty="0">
                <a:solidFill>
                  <a:srgbClr val="333399"/>
                </a:solidFill>
                <a:latin typeface="Arial"/>
                <a:cs typeface="Arial"/>
              </a:rPr>
              <a:t>to</a:t>
            </a:r>
            <a:r>
              <a:rPr sz="1600" spc="-10" dirty="0">
                <a:solidFill>
                  <a:srgbClr val="333399"/>
                </a:solidFill>
                <a:latin typeface="Arial"/>
                <a:cs typeface="Arial"/>
              </a:rPr>
              <a:t> </a:t>
            </a:r>
            <a:r>
              <a:rPr sz="1600" dirty="0">
                <a:solidFill>
                  <a:srgbClr val="333399"/>
                </a:solidFill>
                <a:latin typeface="Arial"/>
                <a:cs typeface="Arial"/>
              </a:rPr>
              <a:t>4 to re</a:t>
            </a:r>
            <a:r>
              <a:rPr sz="1600" spc="-10" dirty="0">
                <a:solidFill>
                  <a:srgbClr val="333399"/>
                </a:solidFill>
                <a:latin typeface="Arial"/>
                <a:cs typeface="Arial"/>
              </a:rPr>
              <a:t>p</a:t>
            </a:r>
            <a:r>
              <a:rPr sz="1600" dirty="0">
                <a:solidFill>
                  <a:srgbClr val="333399"/>
                </a:solidFill>
                <a:latin typeface="Arial"/>
                <a:cs typeface="Arial"/>
              </a:rPr>
              <a:t>l</a:t>
            </a:r>
            <a:r>
              <a:rPr sz="1600" spc="-10" dirty="0">
                <a:solidFill>
                  <a:srgbClr val="333399"/>
                </a:solidFill>
                <a:latin typeface="Arial"/>
                <a:cs typeface="Arial"/>
              </a:rPr>
              <a:t>a</a:t>
            </a:r>
            <a:r>
              <a:rPr sz="1600" dirty="0">
                <a:solidFill>
                  <a:srgbClr val="333399"/>
                </a:solidFill>
                <a:latin typeface="Arial"/>
                <a:cs typeface="Arial"/>
              </a:rPr>
              <a:t>ce</a:t>
            </a:r>
            <a:r>
              <a:rPr sz="1600" spc="5" dirty="0">
                <a:solidFill>
                  <a:srgbClr val="333399"/>
                </a:solidFill>
                <a:latin typeface="Arial"/>
                <a:cs typeface="Arial"/>
              </a:rPr>
              <a:t> </a:t>
            </a:r>
            <a:r>
              <a:rPr sz="1600" dirty="0">
                <a:solidFill>
                  <a:srgbClr val="333399"/>
                </a:solidFill>
                <a:latin typeface="Arial"/>
                <a:cs typeface="Arial"/>
              </a:rPr>
              <a:t>tur</a:t>
            </a:r>
            <a:r>
              <a:rPr sz="1600" spc="-10" dirty="0">
                <a:solidFill>
                  <a:srgbClr val="333399"/>
                </a:solidFill>
                <a:latin typeface="Arial"/>
                <a:cs typeface="Arial"/>
              </a:rPr>
              <a:t>b</a:t>
            </a:r>
            <a:r>
              <a:rPr sz="1600" dirty="0">
                <a:solidFill>
                  <a:srgbClr val="333399"/>
                </a:solidFill>
                <a:latin typeface="Arial"/>
                <a:cs typeface="Arial"/>
              </a:rPr>
              <a:t>i</a:t>
            </a:r>
            <a:r>
              <a:rPr sz="1600" spc="-10" dirty="0">
                <a:solidFill>
                  <a:srgbClr val="333399"/>
                </a:solidFill>
                <a:latin typeface="Arial"/>
                <a:cs typeface="Arial"/>
              </a:rPr>
              <a:t>n</a:t>
            </a:r>
            <a:r>
              <a:rPr sz="1600" dirty="0">
                <a:solidFill>
                  <a:srgbClr val="333399"/>
                </a:solidFill>
                <a:latin typeface="Arial"/>
                <a:cs typeface="Arial"/>
              </a:rPr>
              <a:t>e</a:t>
            </a:r>
            <a:r>
              <a:rPr sz="1600" spc="5" dirty="0">
                <a:solidFill>
                  <a:srgbClr val="333399"/>
                </a:solidFill>
                <a:latin typeface="Arial"/>
                <a:cs typeface="Arial"/>
              </a:rPr>
              <a:t> </a:t>
            </a:r>
            <a:r>
              <a:rPr sz="1600" dirty="0">
                <a:solidFill>
                  <a:srgbClr val="333399"/>
                </a:solidFill>
                <a:latin typeface="Arial"/>
                <a:cs typeface="Arial"/>
              </a:rPr>
              <a:t>b</a:t>
            </a:r>
            <a:r>
              <a:rPr sz="1600" spc="-10" dirty="0">
                <a:solidFill>
                  <a:srgbClr val="333399"/>
                </a:solidFill>
                <a:latin typeface="Arial"/>
                <a:cs typeface="Arial"/>
              </a:rPr>
              <a:t>l</a:t>
            </a:r>
            <a:r>
              <a:rPr sz="1600" dirty="0">
                <a:solidFill>
                  <a:srgbClr val="333399"/>
                </a:solidFill>
                <a:latin typeface="Arial"/>
                <a:cs typeface="Arial"/>
              </a:rPr>
              <a:t>a</a:t>
            </a:r>
            <a:r>
              <a:rPr sz="1600" spc="-10" dirty="0">
                <a:solidFill>
                  <a:srgbClr val="333399"/>
                </a:solidFill>
                <a:latin typeface="Arial"/>
                <a:cs typeface="Arial"/>
              </a:rPr>
              <a:t>d</a:t>
            </a:r>
            <a:r>
              <a:rPr sz="1600" dirty="0">
                <a:solidFill>
                  <a:srgbClr val="333399"/>
                </a:solidFill>
                <a:latin typeface="Arial"/>
                <a:cs typeface="Arial"/>
              </a:rPr>
              <a:t>es!</a:t>
            </a:r>
            <a:r>
              <a:rPr sz="1600" spc="-85" dirty="0">
                <a:solidFill>
                  <a:srgbClr val="333399"/>
                </a:solidFill>
                <a:latin typeface="Arial"/>
                <a:cs typeface="Arial"/>
              </a:rPr>
              <a:t> </a:t>
            </a:r>
            <a:r>
              <a:rPr sz="1600" dirty="0">
                <a:solidFill>
                  <a:srgbClr val="333399"/>
                </a:solidFill>
                <a:latin typeface="Arial"/>
                <a:cs typeface="Arial"/>
              </a:rPr>
              <a:t>A</a:t>
            </a:r>
            <a:r>
              <a:rPr sz="1600" spc="-10" dirty="0">
                <a:solidFill>
                  <a:srgbClr val="333399"/>
                </a:solidFill>
                <a:latin typeface="Arial"/>
                <a:cs typeface="Arial"/>
              </a:rPr>
              <a:t>n</a:t>
            </a:r>
            <a:r>
              <a:rPr sz="1600" dirty="0">
                <a:solidFill>
                  <a:srgbClr val="333399"/>
                </a:solidFill>
                <a:latin typeface="Arial"/>
                <a:cs typeface="Arial"/>
              </a:rPr>
              <a:t>d pr</a:t>
            </a:r>
            <a:r>
              <a:rPr sz="1600" spc="-10" dirty="0">
                <a:solidFill>
                  <a:srgbClr val="333399"/>
                </a:solidFill>
                <a:latin typeface="Arial"/>
                <a:cs typeface="Arial"/>
              </a:rPr>
              <a:t>o</a:t>
            </a:r>
            <a:r>
              <a:rPr sz="1600" dirty="0">
                <a:solidFill>
                  <a:srgbClr val="333399"/>
                </a:solidFill>
                <a:latin typeface="Arial"/>
                <a:cs typeface="Arial"/>
              </a:rPr>
              <a:t>tot</a:t>
            </a:r>
            <a:r>
              <a:rPr sz="1600" spc="-25" dirty="0">
                <a:solidFill>
                  <a:srgbClr val="333399"/>
                </a:solidFill>
                <a:latin typeface="Arial"/>
                <a:cs typeface="Arial"/>
              </a:rPr>
              <a:t>y</a:t>
            </a:r>
            <a:r>
              <a:rPr sz="1600" dirty="0">
                <a:solidFill>
                  <a:srgbClr val="333399"/>
                </a:solidFill>
                <a:latin typeface="Arial"/>
                <a:cs typeface="Arial"/>
              </a:rPr>
              <a:t>p</a:t>
            </a:r>
            <a:r>
              <a:rPr sz="1600" spc="-10" dirty="0">
                <a:solidFill>
                  <a:srgbClr val="333399"/>
                </a:solidFill>
                <a:latin typeface="Arial"/>
                <a:cs typeface="Arial"/>
              </a:rPr>
              <a:t>i</a:t>
            </a:r>
            <a:r>
              <a:rPr sz="1600" dirty="0">
                <a:solidFill>
                  <a:srgbClr val="333399"/>
                </a:solidFill>
                <a:latin typeface="Arial"/>
                <a:cs typeface="Arial"/>
              </a:rPr>
              <a:t>ng</a:t>
            </a:r>
            <a:r>
              <a:rPr sz="1600" spc="25" dirty="0">
                <a:solidFill>
                  <a:srgbClr val="333399"/>
                </a:solidFill>
                <a:latin typeface="Arial"/>
                <a:cs typeface="Arial"/>
              </a:rPr>
              <a:t> </a:t>
            </a:r>
            <a:r>
              <a:rPr sz="1600" dirty="0">
                <a:solidFill>
                  <a:srgbClr val="333399"/>
                </a:solidFill>
                <a:latin typeface="Arial"/>
                <a:cs typeface="Arial"/>
              </a:rPr>
              <a:t>from 20</a:t>
            </a:r>
            <a:r>
              <a:rPr sz="1600" spc="-10" dirty="0">
                <a:solidFill>
                  <a:srgbClr val="333399"/>
                </a:solidFill>
                <a:latin typeface="Arial"/>
                <a:cs typeface="Arial"/>
              </a:rPr>
              <a:t> </a:t>
            </a:r>
            <a:r>
              <a:rPr sz="1600" spc="-40" dirty="0">
                <a:solidFill>
                  <a:srgbClr val="333399"/>
                </a:solidFill>
                <a:latin typeface="Arial"/>
                <a:cs typeface="Arial"/>
              </a:rPr>
              <a:t>w</a:t>
            </a:r>
            <a:r>
              <a:rPr sz="1600" dirty="0">
                <a:solidFill>
                  <a:srgbClr val="333399"/>
                </a:solidFill>
                <a:latin typeface="Arial"/>
                <a:cs typeface="Arial"/>
              </a:rPr>
              <a:t>e</a:t>
            </a:r>
            <a:r>
              <a:rPr sz="1600" spc="-10" dirty="0">
                <a:solidFill>
                  <a:srgbClr val="333399"/>
                </a:solidFill>
                <a:latin typeface="Arial"/>
                <a:cs typeface="Arial"/>
              </a:rPr>
              <a:t>e</a:t>
            </a:r>
            <a:r>
              <a:rPr sz="1600" dirty="0">
                <a:solidFill>
                  <a:srgbClr val="333399"/>
                </a:solidFill>
                <a:latin typeface="Arial"/>
                <a:cs typeface="Arial"/>
              </a:rPr>
              <a:t>ks</a:t>
            </a:r>
            <a:r>
              <a:rPr sz="1600" spc="50" dirty="0">
                <a:solidFill>
                  <a:srgbClr val="333399"/>
                </a:solidFill>
                <a:latin typeface="Arial"/>
                <a:cs typeface="Arial"/>
              </a:rPr>
              <a:t> </a:t>
            </a:r>
            <a:r>
              <a:rPr sz="1600" dirty="0">
                <a:solidFill>
                  <a:srgbClr val="333399"/>
                </a:solidFill>
                <a:latin typeface="Arial"/>
                <a:cs typeface="Arial"/>
              </a:rPr>
              <a:t>to 48</a:t>
            </a:r>
            <a:r>
              <a:rPr sz="1600" spc="-10" dirty="0">
                <a:solidFill>
                  <a:srgbClr val="333399"/>
                </a:solidFill>
                <a:latin typeface="Arial"/>
                <a:cs typeface="Arial"/>
              </a:rPr>
              <a:t> </a:t>
            </a:r>
            <a:r>
              <a:rPr sz="1600" dirty="0">
                <a:solidFill>
                  <a:srgbClr val="333399"/>
                </a:solidFill>
                <a:latin typeface="Arial"/>
                <a:cs typeface="Arial"/>
              </a:rPr>
              <a:t>h</a:t>
            </a:r>
            <a:r>
              <a:rPr sz="1600" spc="-10" dirty="0">
                <a:solidFill>
                  <a:srgbClr val="333399"/>
                </a:solidFill>
                <a:latin typeface="Arial"/>
                <a:cs typeface="Arial"/>
              </a:rPr>
              <a:t>o</a:t>
            </a:r>
            <a:r>
              <a:rPr sz="1600" dirty="0">
                <a:solidFill>
                  <a:srgbClr val="333399"/>
                </a:solidFill>
                <a:latin typeface="Arial"/>
                <a:cs typeface="Arial"/>
              </a:rPr>
              <a:t>urs”.</a:t>
            </a:r>
            <a:endParaRPr sz="1600" dirty="0">
              <a:latin typeface="Arial"/>
              <a:cs typeface="Arial"/>
            </a:endParaRPr>
          </a:p>
          <a:p>
            <a:pPr>
              <a:lnSpc>
                <a:spcPct val="100000"/>
              </a:lnSpc>
            </a:pPr>
            <a:endParaRPr sz="1600" dirty="0">
              <a:latin typeface="Times New Roman"/>
              <a:cs typeface="Times New Roman"/>
            </a:endParaRPr>
          </a:p>
          <a:p>
            <a:pPr>
              <a:lnSpc>
                <a:spcPct val="100000"/>
              </a:lnSpc>
              <a:spcBef>
                <a:spcPts val="9"/>
              </a:spcBef>
            </a:pPr>
            <a:endParaRPr sz="1600" dirty="0">
              <a:latin typeface="Times New Roman"/>
              <a:cs typeface="Times New Roman"/>
            </a:endParaRPr>
          </a:p>
          <a:p>
            <a:pPr marL="12700" marR="5080" algn="just">
              <a:lnSpc>
                <a:spcPct val="100000"/>
              </a:lnSpc>
            </a:pPr>
            <a:r>
              <a:rPr sz="1600" b="1" dirty="0">
                <a:solidFill>
                  <a:srgbClr val="333399"/>
                </a:solidFill>
                <a:latin typeface="Arial"/>
                <a:cs typeface="Arial"/>
              </a:rPr>
              <a:t>G</a:t>
            </a:r>
            <a:r>
              <a:rPr sz="1600" b="1" spc="-5" dirty="0">
                <a:solidFill>
                  <a:srgbClr val="333399"/>
                </a:solidFill>
                <a:latin typeface="Arial"/>
                <a:cs typeface="Arial"/>
              </a:rPr>
              <a:t>E</a:t>
            </a:r>
            <a:r>
              <a:rPr sz="1600" dirty="0">
                <a:solidFill>
                  <a:srgbClr val="333399"/>
                </a:solidFill>
                <a:latin typeface="Arial"/>
                <a:cs typeface="Arial"/>
              </a:rPr>
              <a:t>:</a:t>
            </a:r>
            <a:r>
              <a:rPr sz="1600" spc="-5" dirty="0">
                <a:solidFill>
                  <a:srgbClr val="333399"/>
                </a:solidFill>
                <a:latin typeface="Arial"/>
                <a:cs typeface="Arial"/>
              </a:rPr>
              <a:t> </a:t>
            </a:r>
            <a:r>
              <a:rPr sz="1600" dirty="0">
                <a:solidFill>
                  <a:srgbClr val="333399"/>
                </a:solidFill>
                <a:latin typeface="Arial"/>
                <a:cs typeface="Arial"/>
              </a:rPr>
              <a:t>is </a:t>
            </a:r>
            <a:r>
              <a:rPr sz="1600" spc="-10" dirty="0">
                <a:solidFill>
                  <a:srgbClr val="333399"/>
                </a:solidFill>
                <a:latin typeface="Arial"/>
                <a:cs typeface="Arial"/>
              </a:rPr>
              <a:t>u</a:t>
            </a:r>
            <a:r>
              <a:rPr sz="1600" dirty="0">
                <a:solidFill>
                  <a:srgbClr val="333399"/>
                </a:solidFill>
                <a:latin typeface="Arial"/>
                <a:cs typeface="Arial"/>
              </a:rPr>
              <a:t>si</a:t>
            </a:r>
            <a:r>
              <a:rPr sz="1600" spc="-15" dirty="0">
                <a:solidFill>
                  <a:srgbClr val="333399"/>
                </a:solidFill>
                <a:latin typeface="Arial"/>
                <a:cs typeface="Arial"/>
              </a:rPr>
              <a:t>n</a:t>
            </a:r>
            <a:r>
              <a:rPr sz="1600" dirty="0">
                <a:solidFill>
                  <a:srgbClr val="333399"/>
                </a:solidFill>
                <a:latin typeface="Arial"/>
                <a:cs typeface="Arial"/>
              </a:rPr>
              <a:t>g</a:t>
            </a:r>
            <a:r>
              <a:rPr sz="1600" spc="5" dirty="0">
                <a:solidFill>
                  <a:srgbClr val="333399"/>
                </a:solidFill>
                <a:latin typeface="Arial"/>
                <a:cs typeface="Arial"/>
              </a:rPr>
              <a:t> </a:t>
            </a:r>
            <a:r>
              <a:rPr sz="1600" spc="-10" dirty="0">
                <a:solidFill>
                  <a:srgbClr val="333399"/>
                </a:solidFill>
                <a:latin typeface="Arial"/>
                <a:cs typeface="Arial"/>
              </a:rPr>
              <a:t>3</a:t>
            </a:r>
            <a:r>
              <a:rPr sz="1600" dirty="0">
                <a:solidFill>
                  <a:srgbClr val="333399"/>
                </a:solidFill>
                <a:latin typeface="Arial"/>
                <a:cs typeface="Arial"/>
              </a:rPr>
              <a:t>D </a:t>
            </a:r>
            <a:r>
              <a:rPr sz="1600" spc="-10" dirty="0">
                <a:solidFill>
                  <a:srgbClr val="333399"/>
                </a:solidFill>
                <a:latin typeface="Arial"/>
                <a:cs typeface="Arial"/>
              </a:rPr>
              <a:t>p</a:t>
            </a:r>
            <a:r>
              <a:rPr sz="1600" dirty="0">
                <a:solidFill>
                  <a:srgbClr val="333399"/>
                </a:solidFill>
                <a:latin typeface="Arial"/>
                <a:cs typeface="Arial"/>
              </a:rPr>
              <a:t>ri</a:t>
            </a:r>
            <a:r>
              <a:rPr sz="1600" spc="-15" dirty="0">
                <a:solidFill>
                  <a:srgbClr val="333399"/>
                </a:solidFill>
                <a:latin typeface="Arial"/>
                <a:cs typeface="Arial"/>
              </a:rPr>
              <a:t>n</a:t>
            </a:r>
            <a:r>
              <a:rPr sz="1600" dirty="0">
                <a:solidFill>
                  <a:srgbClr val="333399"/>
                </a:solidFill>
                <a:latin typeface="Arial"/>
                <a:cs typeface="Arial"/>
              </a:rPr>
              <a:t>ti</a:t>
            </a:r>
            <a:r>
              <a:rPr sz="1600" spc="-10" dirty="0">
                <a:solidFill>
                  <a:srgbClr val="333399"/>
                </a:solidFill>
                <a:latin typeface="Arial"/>
                <a:cs typeface="Arial"/>
              </a:rPr>
              <a:t>n</a:t>
            </a:r>
            <a:r>
              <a:rPr sz="1600" dirty="0">
                <a:solidFill>
                  <a:srgbClr val="333399"/>
                </a:solidFill>
                <a:latin typeface="Arial"/>
                <a:cs typeface="Arial"/>
              </a:rPr>
              <a:t>g</a:t>
            </a:r>
            <a:r>
              <a:rPr sz="1600" spc="20" dirty="0">
                <a:solidFill>
                  <a:srgbClr val="333399"/>
                </a:solidFill>
                <a:latin typeface="Arial"/>
                <a:cs typeface="Arial"/>
              </a:rPr>
              <a:t> </a:t>
            </a:r>
            <a:r>
              <a:rPr sz="1600" dirty="0">
                <a:solidFill>
                  <a:srgbClr val="333399"/>
                </a:solidFill>
                <a:latin typeface="Arial"/>
                <a:cs typeface="Arial"/>
              </a:rPr>
              <a:t>for</a:t>
            </a:r>
            <a:r>
              <a:rPr sz="1600" spc="-15" dirty="0">
                <a:solidFill>
                  <a:srgbClr val="333399"/>
                </a:solidFill>
                <a:latin typeface="Arial"/>
                <a:cs typeface="Arial"/>
              </a:rPr>
              <a:t> </a:t>
            </a:r>
            <a:r>
              <a:rPr sz="1600" dirty="0">
                <a:solidFill>
                  <a:srgbClr val="333399"/>
                </a:solidFill>
                <a:latin typeface="Arial"/>
                <a:cs typeface="Arial"/>
              </a:rPr>
              <a:t>B</a:t>
            </a:r>
            <a:r>
              <a:rPr sz="1600" spc="-10" dirty="0">
                <a:solidFill>
                  <a:srgbClr val="333399"/>
                </a:solidFill>
                <a:latin typeface="Arial"/>
                <a:cs typeface="Arial"/>
              </a:rPr>
              <a:t>oe</a:t>
            </a:r>
            <a:r>
              <a:rPr sz="1600" dirty="0">
                <a:solidFill>
                  <a:srgbClr val="333399"/>
                </a:solidFill>
                <a:latin typeface="Arial"/>
                <a:cs typeface="Arial"/>
              </a:rPr>
              <a:t>i</a:t>
            </a:r>
            <a:r>
              <a:rPr sz="1600" spc="-15" dirty="0">
                <a:solidFill>
                  <a:srgbClr val="333399"/>
                </a:solidFill>
                <a:latin typeface="Arial"/>
                <a:cs typeface="Arial"/>
              </a:rPr>
              <a:t>n</a:t>
            </a:r>
            <a:r>
              <a:rPr sz="1600" dirty="0">
                <a:solidFill>
                  <a:srgbClr val="333399"/>
                </a:solidFill>
                <a:latin typeface="Arial"/>
                <a:cs typeface="Arial"/>
              </a:rPr>
              <a:t>g</a:t>
            </a:r>
            <a:r>
              <a:rPr sz="1600" spc="20" dirty="0">
                <a:solidFill>
                  <a:srgbClr val="333399"/>
                </a:solidFill>
                <a:latin typeface="Arial"/>
                <a:cs typeface="Arial"/>
              </a:rPr>
              <a:t> </a:t>
            </a:r>
            <a:r>
              <a:rPr sz="1600" spc="-10" dirty="0">
                <a:solidFill>
                  <a:srgbClr val="333399"/>
                </a:solidFill>
                <a:latin typeface="Arial"/>
                <a:cs typeface="Arial"/>
              </a:rPr>
              <a:t>73</a:t>
            </a:r>
            <a:r>
              <a:rPr sz="1600" dirty="0">
                <a:solidFill>
                  <a:srgbClr val="333399"/>
                </a:solidFill>
                <a:latin typeface="Arial"/>
                <a:cs typeface="Arial"/>
              </a:rPr>
              <a:t>7</a:t>
            </a:r>
            <a:r>
              <a:rPr sz="1600" spc="-5" dirty="0">
                <a:solidFill>
                  <a:srgbClr val="333399"/>
                </a:solidFill>
                <a:latin typeface="Arial"/>
                <a:cs typeface="Arial"/>
              </a:rPr>
              <a:t> </a:t>
            </a:r>
            <a:r>
              <a:rPr sz="1600" dirty="0">
                <a:solidFill>
                  <a:srgbClr val="333399"/>
                </a:solidFill>
                <a:latin typeface="Arial"/>
                <a:cs typeface="Arial"/>
              </a:rPr>
              <a:t>a</a:t>
            </a:r>
            <a:r>
              <a:rPr sz="1600" spc="-10" dirty="0">
                <a:solidFill>
                  <a:srgbClr val="333399"/>
                </a:solidFill>
                <a:latin typeface="Arial"/>
                <a:cs typeface="Arial"/>
              </a:rPr>
              <a:t>n</a:t>
            </a:r>
            <a:r>
              <a:rPr sz="1600" dirty="0">
                <a:solidFill>
                  <a:srgbClr val="333399"/>
                </a:solidFill>
                <a:latin typeface="Arial"/>
                <a:cs typeface="Arial"/>
              </a:rPr>
              <a:t>d Air</a:t>
            </a:r>
            <a:r>
              <a:rPr sz="1600" spc="-10" dirty="0">
                <a:solidFill>
                  <a:srgbClr val="333399"/>
                </a:solidFill>
                <a:latin typeface="Arial"/>
                <a:cs typeface="Arial"/>
              </a:rPr>
              <a:t>b</a:t>
            </a:r>
            <a:r>
              <a:rPr sz="1600" dirty="0">
                <a:solidFill>
                  <a:srgbClr val="333399"/>
                </a:solidFill>
                <a:latin typeface="Arial"/>
                <a:cs typeface="Arial"/>
              </a:rPr>
              <a:t>us</a:t>
            </a:r>
            <a:r>
              <a:rPr sz="1600" spc="-100" dirty="0">
                <a:solidFill>
                  <a:srgbClr val="333399"/>
                </a:solidFill>
                <a:latin typeface="Arial"/>
                <a:cs typeface="Arial"/>
              </a:rPr>
              <a:t> </a:t>
            </a:r>
            <a:r>
              <a:rPr sz="1600" dirty="0">
                <a:solidFill>
                  <a:srgbClr val="333399"/>
                </a:solidFill>
                <a:latin typeface="Arial"/>
                <a:cs typeface="Arial"/>
              </a:rPr>
              <a:t>A</a:t>
            </a:r>
            <a:r>
              <a:rPr sz="1600" spc="-10" dirty="0">
                <a:solidFill>
                  <a:srgbClr val="333399"/>
                </a:solidFill>
                <a:latin typeface="Arial"/>
                <a:cs typeface="Arial"/>
              </a:rPr>
              <a:t>3</a:t>
            </a:r>
            <a:r>
              <a:rPr sz="1600" dirty="0">
                <a:solidFill>
                  <a:srgbClr val="333399"/>
                </a:solidFill>
                <a:latin typeface="Arial"/>
                <a:cs typeface="Arial"/>
              </a:rPr>
              <a:t>20</a:t>
            </a:r>
            <a:r>
              <a:rPr sz="1600" spc="5" dirty="0">
                <a:solidFill>
                  <a:srgbClr val="333399"/>
                </a:solidFill>
                <a:latin typeface="Arial"/>
                <a:cs typeface="Arial"/>
              </a:rPr>
              <a:t> </a:t>
            </a:r>
            <a:r>
              <a:rPr sz="1600" dirty="0">
                <a:solidFill>
                  <a:srgbClr val="333399"/>
                </a:solidFill>
                <a:latin typeface="Arial"/>
                <a:cs typeface="Arial"/>
              </a:rPr>
              <a:t>fu</a:t>
            </a:r>
            <a:r>
              <a:rPr sz="1600" spc="-10" dirty="0">
                <a:solidFill>
                  <a:srgbClr val="333399"/>
                </a:solidFill>
                <a:latin typeface="Arial"/>
                <a:cs typeface="Arial"/>
              </a:rPr>
              <a:t>e</a:t>
            </a:r>
            <a:r>
              <a:rPr sz="1600" dirty="0">
                <a:solidFill>
                  <a:srgbClr val="333399"/>
                </a:solidFill>
                <a:latin typeface="Arial"/>
                <a:cs typeface="Arial"/>
              </a:rPr>
              <a:t>l n</a:t>
            </a:r>
            <a:r>
              <a:rPr sz="1600" spc="-10" dirty="0">
                <a:solidFill>
                  <a:srgbClr val="333399"/>
                </a:solidFill>
                <a:latin typeface="Arial"/>
                <a:cs typeface="Arial"/>
              </a:rPr>
              <a:t>o</a:t>
            </a:r>
            <a:r>
              <a:rPr sz="1600" dirty="0">
                <a:solidFill>
                  <a:srgbClr val="333399"/>
                </a:solidFill>
                <a:latin typeface="Arial"/>
                <a:cs typeface="Arial"/>
              </a:rPr>
              <a:t>zzl</a:t>
            </a:r>
            <a:r>
              <a:rPr sz="1600" spc="-10" dirty="0">
                <a:solidFill>
                  <a:srgbClr val="333399"/>
                </a:solidFill>
                <a:latin typeface="Arial"/>
                <a:cs typeface="Arial"/>
              </a:rPr>
              <a:t>e</a:t>
            </a:r>
            <a:r>
              <a:rPr sz="1600" dirty="0">
                <a:solidFill>
                  <a:srgbClr val="333399"/>
                </a:solidFill>
                <a:latin typeface="Arial"/>
                <a:cs typeface="Arial"/>
              </a:rPr>
              <a:t>s</a:t>
            </a:r>
            <a:r>
              <a:rPr sz="1600" spc="10" dirty="0">
                <a:solidFill>
                  <a:srgbClr val="333399"/>
                </a:solidFill>
                <a:latin typeface="Arial"/>
                <a:cs typeface="Arial"/>
              </a:rPr>
              <a:t> </a:t>
            </a:r>
            <a:r>
              <a:rPr sz="1600" dirty="0">
                <a:solidFill>
                  <a:srgbClr val="333399"/>
                </a:solidFill>
                <a:latin typeface="Arial"/>
                <a:cs typeface="Arial"/>
              </a:rPr>
              <a:t>2</a:t>
            </a:r>
            <a:r>
              <a:rPr sz="1600" spc="-10" dirty="0">
                <a:solidFill>
                  <a:srgbClr val="333399"/>
                </a:solidFill>
                <a:latin typeface="Arial"/>
                <a:cs typeface="Arial"/>
              </a:rPr>
              <a:t>5</a:t>
            </a:r>
            <a:r>
              <a:rPr sz="1600" dirty="0">
                <a:solidFill>
                  <a:srgbClr val="333399"/>
                </a:solidFill>
                <a:latin typeface="Arial"/>
                <a:cs typeface="Arial"/>
              </a:rPr>
              <a:t>%</a:t>
            </a:r>
            <a:r>
              <a:rPr sz="1600" spc="5" dirty="0">
                <a:solidFill>
                  <a:srgbClr val="333399"/>
                </a:solidFill>
                <a:latin typeface="Arial"/>
                <a:cs typeface="Arial"/>
              </a:rPr>
              <a:t> </a:t>
            </a:r>
            <a:r>
              <a:rPr sz="1600" dirty="0">
                <a:solidFill>
                  <a:srgbClr val="333399"/>
                </a:solidFill>
                <a:latin typeface="Arial"/>
                <a:cs typeface="Arial"/>
              </a:rPr>
              <a:t>l</a:t>
            </a:r>
            <a:r>
              <a:rPr sz="1600" spc="-10" dirty="0">
                <a:solidFill>
                  <a:srgbClr val="333399"/>
                </a:solidFill>
                <a:latin typeface="Arial"/>
                <a:cs typeface="Arial"/>
              </a:rPr>
              <a:t>i</a:t>
            </a:r>
            <a:r>
              <a:rPr sz="1600" dirty="0">
                <a:solidFill>
                  <a:srgbClr val="333399"/>
                </a:solidFill>
                <a:latin typeface="Arial"/>
                <a:cs typeface="Arial"/>
              </a:rPr>
              <a:t>g</a:t>
            </a:r>
            <a:r>
              <a:rPr sz="1600" spc="-10" dirty="0">
                <a:solidFill>
                  <a:srgbClr val="333399"/>
                </a:solidFill>
                <a:latin typeface="Arial"/>
                <a:cs typeface="Arial"/>
              </a:rPr>
              <a:t>h</a:t>
            </a:r>
            <a:r>
              <a:rPr sz="1600" dirty="0">
                <a:solidFill>
                  <a:srgbClr val="333399"/>
                </a:solidFill>
                <a:latin typeface="Arial"/>
                <a:cs typeface="Arial"/>
              </a:rPr>
              <a:t>ter</a:t>
            </a:r>
            <a:r>
              <a:rPr sz="1600" spc="10" dirty="0">
                <a:solidFill>
                  <a:srgbClr val="333399"/>
                </a:solidFill>
                <a:latin typeface="Arial"/>
                <a:cs typeface="Arial"/>
              </a:rPr>
              <a:t> </a:t>
            </a:r>
            <a:r>
              <a:rPr sz="1600" dirty="0">
                <a:solidFill>
                  <a:srgbClr val="333399"/>
                </a:solidFill>
                <a:latin typeface="Arial"/>
                <a:cs typeface="Arial"/>
              </a:rPr>
              <a:t>a</a:t>
            </a:r>
            <a:r>
              <a:rPr sz="1600" spc="-10" dirty="0">
                <a:solidFill>
                  <a:srgbClr val="333399"/>
                </a:solidFill>
                <a:latin typeface="Arial"/>
                <a:cs typeface="Arial"/>
              </a:rPr>
              <a:t>n</a:t>
            </a:r>
            <a:r>
              <a:rPr sz="1600" dirty="0">
                <a:solidFill>
                  <a:srgbClr val="333399"/>
                </a:solidFill>
                <a:latin typeface="Arial"/>
                <a:cs typeface="Arial"/>
              </a:rPr>
              <a:t>d</a:t>
            </a:r>
            <a:r>
              <a:rPr sz="1600" spc="5" dirty="0">
                <a:solidFill>
                  <a:srgbClr val="333399"/>
                </a:solidFill>
                <a:latin typeface="Arial"/>
                <a:cs typeface="Arial"/>
              </a:rPr>
              <a:t> </a:t>
            </a:r>
            <a:r>
              <a:rPr sz="1600" dirty="0">
                <a:solidFill>
                  <a:srgbClr val="333399"/>
                </a:solidFill>
                <a:latin typeface="Arial"/>
                <a:cs typeface="Arial"/>
              </a:rPr>
              <a:t>5 times more</a:t>
            </a:r>
            <a:r>
              <a:rPr sz="1600" spc="-10" dirty="0">
                <a:solidFill>
                  <a:srgbClr val="333399"/>
                </a:solidFill>
                <a:latin typeface="Arial"/>
                <a:cs typeface="Arial"/>
              </a:rPr>
              <a:t> </a:t>
            </a:r>
            <a:r>
              <a:rPr sz="1600" dirty="0">
                <a:solidFill>
                  <a:srgbClr val="333399"/>
                </a:solidFill>
                <a:latin typeface="Arial"/>
                <a:cs typeface="Arial"/>
              </a:rPr>
              <a:t>d</a:t>
            </a:r>
            <a:r>
              <a:rPr sz="1600" spc="-10" dirty="0">
                <a:solidFill>
                  <a:srgbClr val="333399"/>
                </a:solidFill>
                <a:latin typeface="Arial"/>
                <a:cs typeface="Arial"/>
              </a:rPr>
              <a:t>u</a:t>
            </a:r>
            <a:r>
              <a:rPr sz="1600" dirty="0">
                <a:solidFill>
                  <a:srgbClr val="333399"/>
                </a:solidFill>
                <a:latin typeface="Arial"/>
                <a:cs typeface="Arial"/>
              </a:rPr>
              <a:t>ra</a:t>
            </a:r>
            <a:r>
              <a:rPr sz="1600" spc="-10" dirty="0">
                <a:solidFill>
                  <a:srgbClr val="333399"/>
                </a:solidFill>
                <a:latin typeface="Arial"/>
                <a:cs typeface="Arial"/>
              </a:rPr>
              <a:t>b</a:t>
            </a:r>
            <a:r>
              <a:rPr sz="1600" dirty="0">
                <a:solidFill>
                  <a:srgbClr val="333399"/>
                </a:solidFill>
                <a:latin typeface="Arial"/>
                <a:cs typeface="Arial"/>
              </a:rPr>
              <a:t>l</a:t>
            </a:r>
            <a:r>
              <a:rPr sz="1600" spc="-10" dirty="0">
                <a:solidFill>
                  <a:srgbClr val="333399"/>
                </a:solidFill>
                <a:latin typeface="Arial"/>
                <a:cs typeface="Arial"/>
              </a:rPr>
              <a:t>e</a:t>
            </a:r>
            <a:r>
              <a:rPr sz="1600" dirty="0">
                <a:solidFill>
                  <a:srgbClr val="333399"/>
                </a:solidFill>
                <a:latin typeface="Arial"/>
                <a:cs typeface="Arial"/>
              </a:rPr>
              <a:t>!</a:t>
            </a:r>
            <a:endParaRPr sz="1600" dirty="0">
              <a:latin typeface="Arial"/>
              <a:cs typeface="Arial"/>
            </a:endParaRPr>
          </a:p>
          <a:p>
            <a:pPr>
              <a:lnSpc>
                <a:spcPct val="100000"/>
              </a:lnSpc>
            </a:pPr>
            <a:endParaRPr sz="1600" dirty="0">
              <a:latin typeface="Times New Roman"/>
              <a:cs typeface="Times New Roman"/>
            </a:endParaRPr>
          </a:p>
          <a:p>
            <a:pPr>
              <a:lnSpc>
                <a:spcPct val="100000"/>
              </a:lnSpc>
              <a:spcBef>
                <a:spcPts val="7"/>
              </a:spcBef>
            </a:pPr>
            <a:endParaRPr sz="1600" dirty="0">
              <a:latin typeface="Times New Roman"/>
              <a:cs typeface="Times New Roman"/>
            </a:endParaRPr>
          </a:p>
          <a:p>
            <a:pPr marL="12700" marR="450850">
              <a:lnSpc>
                <a:spcPct val="100000"/>
              </a:lnSpc>
            </a:pPr>
            <a:r>
              <a:rPr sz="1600" b="1" spc="-55" dirty="0">
                <a:solidFill>
                  <a:srgbClr val="333399"/>
                </a:solidFill>
                <a:latin typeface="Arial"/>
                <a:cs typeface="Arial"/>
              </a:rPr>
              <a:t>A</a:t>
            </a:r>
            <a:r>
              <a:rPr sz="1600" b="1" dirty="0">
                <a:solidFill>
                  <a:srgbClr val="333399"/>
                </a:solidFill>
                <a:latin typeface="Arial"/>
                <a:cs typeface="Arial"/>
              </a:rPr>
              <a:t>irb</a:t>
            </a:r>
            <a:r>
              <a:rPr sz="1600" b="1" spc="5" dirty="0">
                <a:solidFill>
                  <a:srgbClr val="333399"/>
                </a:solidFill>
                <a:latin typeface="Arial"/>
                <a:cs typeface="Arial"/>
              </a:rPr>
              <a:t>u</a:t>
            </a:r>
            <a:r>
              <a:rPr sz="1600" b="1" dirty="0">
                <a:solidFill>
                  <a:srgbClr val="333399"/>
                </a:solidFill>
                <a:latin typeface="Arial"/>
                <a:cs typeface="Arial"/>
              </a:rPr>
              <a:t>s:</a:t>
            </a:r>
            <a:r>
              <a:rPr sz="1600" b="1" spc="50" dirty="0">
                <a:solidFill>
                  <a:srgbClr val="333399"/>
                </a:solidFill>
                <a:latin typeface="Arial"/>
                <a:cs typeface="Arial"/>
              </a:rPr>
              <a:t> </a:t>
            </a:r>
            <a:r>
              <a:rPr sz="1600" dirty="0">
                <a:solidFill>
                  <a:srgbClr val="333399"/>
                </a:solidFill>
                <a:latin typeface="Arial"/>
                <a:cs typeface="Arial"/>
              </a:rPr>
              <a:t>is mak</a:t>
            </a:r>
            <a:r>
              <a:rPr sz="1600" spc="-10" dirty="0">
                <a:solidFill>
                  <a:srgbClr val="333399"/>
                </a:solidFill>
                <a:latin typeface="Arial"/>
                <a:cs typeface="Arial"/>
              </a:rPr>
              <a:t>i</a:t>
            </a:r>
            <a:r>
              <a:rPr sz="1600" dirty="0">
                <a:solidFill>
                  <a:srgbClr val="333399"/>
                </a:solidFill>
                <a:latin typeface="Arial"/>
                <a:cs typeface="Arial"/>
              </a:rPr>
              <a:t>ng</a:t>
            </a:r>
            <a:r>
              <a:rPr sz="1600" spc="5" dirty="0">
                <a:solidFill>
                  <a:srgbClr val="333399"/>
                </a:solidFill>
                <a:latin typeface="Arial"/>
                <a:cs typeface="Arial"/>
              </a:rPr>
              <a:t> </a:t>
            </a:r>
            <a:r>
              <a:rPr sz="1600" dirty="0">
                <a:solidFill>
                  <a:srgbClr val="333399"/>
                </a:solidFill>
                <a:latin typeface="Arial"/>
                <a:cs typeface="Arial"/>
              </a:rPr>
              <a:t>b</a:t>
            </a:r>
            <a:r>
              <a:rPr sz="1600" spc="-10" dirty="0">
                <a:solidFill>
                  <a:srgbClr val="333399"/>
                </a:solidFill>
                <a:latin typeface="Arial"/>
                <a:cs typeface="Arial"/>
              </a:rPr>
              <a:t>i</a:t>
            </a:r>
            <a:r>
              <a:rPr sz="1600" dirty="0">
                <a:solidFill>
                  <a:srgbClr val="333399"/>
                </a:solidFill>
                <a:latin typeface="Arial"/>
                <a:cs typeface="Arial"/>
              </a:rPr>
              <a:t>ts</a:t>
            </a:r>
            <a:r>
              <a:rPr sz="1600" spc="5" dirty="0">
                <a:solidFill>
                  <a:srgbClr val="333399"/>
                </a:solidFill>
                <a:latin typeface="Arial"/>
                <a:cs typeface="Arial"/>
              </a:rPr>
              <a:t> </a:t>
            </a:r>
            <a:r>
              <a:rPr sz="1600" dirty="0">
                <a:solidFill>
                  <a:srgbClr val="333399"/>
                </a:solidFill>
                <a:latin typeface="Arial"/>
                <a:cs typeface="Arial"/>
              </a:rPr>
              <a:t>of</a:t>
            </a:r>
            <a:r>
              <a:rPr sz="1600" spc="-10" dirty="0">
                <a:solidFill>
                  <a:srgbClr val="333399"/>
                </a:solidFill>
                <a:latin typeface="Arial"/>
                <a:cs typeface="Arial"/>
              </a:rPr>
              <a:t> </a:t>
            </a:r>
            <a:r>
              <a:rPr sz="1600" dirty="0">
                <a:solidFill>
                  <a:srgbClr val="333399"/>
                </a:solidFill>
                <a:latin typeface="Arial"/>
                <a:cs typeface="Arial"/>
              </a:rPr>
              <a:t>p</a:t>
            </a:r>
            <a:r>
              <a:rPr sz="1600" spc="-10" dirty="0">
                <a:solidFill>
                  <a:srgbClr val="333399"/>
                </a:solidFill>
                <a:latin typeface="Arial"/>
                <a:cs typeface="Arial"/>
              </a:rPr>
              <a:t>l</a:t>
            </a:r>
            <a:r>
              <a:rPr sz="1600" dirty="0">
                <a:solidFill>
                  <a:srgbClr val="333399"/>
                </a:solidFill>
                <a:latin typeface="Arial"/>
                <a:cs typeface="Arial"/>
              </a:rPr>
              <a:t>a</a:t>
            </a:r>
            <a:r>
              <a:rPr sz="1600" spc="-10" dirty="0">
                <a:solidFill>
                  <a:srgbClr val="333399"/>
                </a:solidFill>
                <a:latin typeface="Arial"/>
                <a:cs typeface="Arial"/>
              </a:rPr>
              <a:t>n</a:t>
            </a:r>
            <a:r>
              <a:rPr sz="1600" dirty="0">
                <a:solidFill>
                  <a:srgbClr val="333399"/>
                </a:solidFill>
                <a:latin typeface="Arial"/>
                <a:cs typeface="Arial"/>
              </a:rPr>
              <a:t>es</a:t>
            </a:r>
            <a:r>
              <a:rPr sz="1600" spc="20" dirty="0">
                <a:solidFill>
                  <a:srgbClr val="333399"/>
                </a:solidFill>
                <a:latin typeface="Arial"/>
                <a:cs typeface="Arial"/>
              </a:rPr>
              <a:t> </a:t>
            </a:r>
            <a:r>
              <a:rPr sz="1600" dirty="0">
                <a:solidFill>
                  <a:srgbClr val="333399"/>
                </a:solidFill>
                <a:latin typeface="Arial"/>
                <a:cs typeface="Arial"/>
              </a:rPr>
              <a:t>a</a:t>
            </a:r>
            <a:r>
              <a:rPr sz="1600" spc="-10" dirty="0">
                <a:solidFill>
                  <a:srgbClr val="333399"/>
                </a:solidFill>
                <a:latin typeface="Arial"/>
                <a:cs typeface="Arial"/>
              </a:rPr>
              <a:t>n</a:t>
            </a:r>
            <a:r>
              <a:rPr sz="1600" dirty="0">
                <a:solidFill>
                  <a:srgbClr val="333399"/>
                </a:solidFill>
                <a:latin typeface="Arial"/>
                <a:cs typeface="Arial"/>
              </a:rPr>
              <a:t>d dr</a:t>
            </a:r>
            <a:r>
              <a:rPr sz="1600" spc="-10" dirty="0">
                <a:solidFill>
                  <a:srgbClr val="333399"/>
                </a:solidFill>
                <a:latin typeface="Arial"/>
                <a:cs typeface="Arial"/>
              </a:rPr>
              <a:t>e</a:t>
            </a:r>
            <a:r>
              <a:rPr sz="1600" dirty="0">
                <a:solidFill>
                  <a:srgbClr val="333399"/>
                </a:solidFill>
                <a:latin typeface="Arial"/>
                <a:cs typeface="Arial"/>
              </a:rPr>
              <a:t>ams</a:t>
            </a:r>
            <a:r>
              <a:rPr sz="1600" spc="5" dirty="0">
                <a:solidFill>
                  <a:srgbClr val="333399"/>
                </a:solidFill>
                <a:latin typeface="Arial"/>
                <a:cs typeface="Arial"/>
              </a:rPr>
              <a:t> </a:t>
            </a:r>
            <a:r>
              <a:rPr sz="1600" dirty="0">
                <a:solidFill>
                  <a:srgbClr val="333399"/>
                </a:solidFill>
                <a:latin typeface="Arial"/>
                <a:cs typeface="Arial"/>
              </a:rPr>
              <a:t>of</a:t>
            </a:r>
            <a:r>
              <a:rPr sz="1600" spc="-10" dirty="0">
                <a:solidFill>
                  <a:srgbClr val="333399"/>
                </a:solidFill>
                <a:latin typeface="Arial"/>
                <a:cs typeface="Arial"/>
              </a:rPr>
              <a:t> </a:t>
            </a:r>
            <a:r>
              <a:rPr sz="1600" dirty="0">
                <a:solidFill>
                  <a:srgbClr val="333399"/>
                </a:solidFill>
                <a:latin typeface="Arial"/>
                <a:cs typeface="Arial"/>
              </a:rPr>
              <a:t>pr</a:t>
            </a:r>
            <a:r>
              <a:rPr sz="1600" spc="-10" dirty="0">
                <a:solidFill>
                  <a:srgbClr val="333399"/>
                </a:solidFill>
                <a:latin typeface="Arial"/>
                <a:cs typeface="Arial"/>
              </a:rPr>
              <a:t>i</a:t>
            </a:r>
            <a:r>
              <a:rPr sz="1600" dirty="0">
                <a:solidFill>
                  <a:srgbClr val="333399"/>
                </a:solidFill>
                <a:latin typeface="Arial"/>
                <a:cs typeface="Arial"/>
              </a:rPr>
              <a:t>nti</a:t>
            </a:r>
            <a:r>
              <a:rPr sz="1600" spc="-10" dirty="0">
                <a:solidFill>
                  <a:srgbClr val="333399"/>
                </a:solidFill>
                <a:latin typeface="Arial"/>
                <a:cs typeface="Arial"/>
              </a:rPr>
              <a:t>n</a:t>
            </a:r>
            <a:r>
              <a:rPr sz="1600" dirty="0">
                <a:solidFill>
                  <a:srgbClr val="333399"/>
                </a:solidFill>
                <a:latin typeface="Arial"/>
                <a:cs typeface="Arial"/>
              </a:rPr>
              <a:t>g</a:t>
            </a:r>
            <a:r>
              <a:rPr sz="1600" spc="20" dirty="0">
                <a:solidFill>
                  <a:srgbClr val="333399"/>
                </a:solidFill>
                <a:latin typeface="Arial"/>
                <a:cs typeface="Arial"/>
              </a:rPr>
              <a:t> </a:t>
            </a:r>
            <a:r>
              <a:rPr sz="1600" dirty="0">
                <a:solidFill>
                  <a:srgbClr val="333399"/>
                </a:solidFill>
                <a:latin typeface="Arial"/>
                <a:cs typeface="Arial"/>
              </a:rPr>
              <a:t>the</a:t>
            </a:r>
            <a:r>
              <a:rPr sz="1600" spc="-10" dirty="0">
                <a:solidFill>
                  <a:srgbClr val="333399"/>
                </a:solidFill>
                <a:latin typeface="Arial"/>
                <a:cs typeface="Arial"/>
              </a:rPr>
              <a:t> </a:t>
            </a:r>
            <a:r>
              <a:rPr sz="1600" dirty="0">
                <a:solidFill>
                  <a:srgbClr val="333399"/>
                </a:solidFill>
                <a:latin typeface="Arial"/>
                <a:cs typeface="Arial"/>
              </a:rPr>
              <a:t>e</a:t>
            </a:r>
            <a:r>
              <a:rPr sz="1600" spc="-10" dirty="0">
                <a:solidFill>
                  <a:srgbClr val="333399"/>
                </a:solidFill>
                <a:latin typeface="Arial"/>
                <a:cs typeface="Arial"/>
              </a:rPr>
              <a:t>n</a:t>
            </a:r>
            <a:r>
              <a:rPr sz="1600" dirty="0">
                <a:solidFill>
                  <a:srgbClr val="333399"/>
                </a:solidFill>
                <a:latin typeface="Arial"/>
                <a:cs typeface="Arial"/>
              </a:rPr>
              <a:t>tire fus</a:t>
            </a:r>
            <a:r>
              <a:rPr sz="1600" spc="-10" dirty="0">
                <a:solidFill>
                  <a:srgbClr val="333399"/>
                </a:solidFill>
                <a:latin typeface="Arial"/>
                <a:cs typeface="Arial"/>
              </a:rPr>
              <a:t>e</a:t>
            </a:r>
            <a:r>
              <a:rPr sz="1600" dirty="0">
                <a:solidFill>
                  <a:srgbClr val="333399"/>
                </a:solidFill>
                <a:latin typeface="Arial"/>
                <a:cs typeface="Arial"/>
              </a:rPr>
              <a:t>l</a:t>
            </a:r>
            <a:r>
              <a:rPr sz="1600" spc="-10" dirty="0">
                <a:solidFill>
                  <a:srgbClr val="333399"/>
                </a:solidFill>
                <a:latin typeface="Arial"/>
                <a:cs typeface="Arial"/>
              </a:rPr>
              <a:t>a</a:t>
            </a:r>
            <a:r>
              <a:rPr sz="1600" dirty="0">
                <a:solidFill>
                  <a:srgbClr val="333399"/>
                </a:solidFill>
                <a:latin typeface="Arial"/>
                <a:cs typeface="Arial"/>
              </a:rPr>
              <a:t>g</a:t>
            </a:r>
            <a:r>
              <a:rPr sz="1600" spc="-10" dirty="0">
                <a:solidFill>
                  <a:srgbClr val="333399"/>
                </a:solidFill>
                <a:latin typeface="Arial"/>
                <a:cs typeface="Arial"/>
              </a:rPr>
              <a:t>e</a:t>
            </a:r>
            <a:r>
              <a:rPr sz="1600" dirty="0">
                <a:solidFill>
                  <a:srgbClr val="333399"/>
                </a:solidFill>
                <a:latin typeface="Arial"/>
                <a:cs typeface="Arial"/>
              </a:rPr>
              <a:t>s!</a:t>
            </a:r>
            <a:endParaRPr sz="1600" dirty="0">
              <a:latin typeface="Arial"/>
              <a:cs typeface="Arial"/>
            </a:endParaRPr>
          </a:p>
        </p:txBody>
      </p:sp>
      <p:pic>
        <p:nvPicPr>
          <p:cNvPr id="6" name="Picture 5"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8084" y="2853423"/>
            <a:ext cx="2174073" cy="3299251"/>
          </a:xfrm>
          <a:prstGeom prst="rect">
            <a:avLst/>
          </a:prstGeom>
        </p:spPr>
      </p:pic>
      <p:sp>
        <p:nvSpPr>
          <p:cNvPr id="8" name="TextBox 7"/>
          <p:cNvSpPr txBox="1"/>
          <p:nvPr/>
        </p:nvSpPr>
        <p:spPr>
          <a:xfrm>
            <a:off x="548778" y="6300499"/>
            <a:ext cx="7765092" cy="369332"/>
          </a:xfrm>
          <a:prstGeom prst="rect">
            <a:avLst/>
          </a:prstGeom>
          <a:noFill/>
        </p:spPr>
        <p:txBody>
          <a:bodyPr wrap="square" rtlCol="0">
            <a:spAutoFit/>
          </a:bodyPr>
          <a:lstStyle/>
          <a:p>
            <a:r>
              <a:rPr lang="en-US" u="sng" dirty="0">
                <a:hlinkClick r:id="rId5"/>
              </a:rPr>
              <a:t>http://www.theverge.com/2014/8/13/5999933/robots-taking-jobs-video</a:t>
            </a:r>
            <a:endParaRPr lang="en-US" dirty="0"/>
          </a:p>
        </p:txBody>
      </p:sp>
    </p:spTree>
    <p:extLst>
      <p:ext uri="{BB962C8B-B14F-4D97-AF65-F5344CB8AC3E}">
        <p14:creationId xmlns:p14="http://schemas.microsoft.com/office/powerpoint/2010/main" val="951705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0"/>
            <a:ext cx="25765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82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2700"/>
            <a:ext cx="1000125" cy="965200"/>
          </a:xfrm>
          <a:prstGeom prst="rect">
            <a:avLst/>
          </a:prstGeom>
          <a:noFill/>
          <a:ln>
            <a:noFill/>
          </a:ln>
          <a:effectLst>
            <a:outerShdw blurRad="63500" dist="38099" dir="2700000" algn="ctr" rotWithShape="0">
              <a:schemeClr val="bg2">
                <a:alpha val="3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4822" name="Rectangle 6"/>
          <p:cNvSpPr>
            <a:spLocks/>
          </p:cNvSpPr>
          <p:nvPr/>
        </p:nvSpPr>
        <p:spPr bwMode="auto">
          <a:xfrm>
            <a:off x="3409950" y="6457950"/>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1200" b="1">
                <a:solidFill>
                  <a:srgbClr val="898989"/>
                </a:solidFill>
                <a:latin typeface="Lucida Grande" charset="0"/>
                <a:ea typeface="ＭＳ Ｐゴシック" charset="0"/>
                <a:cs typeface="Lucida Grande" charset="0"/>
                <a:sym typeface="Lucida Grande" charset="0"/>
              </a:rPr>
              <a:t>27</a:t>
            </a:r>
          </a:p>
        </p:txBody>
      </p:sp>
      <p:pic>
        <p:nvPicPr>
          <p:cNvPr id="3482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3063"/>
            <a:ext cx="9142413"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4824" name="Rectangle 8"/>
          <p:cNvSpPr>
            <a:spLocks noGrp="1" noChangeArrowheads="1"/>
          </p:cNvSpPr>
          <p:nvPr>
            <p:ph type="title"/>
          </p:nvPr>
        </p:nvSpPr>
        <p:spPr>
          <a:xfrm>
            <a:off x="282575" y="571500"/>
            <a:ext cx="8648700" cy="1562100"/>
          </a:xfrm>
          <a:ln/>
        </p:spPr>
        <p:txBody>
          <a:bodyPr rIns="132080"/>
          <a:lstStyle/>
          <a:p>
            <a:r>
              <a:rPr lang="en-US" sz="3600">
                <a:solidFill>
                  <a:srgbClr val="008000"/>
                </a:solidFill>
                <a:effectLst>
                  <a:outerShdw blurRad="38100" dist="38100" dir="2700000" algn="tl">
                    <a:srgbClr val="DDDDDD"/>
                  </a:outerShdw>
                </a:effectLst>
              </a:rPr>
              <a:t>Redes inteligentes e descentralização</a:t>
            </a:r>
            <a:r>
              <a:rPr lang="en-US">
                <a:solidFill>
                  <a:srgbClr val="0B65A9"/>
                </a:solidFill>
                <a:effectLst>
                  <a:outerShdw blurRad="38100" dist="38100" dir="2700000" algn="tl">
                    <a:srgbClr val="DDDDDD"/>
                  </a:outerShdw>
                </a:effectLst>
              </a:rPr>
              <a:t> </a:t>
            </a:r>
          </a:p>
        </p:txBody>
      </p:sp>
    </p:spTree>
    <p:extLst>
      <p:ext uri="{BB962C8B-B14F-4D97-AF65-F5344CB8AC3E}">
        <p14:creationId xmlns:p14="http://schemas.microsoft.com/office/powerpoint/2010/main" val="178756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357818" y="2854128"/>
            <a:ext cx="3505200" cy="3000375"/>
          </a:xfrm>
          <a:prstGeom prst="rect">
            <a:avLst/>
          </a:prstGeom>
          <a:noFill/>
          <a:ln w="9525">
            <a:noFill/>
            <a:miter lim="800000"/>
            <a:headEnd/>
            <a:tailEnd/>
          </a:ln>
          <a:effectLst/>
        </p:spPr>
      </p:pic>
      <p:sp>
        <p:nvSpPr>
          <p:cNvPr id="2" name="Titre 1"/>
          <p:cNvSpPr>
            <a:spLocks noGrp="1"/>
          </p:cNvSpPr>
          <p:nvPr>
            <p:ph type="title"/>
          </p:nvPr>
        </p:nvSpPr>
        <p:spPr/>
        <p:txBody>
          <a:bodyPr/>
          <a:lstStyle/>
          <a:p>
            <a:r>
              <a:rPr lang="fr-FR" sz="1800" dirty="0" smtClean="0"/>
              <a:t>incitation indirecte à l’autoconsommation à travers un programme d'encouragement de stockage (prêts avec intérêts réduits, indemnité …)</a:t>
            </a:r>
            <a:endParaRPr lang="fr-FR" sz="1800" dirty="0"/>
          </a:p>
        </p:txBody>
      </p:sp>
      <p:sp>
        <p:nvSpPr>
          <p:cNvPr id="3" name="Espace réservé du contenu 2"/>
          <p:cNvSpPr>
            <a:spLocks noGrp="1"/>
          </p:cNvSpPr>
          <p:nvPr>
            <p:ph idx="1"/>
          </p:nvPr>
        </p:nvSpPr>
        <p:spPr>
          <a:xfrm>
            <a:off x="385232" y="1334801"/>
            <a:ext cx="4593277" cy="5143536"/>
          </a:xfrm>
          <a:noFill/>
        </p:spPr>
        <p:txBody>
          <a:bodyPr/>
          <a:lstStyle/>
          <a:p>
            <a:pPr>
              <a:lnSpc>
                <a:spcPct val="100000"/>
              </a:lnSpc>
            </a:pPr>
            <a:r>
              <a:rPr lang="fr-FR" sz="1400" dirty="0" smtClean="0"/>
              <a:t>Les systèmes de stockage individuels sont subventionnés… pour limiter les impacts sur le réseau de distribution</a:t>
            </a:r>
          </a:p>
          <a:p>
            <a:pPr lvl="1">
              <a:lnSpc>
                <a:spcPct val="100000"/>
              </a:lnSpc>
            </a:pPr>
            <a:r>
              <a:rPr lang="fr-FR" sz="1400" dirty="0" smtClean="0"/>
              <a:t>Les consommateurs bénéficient ainsi de l’énergie solaire produite sur leur toit (tarif d’achat &lt; prix de l’électricité): ils pourraient réduire d’environ 60% leur besoin d’approvisionnement sur le réseau</a:t>
            </a:r>
          </a:p>
          <a:p>
            <a:pPr lvl="1">
              <a:lnSpc>
                <a:spcPct val="100000"/>
              </a:lnSpc>
            </a:pPr>
            <a:r>
              <a:rPr lang="fr-FR" sz="1400" dirty="0" smtClean="0"/>
              <a:t>Cela devrait permettre de réduire les subventions accordées aux ENR </a:t>
            </a:r>
            <a:r>
              <a:rPr lang="fr-FR" sz="1400" i="1" dirty="0" smtClean="0"/>
              <a:t>via</a:t>
            </a:r>
            <a:r>
              <a:rPr lang="fr-FR" sz="1400" dirty="0" smtClean="0"/>
              <a:t> le tarif d’achat</a:t>
            </a:r>
          </a:p>
          <a:p>
            <a:pPr>
              <a:lnSpc>
                <a:spcPct val="100000"/>
              </a:lnSpc>
            </a:pPr>
            <a:r>
              <a:rPr lang="fr-FR" sz="1400" dirty="0" smtClean="0"/>
              <a:t>… à condition que la puissance injectée sur le réseau soit limitée à 60% de la capacité installée </a:t>
            </a:r>
          </a:p>
          <a:p>
            <a:pPr>
              <a:lnSpc>
                <a:spcPct val="100000"/>
              </a:lnSpc>
            </a:pPr>
            <a:r>
              <a:rPr lang="fr-FR" sz="1400" dirty="0" smtClean="0"/>
              <a:t>Certains industriels y voient l’opportunité de développer des produits</a:t>
            </a:r>
          </a:p>
          <a:p>
            <a:pPr lvl="1">
              <a:lnSpc>
                <a:spcPct val="100000"/>
              </a:lnSpc>
            </a:pPr>
            <a:r>
              <a:rPr lang="fr-FR" sz="1400" dirty="0" smtClean="0"/>
              <a:t>Ex: Alliance </a:t>
            </a:r>
            <a:r>
              <a:rPr lang="fr-FR" sz="1400" dirty="0" err="1" smtClean="0"/>
              <a:t>Saft</a:t>
            </a:r>
            <a:r>
              <a:rPr lang="fr-FR" sz="1400" dirty="0" smtClean="0"/>
              <a:t>-Bosch</a:t>
            </a:r>
          </a:p>
          <a:p>
            <a:pPr>
              <a:lnSpc>
                <a:spcPct val="100000"/>
              </a:lnSpc>
            </a:pPr>
            <a:endParaRPr lang="fr-FR" sz="1400" dirty="0" smtClean="0"/>
          </a:p>
        </p:txBody>
      </p:sp>
      <p:sp>
        <p:nvSpPr>
          <p:cNvPr id="10" name="ZoneTexte 9"/>
          <p:cNvSpPr txBox="1"/>
          <p:nvPr/>
        </p:nvSpPr>
        <p:spPr>
          <a:xfrm>
            <a:off x="5357818" y="1387463"/>
            <a:ext cx="3714744" cy="861774"/>
          </a:xfrm>
          <a:prstGeom prst="rect">
            <a:avLst/>
          </a:prstGeom>
          <a:noFill/>
        </p:spPr>
        <p:txBody>
          <a:bodyPr wrap="square" lIns="36000" tIns="0" rIns="36000" bIns="0" rtlCol="0">
            <a:spAutoFit/>
          </a:bodyPr>
          <a:lstStyle/>
          <a:p>
            <a:pPr algn="ctr"/>
            <a:r>
              <a:rPr lang="fr-FR" sz="1100" b="1" i="1" dirty="0" smtClean="0">
                <a:solidFill>
                  <a:schemeClr val="tx1"/>
                </a:solidFill>
              </a:rPr>
              <a:t>Exemple d’utilisation d’un stockage de 3,3 kWh / 1kW couplé à un système PV de 4 </a:t>
            </a:r>
            <a:r>
              <a:rPr lang="fr-FR" sz="1100" b="1" i="1" dirty="0" err="1" smtClean="0">
                <a:solidFill>
                  <a:schemeClr val="tx1"/>
                </a:solidFill>
              </a:rPr>
              <a:t>kWc</a:t>
            </a:r>
            <a:r>
              <a:rPr lang="fr-FR" sz="1100" b="1" i="1" dirty="0" smtClean="0">
                <a:solidFill>
                  <a:schemeClr val="tx1"/>
                </a:solidFill>
              </a:rPr>
              <a:t> le jour le plus </a:t>
            </a:r>
            <a:r>
              <a:rPr lang="fr-FR" sz="1400" b="1" i="1" dirty="0" smtClean="0">
                <a:solidFill>
                  <a:schemeClr val="tx1"/>
                </a:solidFill>
              </a:rPr>
              <a:t>ensoleillé</a:t>
            </a:r>
            <a:r>
              <a:rPr lang="fr-FR" sz="1100" b="1" i="1" dirty="0" smtClean="0">
                <a:solidFill>
                  <a:schemeClr val="tx1"/>
                </a:solidFill>
              </a:rPr>
              <a:t> de 2005 à Munich (27 mai)</a:t>
            </a:r>
          </a:p>
          <a:p>
            <a:pPr algn="ctr"/>
            <a:r>
              <a:rPr lang="fr-FR" sz="1000" dirty="0" smtClean="0">
                <a:solidFill>
                  <a:schemeClr val="tx1"/>
                </a:solidFill>
              </a:rPr>
              <a:t>Pour une telle installation, le surcoût  lié au stockage pour l’installateur serait d’environ 3300€ après subvention</a:t>
            </a:r>
            <a:endParaRPr lang="fr-FR" sz="1100" b="1" i="1" dirty="0" smtClean="0">
              <a:solidFill>
                <a:schemeClr val="tx1"/>
              </a:solidFill>
            </a:endParaRPr>
          </a:p>
        </p:txBody>
      </p:sp>
      <p:sp>
        <p:nvSpPr>
          <p:cNvPr id="11" name="ZoneTexte 10"/>
          <p:cNvSpPr txBox="1"/>
          <p:nvPr/>
        </p:nvSpPr>
        <p:spPr>
          <a:xfrm>
            <a:off x="6429388" y="5838643"/>
            <a:ext cx="2419367" cy="123111"/>
          </a:xfrm>
          <a:prstGeom prst="rect">
            <a:avLst/>
          </a:prstGeom>
          <a:noFill/>
        </p:spPr>
        <p:txBody>
          <a:bodyPr wrap="square" lIns="36000" tIns="0" rIns="36000" bIns="0" rtlCol="0">
            <a:spAutoFit/>
          </a:bodyPr>
          <a:lstStyle/>
          <a:p>
            <a:pPr algn="r"/>
            <a:r>
              <a:rPr lang="fr-FR" sz="800" b="1" i="1" dirty="0" smtClean="0"/>
              <a:t>Source: EDF R&amp;D, d’après données </a:t>
            </a:r>
            <a:r>
              <a:rPr lang="fr-FR" sz="800" b="1" i="1" dirty="0" err="1" smtClean="0"/>
              <a:t>Helioclim</a:t>
            </a:r>
            <a:endParaRPr lang="fr-FR" sz="800" b="1" i="1" dirty="0" smtClean="0"/>
          </a:p>
        </p:txBody>
      </p:sp>
      <p:sp>
        <p:nvSpPr>
          <p:cNvPr id="13" name="Rectangle 12"/>
          <p:cNvSpPr/>
          <p:nvPr/>
        </p:nvSpPr>
        <p:spPr>
          <a:xfrm>
            <a:off x="7762928" y="2723294"/>
            <a:ext cx="1214446" cy="500066"/>
          </a:xfrm>
          <a:prstGeom prst="wedgeRectCallout">
            <a:avLst>
              <a:gd name="adj1" fmla="val -50805"/>
              <a:gd name="adj2" fmla="val 15986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00" dirty="0" smtClean="0">
                <a:solidFill>
                  <a:schemeClr val="tx1"/>
                </a:solidFill>
              </a:rPr>
              <a:t>La puissance injectée entre 19h et 20h n’est plus nulle</a:t>
            </a:r>
          </a:p>
        </p:txBody>
      </p:sp>
      <p:sp>
        <p:nvSpPr>
          <p:cNvPr id="12" name="Rectangle 11"/>
          <p:cNvSpPr/>
          <p:nvPr/>
        </p:nvSpPr>
        <p:spPr>
          <a:xfrm>
            <a:off x="2409370" y="6139783"/>
            <a:ext cx="6568003" cy="338554"/>
          </a:xfrm>
          <a:prstGeom prst="rect">
            <a:avLst/>
          </a:prstGeom>
        </p:spPr>
        <p:txBody>
          <a:bodyPr wrap="square">
            <a:spAutoFit/>
          </a:bodyPr>
          <a:lstStyle/>
          <a:p>
            <a:r>
              <a:rPr lang="fr-FR" sz="800" i="1" dirty="0" smtClean="0"/>
              <a:t>NB: les conclusions de l’institut Fraunhofer  sur la différence entre </a:t>
            </a:r>
            <a:r>
              <a:rPr lang="fr-FR" sz="800" i="1" dirty="0" err="1" smtClean="0"/>
              <a:t>auto-consommation</a:t>
            </a:r>
            <a:r>
              <a:rPr lang="fr-FR" sz="800" i="1" dirty="0" smtClean="0"/>
              <a:t> et  réduction de la pointe  grâce au stockage convergent avec ceux d’OSIRIS  (projet de Marc Le Du)</a:t>
            </a:r>
            <a:endParaRPr lang="fr-FR" sz="800" i="1" dirty="0"/>
          </a:p>
        </p:txBody>
      </p:sp>
      <p:graphicFrame>
        <p:nvGraphicFramePr>
          <p:cNvPr id="15" name="Tableau 14"/>
          <p:cNvGraphicFramePr>
            <a:graphicFrameLocks noGrp="1"/>
          </p:cNvGraphicFramePr>
          <p:nvPr/>
        </p:nvGraphicFramePr>
        <p:xfrm>
          <a:off x="7643834" y="-24"/>
          <a:ext cx="1500166" cy="213360"/>
        </p:xfrm>
        <a:graphic>
          <a:graphicData uri="http://schemas.openxmlformats.org/drawingml/2006/table">
            <a:tbl>
              <a:tblPr firstRow="1" bandRow="1">
                <a:tableStyleId>{5C22544A-7EE6-4342-B048-85BDC9FD1C3A}</a:tableStyleId>
              </a:tblPr>
              <a:tblGrid>
                <a:gridCol w="1500166"/>
              </a:tblGrid>
              <a:tr h="160338">
                <a:tc>
                  <a:txBody>
                    <a:bodyPr/>
                    <a:lstStyle/>
                    <a:p>
                      <a:r>
                        <a:rPr lang="fr-FR" sz="800" dirty="0" smtClean="0">
                          <a:solidFill>
                            <a:schemeClr val="accent5"/>
                          </a:solidFill>
                        </a:rPr>
                        <a:t>Conséquences réseau</a:t>
                      </a:r>
                      <a:endParaRPr lang="fr-FR" sz="800" dirty="0">
                        <a:solidFill>
                          <a:schemeClr val="accent5"/>
                        </a:solidFill>
                      </a:endParaRPr>
                    </a:p>
                  </a:txBody>
                  <a:tcP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bg1"/>
                    </a:solidFill>
                  </a:tcPr>
                </a:tc>
              </a:tr>
            </a:tbl>
          </a:graphicData>
        </a:graphic>
      </p:graphicFrame>
      <p:sp>
        <p:nvSpPr>
          <p:cNvPr id="16" name="Rectangle 15"/>
          <p:cNvSpPr/>
          <p:nvPr/>
        </p:nvSpPr>
        <p:spPr>
          <a:xfrm>
            <a:off x="357157" y="4660590"/>
            <a:ext cx="5000661" cy="1301164"/>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600" dirty="0" smtClean="0">
                <a:solidFill>
                  <a:schemeClr val="tx1"/>
                </a:solidFill>
              </a:rPr>
              <a:t>Cette mesure vient palier le fait qu’une utilisation du stockage uniquement pour maximiser l’autoconsommation ne garantirait pas la réduction de la puissance maximale injectée</a:t>
            </a:r>
          </a:p>
        </p:txBody>
      </p:sp>
      <p:sp>
        <p:nvSpPr>
          <p:cNvPr id="14" name="ZoneTexte 14"/>
          <p:cNvSpPr txBox="1">
            <a:spLocks noChangeArrowheads="1"/>
          </p:cNvSpPr>
          <p:nvPr/>
        </p:nvSpPr>
        <p:spPr bwMode="auto">
          <a:xfrm>
            <a:off x="130525" y="6568237"/>
            <a:ext cx="1792726" cy="246221"/>
          </a:xfrm>
          <a:prstGeom prst="rect">
            <a:avLst/>
          </a:prstGeom>
          <a:noFill/>
          <a:ln w="9525">
            <a:noFill/>
            <a:miter lim="800000"/>
            <a:headEnd/>
            <a:tailEnd/>
          </a:ln>
        </p:spPr>
        <p:txBody>
          <a:bodyPr wrap="none" lIns="36000" tIns="0" rIns="36000" bIns="0">
            <a:spAutoFit/>
          </a:bodyPr>
          <a:lstStyle/>
          <a:p>
            <a:r>
              <a:rPr lang="fr-FR" sz="1600" dirty="0">
                <a:solidFill>
                  <a:schemeClr val="tx1"/>
                </a:solidFill>
              </a:rPr>
              <a:t>Source : </a:t>
            </a:r>
            <a:r>
              <a:rPr lang="fr-FR" sz="1600" dirty="0" smtClean="0">
                <a:solidFill>
                  <a:schemeClr val="tx1"/>
                </a:solidFill>
              </a:rPr>
              <a:t>EDF R&amp;D</a:t>
            </a:r>
            <a:endParaRPr lang="fr-FR" sz="1600" dirty="0">
              <a:solidFill>
                <a:schemeClr val="tx1"/>
              </a:solidFill>
            </a:endParaRPr>
          </a:p>
        </p:txBody>
      </p:sp>
      <p:sp>
        <p:nvSpPr>
          <p:cNvPr id="18" name="Espace réservé du pied de page 3"/>
          <p:cNvSpPr>
            <a:spLocks noGrp="1"/>
          </p:cNvSpPr>
          <p:nvPr>
            <p:ph type="ftr" sz="quarter" idx="4294967295"/>
          </p:nvPr>
        </p:nvSpPr>
        <p:spPr>
          <a:xfrm>
            <a:off x="7721600" y="6646056"/>
            <a:ext cx="1364344" cy="153888"/>
          </a:xfrm>
          <a:prstGeom prst="rect">
            <a:avLst/>
          </a:prstGeom>
        </p:spPr>
        <p:txBody>
          <a:bodyPr/>
          <a:lstStyle/>
          <a:p>
            <a:fld id="{0162737E-6367-4012-983D-4F104C557EB4}" type="slidenum">
              <a:rPr lang="fr-FR" smtClean="0">
                <a:solidFill>
                  <a:schemeClr val="tx1"/>
                </a:solidFill>
              </a:rPr>
              <a:pPr/>
              <a:t>41</a:t>
            </a:fld>
            <a:r>
              <a:rPr lang="fr-FR" dirty="0" smtClean="0">
                <a:solidFill>
                  <a:schemeClr val="tx1"/>
                </a:solidFill>
              </a:rPr>
              <a:t>  I  22/1/2014</a:t>
            </a:r>
            <a:endParaRPr lang="fr-FR" dirty="0">
              <a:solidFill>
                <a:schemeClr val="tx1"/>
              </a:solidFill>
            </a:endParaRPr>
          </a:p>
        </p:txBody>
      </p:sp>
    </p:spTree>
    <p:extLst>
      <p:ext uri="{BB962C8B-B14F-4D97-AF65-F5344CB8AC3E}">
        <p14:creationId xmlns:p14="http://schemas.microsoft.com/office/powerpoint/2010/main" val="2142282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0" y="1485900"/>
            <a:ext cx="7553325" cy="17526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5334000" y="2057400"/>
            <a:ext cx="2286000" cy="533400"/>
          </a:xfrm>
          <a:custGeom>
            <a:avLst/>
            <a:gdLst/>
            <a:ahLst/>
            <a:cxnLst/>
            <a:rect l="l" t="t" r="r" b="b"/>
            <a:pathLst>
              <a:path w="2286000" h="533400">
                <a:moveTo>
                  <a:pt x="0" y="266700"/>
                </a:moveTo>
                <a:lnTo>
                  <a:pt x="14958" y="223433"/>
                </a:lnTo>
                <a:lnTo>
                  <a:pt x="58265" y="182392"/>
                </a:lnTo>
                <a:lnTo>
                  <a:pt x="127569" y="144124"/>
                </a:lnTo>
                <a:lnTo>
                  <a:pt x="171234" y="126202"/>
                </a:lnTo>
                <a:lnTo>
                  <a:pt x="220516" y="109179"/>
                </a:lnTo>
                <a:lnTo>
                  <a:pt x="275121" y="93124"/>
                </a:lnTo>
                <a:lnTo>
                  <a:pt x="334756" y="78104"/>
                </a:lnTo>
                <a:lnTo>
                  <a:pt x="399125" y="64190"/>
                </a:lnTo>
                <a:lnTo>
                  <a:pt x="467935" y="51450"/>
                </a:lnTo>
                <a:lnTo>
                  <a:pt x="540891" y="39951"/>
                </a:lnTo>
                <a:lnTo>
                  <a:pt x="617701" y="29763"/>
                </a:lnTo>
                <a:lnTo>
                  <a:pt x="698069" y="20954"/>
                </a:lnTo>
                <a:lnTo>
                  <a:pt x="781702" y="13594"/>
                </a:lnTo>
                <a:lnTo>
                  <a:pt x="868305" y="7749"/>
                </a:lnTo>
                <a:lnTo>
                  <a:pt x="957585" y="3489"/>
                </a:lnTo>
                <a:lnTo>
                  <a:pt x="1049248" y="883"/>
                </a:lnTo>
                <a:lnTo>
                  <a:pt x="1143000" y="0"/>
                </a:lnTo>
                <a:lnTo>
                  <a:pt x="1236751" y="883"/>
                </a:lnTo>
                <a:lnTo>
                  <a:pt x="1328414" y="3489"/>
                </a:lnTo>
                <a:lnTo>
                  <a:pt x="1417694" y="7749"/>
                </a:lnTo>
                <a:lnTo>
                  <a:pt x="1504297" y="13594"/>
                </a:lnTo>
                <a:lnTo>
                  <a:pt x="1587930" y="20954"/>
                </a:lnTo>
                <a:lnTo>
                  <a:pt x="1668298" y="29763"/>
                </a:lnTo>
                <a:lnTo>
                  <a:pt x="1745108" y="39951"/>
                </a:lnTo>
                <a:lnTo>
                  <a:pt x="1818064" y="51450"/>
                </a:lnTo>
                <a:lnTo>
                  <a:pt x="1886874" y="64190"/>
                </a:lnTo>
                <a:lnTo>
                  <a:pt x="1951243" y="78104"/>
                </a:lnTo>
                <a:lnTo>
                  <a:pt x="2010878" y="93124"/>
                </a:lnTo>
                <a:lnTo>
                  <a:pt x="2065483" y="109179"/>
                </a:lnTo>
                <a:lnTo>
                  <a:pt x="2114765" y="126202"/>
                </a:lnTo>
                <a:lnTo>
                  <a:pt x="2158430" y="144124"/>
                </a:lnTo>
                <a:lnTo>
                  <a:pt x="2196185" y="162877"/>
                </a:lnTo>
                <a:lnTo>
                  <a:pt x="2252784" y="202600"/>
                </a:lnTo>
                <a:lnTo>
                  <a:pt x="2282211" y="244822"/>
                </a:lnTo>
                <a:lnTo>
                  <a:pt x="2286000" y="266700"/>
                </a:lnTo>
                <a:lnTo>
                  <a:pt x="2282211" y="288577"/>
                </a:lnTo>
                <a:lnTo>
                  <a:pt x="2252784" y="330799"/>
                </a:lnTo>
                <a:lnTo>
                  <a:pt x="2196185" y="370522"/>
                </a:lnTo>
                <a:lnTo>
                  <a:pt x="2158430" y="389275"/>
                </a:lnTo>
                <a:lnTo>
                  <a:pt x="2114765" y="407197"/>
                </a:lnTo>
                <a:lnTo>
                  <a:pt x="2065483" y="424220"/>
                </a:lnTo>
                <a:lnTo>
                  <a:pt x="2010878" y="440275"/>
                </a:lnTo>
                <a:lnTo>
                  <a:pt x="1951243" y="455295"/>
                </a:lnTo>
                <a:lnTo>
                  <a:pt x="1886874" y="469209"/>
                </a:lnTo>
                <a:lnTo>
                  <a:pt x="1818064" y="481949"/>
                </a:lnTo>
                <a:lnTo>
                  <a:pt x="1745108" y="493448"/>
                </a:lnTo>
                <a:lnTo>
                  <a:pt x="1668298" y="503636"/>
                </a:lnTo>
                <a:lnTo>
                  <a:pt x="1587930" y="512445"/>
                </a:lnTo>
                <a:lnTo>
                  <a:pt x="1504297" y="519805"/>
                </a:lnTo>
                <a:lnTo>
                  <a:pt x="1417694" y="525650"/>
                </a:lnTo>
                <a:lnTo>
                  <a:pt x="1328414" y="529910"/>
                </a:lnTo>
                <a:lnTo>
                  <a:pt x="1236751" y="532516"/>
                </a:lnTo>
                <a:lnTo>
                  <a:pt x="1143000" y="533400"/>
                </a:lnTo>
                <a:lnTo>
                  <a:pt x="1049248" y="532516"/>
                </a:lnTo>
                <a:lnTo>
                  <a:pt x="957585" y="529910"/>
                </a:lnTo>
                <a:lnTo>
                  <a:pt x="868305" y="525650"/>
                </a:lnTo>
                <a:lnTo>
                  <a:pt x="781702" y="519805"/>
                </a:lnTo>
                <a:lnTo>
                  <a:pt x="698069" y="512445"/>
                </a:lnTo>
                <a:lnTo>
                  <a:pt x="617701" y="503636"/>
                </a:lnTo>
                <a:lnTo>
                  <a:pt x="540891" y="493448"/>
                </a:lnTo>
                <a:lnTo>
                  <a:pt x="467935" y="481949"/>
                </a:lnTo>
                <a:lnTo>
                  <a:pt x="399125" y="469209"/>
                </a:lnTo>
                <a:lnTo>
                  <a:pt x="334756" y="455295"/>
                </a:lnTo>
                <a:lnTo>
                  <a:pt x="275121" y="440275"/>
                </a:lnTo>
                <a:lnTo>
                  <a:pt x="220516" y="424220"/>
                </a:lnTo>
                <a:lnTo>
                  <a:pt x="171234" y="407197"/>
                </a:lnTo>
                <a:lnTo>
                  <a:pt x="127569" y="389275"/>
                </a:lnTo>
                <a:lnTo>
                  <a:pt x="89814" y="370522"/>
                </a:lnTo>
                <a:lnTo>
                  <a:pt x="33215" y="330799"/>
                </a:lnTo>
                <a:lnTo>
                  <a:pt x="3788" y="288577"/>
                </a:lnTo>
                <a:lnTo>
                  <a:pt x="0" y="266700"/>
                </a:lnTo>
                <a:close/>
              </a:path>
            </a:pathLst>
          </a:custGeom>
          <a:ln w="25400">
            <a:solidFill>
              <a:srgbClr val="FF0000"/>
            </a:solidFill>
          </a:ln>
        </p:spPr>
        <p:txBody>
          <a:bodyPr wrap="square" lIns="0" tIns="0" rIns="0" bIns="0" rtlCol="0"/>
          <a:lstStyle/>
          <a:p>
            <a:endParaRPr/>
          </a:p>
        </p:txBody>
      </p:sp>
      <p:sp>
        <p:nvSpPr>
          <p:cNvPr id="4" name="object 4"/>
          <p:cNvSpPr txBox="1"/>
          <p:nvPr/>
        </p:nvSpPr>
        <p:spPr>
          <a:xfrm>
            <a:off x="3896995" y="4783008"/>
            <a:ext cx="4558030" cy="1360805"/>
          </a:xfrm>
          <a:prstGeom prst="rect">
            <a:avLst/>
          </a:prstGeom>
        </p:spPr>
        <p:txBody>
          <a:bodyPr vert="horz" wrap="square" lIns="0" tIns="0" rIns="0" bIns="0" rtlCol="0">
            <a:spAutoFit/>
          </a:bodyPr>
          <a:lstStyle/>
          <a:p>
            <a:pPr marL="12700">
              <a:lnSpc>
                <a:spcPts val="5735"/>
              </a:lnSpc>
            </a:pPr>
            <a:r>
              <a:rPr sz="4800" u="heavy" spc="969" dirty="0">
                <a:solidFill>
                  <a:srgbClr val="00AF50"/>
                </a:solidFill>
                <a:latin typeface="Times New Roman"/>
                <a:cs typeface="Times New Roman"/>
              </a:rPr>
              <a:t>and</a:t>
            </a:r>
            <a:r>
              <a:rPr sz="4800" spc="120" dirty="0">
                <a:solidFill>
                  <a:srgbClr val="00AF50"/>
                </a:solidFill>
                <a:latin typeface="Times New Roman"/>
                <a:cs typeface="Times New Roman"/>
              </a:rPr>
              <a:t> </a:t>
            </a:r>
            <a:r>
              <a:rPr sz="4800" u="heavy" spc="260" dirty="0">
                <a:solidFill>
                  <a:srgbClr val="00AF50"/>
                </a:solidFill>
                <a:latin typeface="Times New Roman"/>
                <a:cs typeface="Times New Roman"/>
              </a:rPr>
              <a:t>F</a:t>
            </a:r>
            <a:r>
              <a:rPr sz="4800" u="heavy" spc="700" dirty="0">
                <a:solidFill>
                  <a:srgbClr val="00AF50"/>
                </a:solidFill>
                <a:latin typeface="Times New Roman"/>
                <a:cs typeface="Times New Roman"/>
              </a:rPr>
              <a:t>inanci</a:t>
            </a:r>
            <a:r>
              <a:rPr sz="4800" u="heavy" spc="745" dirty="0">
                <a:solidFill>
                  <a:srgbClr val="00AF50"/>
                </a:solidFill>
                <a:latin typeface="Times New Roman"/>
                <a:cs typeface="Times New Roman"/>
              </a:rPr>
              <a:t>a</a:t>
            </a:r>
            <a:r>
              <a:rPr sz="4800" u="heavy" spc="1305" dirty="0">
                <a:solidFill>
                  <a:srgbClr val="00AF50"/>
                </a:solidFill>
                <a:latin typeface="Times New Roman"/>
                <a:cs typeface="Times New Roman"/>
              </a:rPr>
              <a:t>l</a:t>
            </a:r>
            <a:endParaRPr sz="4800">
              <a:latin typeface="Times New Roman"/>
              <a:cs typeface="Times New Roman"/>
            </a:endParaRPr>
          </a:p>
          <a:p>
            <a:pPr marL="698500">
              <a:lnSpc>
                <a:spcPts val="5735"/>
              </a:lnSpc>
            </a:pPr>
            <a:r>
              <a:rPr sz="4800" u="heavy" spc="765" dirty="0">
                <a:solidFill>
                  <a:srgbClr val="00AF50"/>
                </a:solidFill>
                <a:latin typeface="Times New Roman"/>
                <a:cs typeface="Times New Roman"/>
              </a:rPr>
              <a:t>inno</a:t>
            </a:r>
            <a:r>
              <a:rPr sz="4800" u="heavy" spc="455" dirty="0">
                <a:solidFill>
                  <a:srgbClr val="00AF50"/>
                </a:solidFill>
                <a:latin typeface="Times New Roman"/>
                <a:cs typeface="Times New Roman"/>
              </a:rPr>
              <a:t>v</a:t>
            </a:r>
            <a:r>
              <a:rPr sz="4800" u="heavy" spc="685" dirty="0">
                <a:solidFill>
                  <a:srgbClr val="00AF50"/>
                </a:solidFill>
                <a:latin typeface="Times New Roman"/>
                <a:cs typeface="Times New Roman"/>
              </a:rPr>
              <a:t>a</a:t>
            </a:r>
            <a:r>
              <a:rPr sz="4800" u="heavy" spc="810" dirty="0">
                <a:solidFill>
                  <a:srgbClr val="00AF50"/>
                </a:solidFill>
                <a:latin typeface="Times New Roman"/>
                <a:cs typeface="Times New Roman"/>
              </a:rPr>
              <a:t>tio</a:t>
            </a:r>
            <a:r>
              <a:rPr sz="4800" u="heavy" spc="1145" dirty="0">
                <a:solidFill>
                  <a:srgbClr val="00AF50"/>
                </a:solidFill>
                <a:latin typeface="Times New Roman"/>
                <a:cs typeface="Times New Roman"/>
              </a:rPr>
              <a:t>n</a:t>
            </a:r>
            <a:r>
              <a:rPr sz="4800" u="heavy" spc="235" dirty="0">
                <a:solidFill>
                  <a:srgbClr val="00AF50"/>
                </a:solidFill>
                <a:latin typeface="Times New Roman"/>
                <a:cs typeface="Times New Roman"/>
              </a:rPr>
              <a:t>!</a:t>
            </a:r>
            <a:endParaRPr sz="4800">
              <a:latin typeface="Times New Roman"/>
              <a:cs typeface="Times New Roman"/>
            </a:endParaRPr>
          </a:p>
        </p:txBody>
      </p:sp>
    </p:spTree>
    <p:extLst>
      <p:ext uri="{BB962C8B-B14F-4D97-AF65-F5344CB8AC3E}">
        <p14:creationId xmlns:p14="http://schemas.microsoft.com/office/powerpoint/2010/main" val="31906872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p:cNvSpPr>
            <a:spLocks noGrp="1"/>
          </p:cNvSpPr>
          <p:nvPr>
            <p:ph type="title"/>
          </p:nvPr>
        </p:nvSpPr>
        <p:spPr>
          <a:xfrm>
            <a:off x="457200" y="116632"/>
            <a:ext cx="8229600" cy="1143000"/>
          </a:xfrm>
        </p:spPr>
        <p:txBody>
          <a:bodyPr>
            <a:noAutofit/>
          </a:bodyPr>
          <a:lstStyle/>
          <a:p>
            <a:r>
              <a:rPr lang="pt-PT" sz="2800" dirty="0" smtClean="0">
                <a:solidFill>
                  <a:schemeClr val="bg2">
                    <a:lumMod val="50000"/>
                  </a:schemeClr>
                </a:solidFill>
              </a:rPr>
              <a:t>Política Energética: Um possível VADEMECUM</a:t>
            </a:r>
            <a:endParaRPr lang="pt-PT" sz="2800" dirty="0">
              <a:solidFill>
                <a:schemeClr val="bg2">
                  <a:lumMod val="50000"/>
                </a:schemeClr>
              </a:solidFill>
            </a:endParaRPr>
          </a:p>
        </p:txBody>
      </p:sp>
      <p:grpSp>
        <p:nvGrpSpPr>
          <p:cNvPr id="2" name="Grupo 19"/>
          <p:cNvGrpSpPr/>
          <p:nvPr/>
        </p:nvGrpSpPr>
        <p:grpSpPr>
          <a:xfrm>
            <a:off x="457200" y="1052736"/>
            <a:ext cx="8147050" cy="5476045"/>
            <a:chOff x="529498" y="765175"/>
            <a:chExt cx="8074752" cy="6347109"/>
          </a:xfrm>
        </p:grpSpPr>
        <p:sp>
          <p:nvSpPr>
            <p:cNvPr id="13" name="TextBox 8"/>
            <p:cNvSpPr txBox="1"/>
            <p:nvPr/>
          </p:nvSpPr>
          <p:spPr>
            <a:xfrm>
              <a:off x="539750" y="5522519"/>
              <a:ext cx="8064500" cy="749142"/>
            </a:xfrm>
            <a:prstGeom prst="rect">
              <a:avLst/>
            </a:prstGeom>
            <a:solidFill>
              <a:srgbClr val="009999">
                <a:alpha val="54118"/>
              </a:srgbClr>
            </a:solidFill>
          </p:spPr>
          <p:txBody>
            <a:bodyPr>
              <a:spAutoFit/>
            </a:bodyPr>
            <a:lstStyle/>
            <a:p>
              <a:pPr algn="just">
                <a:spcAft>
                  <a:spcPts val="600"/>
                </a:spcAft>
                <a:defRPr/>
              </a:pPr>
              <a:r>
                <a:rPr lang="pt-PT" dirty="0">
                  <a:solidFill>
                    <a:srgbClr val="002060"/>
                  </a:solidFill>
                  <a:latin typeface="+mj-lt"/>
                </a:rPr>
                <a:t>Prospectiva e inovação em energia </a:t>
              </a:r>
              <a:r>
                <a:rPr lang="pt-PT" dirty="0" smtClean="0">
                  <a:solidFill>
                    <a:srgbClr val="002060"/>
                  </a:solidFill>
                  <a:latin typeface="+mj-lt"/>
                </a:rPr>
                <a:t>adaptadas ao nosso país. Promoção da mobilidade eléctrica</a:t>
              </a:r>
              <a:endParaRPr lang="pt-PT" dirty="0">
                <a:solidFill>
                  <a:srgbClr val="002060"/>
                </a:solidFill>
                <a:latin typeface="+mj-lt"/>
              </a:endParaRPr>
            </a:p>
          </p:txBody>
        </p:sp>
        <p:sp>
          <p:nvSpPr>
            <p:cNvPr id="14" name="TextBox 4"/>
            <p:cNvSpPr txBox="1"/>
            <p:nvPr/>
          </p:nvSpPr>
          <p:spPr>
            <a:xfrm>
              <a:off x="539750" y="765175"/>
              <a:ext cx="8064500" cy="1070202"/>
            </a:xfrm>
            <a:prstGeom prst="rect">
              <a:avLst/>
            </a:prstGeom>
            <a:solidFill>
              <a:srgbClr val="FFCC00"/>
            </a:solidFill>
          </p:spPr>
          <p:txBody>
            <a:bodyPr>
              <a:spAutoFit/>
            </a:bodyPr>
            <a:lstStyle/>
            <a:p>
              <a:pPr algn="just">
                <a:spcAft>
                  <a:spcPts val="600"/>
                </a:spcAft>
                <a:defRPr/>
              </a:pPr>
              <a:r>
                <a:rPr lang="pt-PT" dirty="0" smtClean="0">
                  <a:solidFill>
                    <a:srgbClr val="002060"/>
                  </a:solidFill>
                  <a:latin typeface="+mj-lt"/>
                </a:rPr>
                <a:t>Bom funcionamento dos Mercados </a:t>
              </a:r>
              <a:r>
                <a:rPr lang="pt-PT" dirty="0">
                  <a:solidFill>
                    <a:srgbClr val="002060"/>
                  </a:solidFill>
                  <a:latin typeface="+mj-lt"/>
                </a:rPr>
                <a:t>da electricidade, do gás </a:t>
              </a:r>
              <a:r>
                <a:rPr lang="pt-PT" dirty="0" smtClean="0">
                  <a:solidFill>
                    <a:srgbClr val="002060"/>
                  </a:solidFill>
                  <a:latin typeface="+mj-lt"/>
                </a:rPr>
                <a:t>natural e dos combustíveis, assegurando uma liberalização </a:t>
              </a:r>
              <a:r>
                <a:rPr lang="pt-PT" dirty="0" err="1" smtClean="0">
                  <a:solidFill>
                    <a:srgbClr val="002060"/>
                  </a:solidFill>
                  <a:latin typeface="+mj-lt"/>
                </a:rPr>
                <a:t>efectiva</a:t>
              </a:r>
              <a:r>
                <a:rPr lang="pt-PT" dirty="0" smtClean="0">
                  <a:solidFill>
                    <a:srgbClr val="002060"/>
                  </a:solidFill>
                  <a:latin typeface="+mj-lt"/>
                </a:rPr>
                <a:t>, regulação independente e internalização dos custos ambientais, nomeadamente os relativos ao CO2</a:t>
              </a:r>
              <a:endParaRPr lang="pt-PT" dirty="0">
                <a:solidFill>
                  <a:srgbClr val="002060"/>
                </a:solidFill>
                <a:latin typeface="+mj-lt"/>
              </a:endParaRPr>
            </a:p>
          </p:txBody>
        </p:sp>
        <p:sp>
          <p:nvSpPr>
            <p:cNvPr id="15" name="TextBox 6"/>
            <p:cNvSpPr txBox="1"/>
            <p:nvPr/>
          </p:nvSpPr>
          <p:spPr>
            <a:xfrm>
              <a:off x="529498" y="1996975"/>
              <a:ext cx="8064500" cy="1480446"/>
            </a:xfrm>
            <a:prstGeom prst="rect">
              <a:avLst/>
            </a:prstGeom>
            <a:solidFill>
              <a:srgbClr val="CCFF66"/>
            </a:solidFill>
          </p:spPr>
          <p:txBody>
            <a:bodyPr>
              <a:spAutoFit/>
            </a:bodyPr>
            <a:lstStyle/>
            <a:p>
              <a:pPr algn="just">
                <a:spcAft>
                  <a:spcPts val="600"/>
                </a:spcAft>
                <a:defRPr/>
              </a:pPr>
              <a:r>
                <a:rPr lang="pt-PT" dirty="0">
                  <a:solidFill>
                    <a:srgbClr val="002060"/>
                  </a:solidFill>
                  <a:latin typeface="+mj-lt"/>
                </a:rPr>
                <a:t>Continuidade do programa das energias renováveis na vertente da electricidade e dinamização da vertente calor (</a:t>
              </a:r>
              <a:r>
                <a:rPr lang="pt-PT" dirty="0" smtClean="0">
                  <a:solidFill>
                    <a:srgbClr val="002060"/>
                  </a:solidFill>
                  <a:latin typeface="+mj-lt"/>
                </a:rPr>
                <a:t>solar, biomassa </a:t>
              </a:r>
              <a:r>
                <a:rPr lang="pt-PT" dirty="0">
                  <a:solidFill>
                    <a:srgbClr val="002060"/>
                  </a:solidFill>
                  <a:latin typeface="+mj-lt"/>
                </a:rPr>
                <a:t>de </a:t>
              </a:r>
              <a:r>
                <a:rPr lang="pt-PT" dirty="0" smtClean="0">
                  <a:solidFill>
                    <a:srgbClr val="002060"/>
                  </a:solidFill>
                  <a:latin typeface="+mj-lt"/>
                </a:rPr>
                <a:t>proximidade, geotermia).</a:t>
              </a:r>
            </a:p>
            <a:p>
              <a:pPr algn="just">
                <a:spcAft>
                  <a:spcPts val="600"/>
                </a:spcAft>
                <a:defRPr/>
              </a:pPr>
              <a:r>
                <a:rPr lang="pt-PT" dirty="0" smtClean="0">
                  <a:solidFill>
                    <a:srgbClr val="002060"/>
                  </a:solidFill>
                  <a:latin typeface="+mj-lt"/>
                </a:rPr>
                <a:t> Promoção do conceito Produtor/Consumidor (Prosumer)</a:t>
              </a:r>
              <a:endParaRPr lang="pt-PT" dirty="0">
                <a:solidFill>
                  <a:srgbClr val="002060"/>
                </a:solidFill>
                <a:latin typeface="+mj-lt"/>
              </a:endParaRPr>
            </a:p>
          </p:txBody>
        </p:sp>
        <p:sp>
          <p:nvSpPr>
            <p:cNvPr id="16" name="TextBox 7"/>
            <p:cNvSpPr txBox="1"/>
            <p:nvPr/>
          </p:nvSpPr>
          <p:spPr>
            <a:xfrm>
              <a:off x="529498" y="3545958"/>
              <a:ext cx="8064500" cy="1890691"/>
            </a:xfrm>
            <a:prstGeom prst="rect">
              <a:avLst/>
            </a:prstGeom>
            <a:solidFill>
              <a:srgbClr val="FF9966"/>
            </a:solidFill>
          </p:spPr>
          <p:txBody>
            <a:bodyPr>
              <a:spAutoFit/>
            </a:bodyPr>
            <a:lstStyle/>
            <a:p>
              <a:pPr algn="just">
                <a:spcAft>
                  <a:spcPts val="600"/>
                </a:spcAft>
                <a:defRPr/>
              </a:pPr>
              <a:r>
                <a:rPr lang="pt-PT" dirty="0">
                  <a:solidFill>
                    <a:srgbClr val="002060"/>
                  </a:solidFill>
                  <a:latin typeface="+mj-lt"/>
                </a:rPr>
                <a:t>Promoção da eficiência energética</a:t>
              </a:r>
            </a:p>
            <a:p>
              <a:pPr algn="just">
                <a:spcAft>
                  <a:spcPts val="600"/>
                </a:spcAft>
                <a:defRPr/>
              </a:pPr>
              <a:r>
                <a:rPr lang="pt-PT" dirty="0">
                  <a:solidFill>
                    <a:srgbClr val="002060"/>
                  </a:solidFill>
                  <a:latin typeface="+mj-lt"/>
                </a:rPr>
                <a:t>	Reorganização da fiscalidade e dos sistemas de 	incentivos do </a:t>
              </a:r>
              <a:r>
                <a:rPr lang="pt-PT" dirty="0" smtClean="0">
                  <a:solidFill>
                    <a:srgbClr val="002060"/>
                  </a:solidFill>
                  <a:latin typeface="+mj-lt"/>
                </a:rPr>
                <a:t>	sistema energético (Fiscalidade Verde)</a:t>
              </a:r>
              <a:endParaRPr lang="en-US" dirty="0">
                <a:solidFill>
                  <a:srgbClr val="002060"/>
                </a:solidFill>
                <a:latin typeface="+mj-lt"/>
              </a:endParaRPr>
            </a:p>
            <a:p>
              <a:pPr algn="just">
                <a:spcAft>
                  <a:spcPts val="600"/>
                </a:spcAft>
                <a:defRPr/>
              </a:pPr>
              <a:r>
                <a:rPr lang="pt-PT" dirty="0">
                  <a:solidFill>
                    <a:srgbClr val="002060"/>
                  </a:solidFill>
                  <a:latin typeface="+mj-lt"/>
                </a:rPr>
                <a:t>	Aprovisionamento público “energeticamente eficiente e 	ambientalmente relevante”</a:t>
              </a:r>
            </a:p>
          </p:txBody>
        </p:sp>
        <p:sp>
          <p:nvSpPr>
            <p:cNvPr id="17" name="Rectangle 10"/>
            <p:cNvSpPr/>
            <p:nvPr/>
          </p:nvSpPr>
          <p:spPr>
            <a:xfrm>
              <a:off x="539750" y="6363142"/>
              <a:ext cx="8064500" cy="749142"/>
            </a:xfrm>
            <a:prstGeom prst="rect">
              <a:avLst/>
            </a:prstGeom>
            <a:solidFill>
              <a:srgbClr val="808000"/>
            </a:solidFill>
          </p:spPr>
          <p:txBody>
            <a:bodyPr>
              <a:spAutoFit/>
            </a:bodyPr>
            <a:lstStyle/>
            <a:p>
              <a:pPr algn="just">
                <a:spcAft>
                  <a:spcPts val="600"/>
                </a:spcAft>
                <a:defRPr/>
              </a:pPr>
              <a:r>
                <a:rPr lang="pt-PT" dirty="0">
                  <a:solidFill>
                    <a:srgbClr val="002060"/>
                  </a:solidFill>
                  <a:latin typeface="+mn-lt"/>
                </a:rPr>
                <a:t>Comunicação, </a:t>
              </a:r>
              <a:r>
                <a:rPr lang="pt-PT" dirty="0" smtClean="0">
                  <a:solidFill>
                    <a:srgbClr val="002060"/>
                  </a:solidFill>
                  <a:latin typeface="+mn-lt"/>
                </a:rPr>
                <a:t>sensibilização, monitorização </a:t>
              </a:r>
              <a:r>
                <a:rPr lang="pt-PT" dirty="0">
                  <a:solidFill>
                    <a:srgbClr val="002060"/>
                  </a:solidFill>
                  <a:latin typeface="+mn-lt"/>
                </a:rPr>
                <a:t>e reporte da avaliação das políticas </a:t>
              </a:r>
              <a:r>
                <a:rPr lang="pt-PT" dirty="0" smtClean="0">
                  <a:solidFill>
                    <a:srgbClr val="002060"/>
                  </a:solidFill>
                  <a:latin typeface="+mn-lt"/>
                </a:rPr>
                <a:t>no sector da </a:t>
              </a:r>
              <a:r>
                <a:rPr lang="pt-PT" dirty="0">
                  <a:solidFill>
                    <a:srgbClr val="002060"/>
                  </a:solidFill>
                  <a:latin typeface="+mn-lt"/>
                </a:rPr>
                <a:t>energia.</a:t>
              </a:r>
            </a:p>
          </p:txBody>
        </p:sp>
      </p:grpSp>
      <p:sp>
        <p:nvSpPr>
          <p:cNvPr id="9" name="Marcador de Posição da Data 9"/>
          <p:cNvSpPr>
            <a:spLocks noGrp="1"/>
          </p:cNvSpPr>
          <p:nvPr>
            <p:ph type="dt" sz="half" idx="4294967295"/>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lgn="ctr"/>
            <a:endParaRPr lang="pt-PT" dirty="0"/>
          </a:p>
        </p:txBody>
      </p:sp>
      <p:sp>
        <p:nvSpPr>
          <p:cNvPr id="10" name="Marcador de Posição do Rodapé 21"/>
          <p:cNvSpPr>
            <a:spLocks noGrp="1"/>
          </p:cNvSpPr>
          <p:nvPr>
            <p:ph type="ftr" sz="quarter" idx="4294967295"/>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pt-PT" dirty="0"/>
          </a:p>
        </p:txBody>
      </p:sp>
      <p:sp>
        <p:nvSpPr>
          <p:cNvPr id="12" name="Marcador de Posição do Número do Diapositivo 17"/>
          <p:cNvSpPr>
            <a:spLocks noGrp="1"/>
          </p:cNvSpPr>
          <p:nvPr>
            <p:ph type="sldNum" sz="quarter" idx="4294967295"/>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C77F0BDA-DB8F-4922-BCE0-560B9FB81E11}" type="slidenum">
              <a:rPr lang="pt-PT" smtClean="0"/>
              <a:pPr/>
              <a:t>43</a:t>
            </a:fld>
            <a:endParaRPr lang="pt-PT" dirty="0"/>
          </a:p>
        </p:txBody>
      </p:sp>
    </p:spTree>
    <p:extLst>
      <p:ext uri="{BB962C8B-B14F-4D97-AF65-F5344CB8AC3E}">
        <p14:creationId xmlns:p14="http://schemas.microsoft.com/office/powerpoint/2010/main" val="40397269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660269" y="2006323"/>
            <a:ext cx="4180797" cy="28223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0919" y="527692"/>
            <a:ext cx="1230214" cy="326202"/>
          </a:xfrm>
          <a:custGeom>
            <a:avLst/>
            <a:gdLst/>
            <a:ahLst/>
            <a:cxnLst/>
            <a:rect l="l" t="t" r="r" b="b"/>
            <a:pathLst>
              <a:path w="1016635" h="508634">
                <a:moveTo>
                  <a:pt x="0" y="0"/>
                </a:moveTo>
                <a:lnTo>
                  <a:pt x="1016145" y="0"/>
                </a:lnTo>
                <a:lnTo>
                  <a:pt x="1016145" y="508072"/>
                </a:lnTo>
                <a:lnTo>
                  <a:pt x="0" y="508072"/>
                </a:lnTo>
                <a:lnTo>
                  <a:pt x="0" y="0"/>
                </a:lnTo>
                <a:close/>
              </a:path>
            </a:pathLst>
          </a:custGeom>
          <a:solidFill>
            <a:srgbClr val="E3120B"/>
          </a:solidFill>
        </p:spPr>
        <p:txBody>
          <a:bodyPr wrap="square" lIns="0" tIns="0" rIns="0" bIns="0" rtlCol="0"/>
          <a:lstStyle/>
          <a:p>
            <a:endParaRPr/>
          </a:p>
        </p:txBody>
      </p:sp>
      <p:sp>
        <p:nvSpPr>
          <p:cNvPr id="6" name="object 6"/>
          <p:cNvSpPr/>
          <p:nvPr/>
        </p:nvSpPr>
        <p:spPr>
          <a:xfrm>
            <a:off x="718196" y="596915"/>
            <a:ext cx="1035038" cy="169007"/>
          </a:xfrm>
          <a:custGeom>
            <a:avLst/>
            <a:gdLst/>
            <a:ahLst/>
            <a:cxnLst/>
            <a:rect l="l" t="t" r="r" b="b"/>
            <a:pathLst>
              <a:path w="855344" h="263525">
                <a:moveTo>
                  <a:pt x="361260" y="10005"/>
                </a:moveTo>
                <a:lnTo>
                  <a:pt x="341601" y="10005"/>
                </a:lnTo>
                <a:lnTo>
                  <a:pt x="341601" y="103378"/>
                </a:lnTo>
                <a:lnTo>
                  <a:pt x="338743" y="106378"/>
                </a:lnTo>
                <a:lnTo>
                  <a:pt x="327636" y="106680"/>
                </a:lnTo>
                <a:lnTo>
                  <a:pt x="327332" y="110584"/>
                </a:lnTo>
                <a:lnTo>
                  <a:pt x="338143" y="110428"/>
                </a:lnTo>
                <a:lnTo>
                  <a:pt x="375509" y="110428"/>
                </a:lnTo>
                <a:lnTo>
                  <a:pt x="375218" y="106680"/>
                </a:lnTo>
                <a:lnTo>
                  <a:pt x="364111" y="106378"/>
                </a:lnTo>
                <a:lnTo>
                  <a:pt x="361260" y="103378"/>
                </a:lnTo>
                <a:lnTo>
                  <a:pt x="361260" y="10005"/>
                </a:lnTo>
                <a:close/>
              </a:path>
              <a:path w="855344" h="263525">
                <a:moveTo>
                  <a:pt x="375509" y="110428"/>
                </a:moveTo>
                <a:lnTo>
                  <a:pt x="365007" y="110428"/>
                </a:lnTo>
                <a:lnTo>
                  <a:pt x="375522" y="110584"/>
                </a:lnTo>
                <a:lnTo>
                  <a:pt x="375509" y="110428"/>
                </a:lnTo>
                <a:close/>
              </a:path>
              <a:path w="855344" h="263525">
                <a:moveTo>
                  <a:pt x="386913" y="10005"/>
                </a:moveTo>
                <a:lnTo>
                  <a:pt x="364866" y="10005"/>
                </a:lnTo>
                <a:lnTo>
                  <a:pt x="374396" y="10171"/>
                </a:lnTo>
                <a:lnTo>
                  <a:pt x="387778" y="13907"/>
                </a:lnTo>
                <a:lnTo>
                  <a:pt x="390976" y="26222"/>
                </a:lnTo>
                <a:lnTo>
                  <a:pt x="396381" y="25918"/>
                </a:lnTo>
                <a:lnTo>
                  <a:pt x="386913" y="10005"/>
                </a:lnTo>
                <a:close/>
              </a:path>
              <a:path w="855344" h="263525">
                <a:moveTo>
                  <a:pt x="305704" y="2653"/>
                </a:moveTo>
                <a:lnTo>
                  <a:pt x="305118" y="25918"/>
                </a:lnTo>
                <a:lnTo>
                  <a:pt x="311089" y="20281"/>
                </a:lnTo>
                <a:lnTo>
                  <a:pt x="317140" y="11805"/>
                </a:lnTo>
                <a:lnTo>
                  <a:pt x="336188" y="10005"/>
                </a:lnTo>
                <a:lnTo>
                  <a:pt x="386913" y="10005"/>
                </a:lnTo>
                <a:lnTo>
                  <a:pt x="382675" y="2881"/>
                </a:lnTo>
                <a:lnTo>
                  <a:pt x="334882" y="2881"/>
                </a:lnTo>
                <a:lnTo>
                  <a:pt x="305704" y="2653"/>
                </a:lnTo>
                <a:close/>
              </a:path>
              <a:path w="855344" h="263525">
                <a:moveTo>
                  <a:pt x="382605" y="2763"/>
                </a:moveTo>
                <a:lnTo>
                  <a:pt x="334882" y="2881"/>
                </a:lnTo>
                <a:lnTo>
                  <a:pt x="382675" y="2881"/>
                </a:lnTo>
                <a:close/>
              </a:path>
              <a:path w="855344" h="263525">
                <a:moveTo>
                  <a:pt x="424110" y="0"/>
                </a:moveTo>
                <a:lnTo>
                  <a:pt x="412919" y="1668"/>
                </a:lnTo>
                <a:lnTo>
                  <a:pt x="399486" y="2639"/>
                </a:lnTo>
                <a:lnTo>
                  <a:pt x="399782" y="6252"/>
                </a:lnTo>
                <a:lnTo>
                  <a:pt x="409845" y="6252"/>
                </a:lnTo>
                <a:lnTo>
                  <a:pt x="411193" y="8201"/>
                </a:lnTo>
                <a:lnTo>
                  <a:pt x="411348" y="22313"/>
                </a:lnTo>
                <a:lnTo>
                  <a:pt x="411348" y="90916"/>
                </a:lnTo>
                <a:lnTo>
                  <a:pt x="411193" y="105029"/>
                </a:lnTo>
                <a:lnTo>
                  <a:pt x="409838" y="106985"/>
                </a:lnTo>
                <a:lnTo>
                  <a:pt x="399782" y="106985"/>
                </a:lnTo>
                <a:lnTo>
                  <a:pt x="399486" y="110584"/>
                </a:lnTo>
                <a:lnTo>
                  <a:pt x="408045" y="110287"/>
                </a:lnTo>
                <a:lnTo>
                  <a:pt x="414650" y="109984"/>
                </a:lnTo>
                <a:lnTo>
                  <a:pt x="437718" y="109984"/>
                </a:lnTo>
                <a:lnTo>
                  <a:pt x="437471" y="106985"/>
                </a:lnTo>
                <a:lnTo>
                  <a:pt x="429504" y="105777"/>
                </a:lnTo>
                <a:lnTo>
                  <a:pt x="428608" y="104281"/>
                </a:lnTo>
                <a:lnTo>
                  <a:pt x="428608" y="58033"/>
                </a:lnTo>
                <a:lnTo>
                  <a:pt x="428749" y="57292"/>
                </a:lnTo>
                <a:lnTo>
                  <a:pt x="429963" y="53383"/>
                </a:lnTo>
                <a:lnTo>
                  <a:pt x="430859" y="51584"/>
                </a:lnTo>
                <a:lnTo>
                  <a:pt x="433258" y="46327"/>
                </a:lnTo>
                <a:lnTo>
                  <a:pt x="434263" y="45719"/>
                </a:lnTo>
                <a:lnTo>
                  <a:pt x="428608" y="45719"/>
                </a:lnTo>
                <a:lnTo>
                  <a:pt x="424110" y="0"/>
                </a:lnTo>
                <a:close/>
              </a:path>
              <a:path w="855344" h="263525">
                <a:moveTo>
                  <a:pt x="437718" y="109984"/>
                </a:moveTo>
                <a:lnTo>
                  <a:pt x="423210" y="109984"/>
                </a:lnTo>
                <a:lnTo>
                  <a:pt x="429363" y="110279"/>
                </a:lnTo>
                <a:lnTo>
                  <a:pt x="437768" y="110584"/>
                </a:lnTo>
                <a:lnTo>
                  <a:pt x="437718" y="109984"/>
                </a:lnTo>
                <a:close/>
              </a:path>
              <a:path w="855344" h="263525">
                <a:moveTo>
                  <a:pt x="469717" y="42875"/>
                </a:moveTo>
                <a:lnTo>
                  <a:pt x="438960" y="42875"/>
                </a:lnTo>
                <a:lnTo>
                  <a:pt x="447499" y="43103"/>
                </a:lnTo>
                <a:lnTo>
                  <a:pt x="455466" y="49752"/>
                </a:lnTo>
                <a:lnTo>
                  <a:pt x="457731" y="68095"/>
                </a:lnTo>
                <a:lnTo>
                  <a:pt x="457731" y="90916"/>
                </a:lnTo>
                <a:lnTo>
                  <a:pt x="457579" y="104281"/>
                </a:lnTo>
                <a:lnTo>
                  <a:pt x="456841" y="105777"/>
                </a:lnTo>
                <a:lnTo>
                  <a:pt x="448875" y="106985"/>
                </a:lnTo>
                <a:lnTo>
                  <a:pt x="448571" y="110584"/>
                </a:lnTo>
                <a:lnTo>
                  <a:pt x="456841" y="110287"/>
                </a:lnTo>
                <a:lnTo>
                  <a:pt x="462995" y="109984"/>
                </a:lnTo>
                <a:lnTo>
                  <a:pt x="486805" y="109984"/>
                </a:lnTo>
                <a:lnTo>
                  <a:pt x="486557" y="106977"/>
                </a:lnTo>
                <a:lnTo>
                  <a:pt x="476494" y="106977"/>
                </a:lnTo>
                <a:lnTo>
                  <a:pt x="475149" y="105029"/>
                </a:lnTo>
                <a:lnTo>
                  <a:pt x="474984" y="90916"/>
                </a:lnTo>
                <a:lnTo>
                  <a:pt x="474984" y="81447"/>
                </a:lnTo>
                <a:lnTo>
                  <a:pt x="472970" y="46999"/>
                </a:lnTo>
                <a:lnTo>
                  <a:pt x="469717" y="42875"/>
                </a:lnTo>
                <a:close/>
              </a:path>
              <a:path w="855344" h="263525">
                <a:moveTo>
                  <a:pt x="486805" y="109984"/>
                </a:moveTo>
                <a:lnTo>
                  <a:pt x="471547" y="109984"/>
                </a:lnTo>
                <a:lnTo>
                  <a:pt x="478152" y="110287"/>
                </a:lnTo>
                <a:lnTo>
                  <a:pt x="486853" y="110569"/>
                </a:lnTo>
                <a:lnTo>
                  <a:pt x="486805" y="109984"/>
                </a:lnTo>
                <a:close/>
              </a:path>
              <a:path w="855344" h="263525">
                <a:moveTo>
                  <a:pt x="450997" y="33426"/>
                </a:moveTo>
                <a:lnTo>
                  <a:pt x="439538" y="36517"/>
                </a:lnTo>
                <a:lnTo>
                  <a:pt x="428608" y="45719"/>
                </a:lnTo>
                <a:lnTo>
                  <a:pt x="434263" y="45719"/>
                </a:lnTo>
                <a:lnTo>
                  <a:pt x="438960" y="42875"/>
                </a:lnTo>
                <a:lnTo>
                  <a:pt x="469717" y="42875"/>
                </a:lnTo>
                <a:lnTo>
                  <a:pt x="464984" y="36877"/>
                </a:lnTo>
                <a:lnTo>
                  <a:pt x="450997" y="33426"/>
                </a:lnTo>
                <a:close/>
              </a:path>
              <a:path w="855344" h="263525">
                <a:moveTo>
                  <a:pt x="522241" y="34954"/>
                </a:moveTo>
                <a:lnTo>
                  <a:pt x="511900" y="40673"/>
                </a:lnTo>
                <a:lnTo>
                  <a:pt x="504075" y="50616"/>
                </a:lnTo>
                <a:lnTo>
                  <a:pt x="499233" y="64765"/>
                </a:lnTo>
                <a:lnTo>
                  <a:pt x="497841" y="83103"/>
                </a:lnTo>
                <a:lnTo>
                  <a:pt x="502377" y="95085"/>
                </a:lnTo>
                <a:lnTo>
                  <a:pt x="511024" y="104123"/>
                </a:lnTo>
                <a:lnTo>
                  <a:pt x="523882" y="109671"/>
                </a:lnTo>
                <a:lnTo>
                  <a:pt x="541053" y="111186"/>
                </a:lnTo>
                <a:lnTo>
                  <a:pt x="552161" y="105969"/>
                </a:lnTo>
                <a:lnTo>
                  <a:pt x="554584" y="103604"/>
                </a:lnTo>
                <a:lnTo>
                  <a:pt x="533765" y="103604"/>
                </a:lnTo>
                <a:lnTo>
                  <a:pt x="523957" y="97983"/>
                </a:lnTo>
                <a:lnTo>
                  <a:pt x="517607" y="86035"/>
                </a:lnTo>
                <a:lnTo>
                  <a:pt x="515058" y="68251"/>
                </a:lnTo>
                <a:lnTo>
                  <a:pt x="562810" y="68251"/>
                </a:lnTo>
                <a:lnTo>
                  <a:pt x="562704" y="61190"/>
                </a:lnTo>
                <a:lnTo>
                  <a:pt x="539003" y="61190"/>
                </a:lnTo>
                <a:lnTo>
                  <a:pt x="527831" y="61074"/>
                </a:lnTo>
                <a:lnTo>
                  <a:pt x="515164" y="57832"/>
                </a:lnTo>
                <a:lnTo>
                  <a:pt x="520157" y="43343"/>
                </a:lnTo>
                <a:lnTo>
                  <a:pt x="529764" y="38677"/>
                </a:lnTo>
                <a:lnTo>
                  <a:pt x="549415" y="38677"/>
                </a:lnTo>
                <a:lnTo>
                  <a:pt x="539809" y="35281"/>
                </a:lnTo>
                <a:lnTo>
                  <a:pt x="522241" y="34954"/>
                </a:lnTo>
                <a:close/>
              </a:path>
              <a:path w="855344" h="263525">
                <a:moveTo>
                  <a:pt x="557273" y="94886"/>
                </a:moveTo>
                <a:lnTo>
                  <a:pt x="547096" y="101726"/>
                </a:lnTo>
                <a:lnTo>
                  <a:pt x="533765" y="103604"/>
                </a:lnTo>
                <a:lnTo>
                  <a:pt x="554584" y="103604"/>
                </a:lnTo>
                <a:lnTo>
                  <a:pt x="562507" y="95870"/>
                </a:lnTo>
                <a:lnTo>
                  <a:pt x="557273" y="94886"/>
                </a:lnTo>
                <a:close/>
              </a:path>
              <a:path w="855344" h="263525">
                <a:moveTo>
                  <a:pt x="549415" y="38677"/>
                </a:moveTo>
                <a:lnTo>
                  <a:pt x="529764" y="38677"/>
                </a:lnTo>
                <a:lnTo>
                  <a:pt x="534250" y="39317"/>
                </a:lnTo>
                <a:lnTo>
                  <a:pt x="540880" y="46273"/>
                </a:lnTo>
                <a:lnTo>
                  <a:pt x="539003" y="61190"/>
                </a:lnTo>
                <a:lnTo>
                  <a:pt x="562704" y="61190"/>
                </a:lnTo>
                <a:lnTo>
                  <a:pt x="562648" y="57447"/>
                </a:lnTo>
                <a:lnTo>
                  <a:pt x="561603" y="53100"/>
                </a:lnTo>
                <a:lnTo>
                  <a:pt x="557629" y="46445"/>
                </a:lnTo>
                <a:lnTo>
                  <a:pt x="550802" y="39167"/>
                </a:lnTo>
                <a:lnTo>
                  <a:pt x="549415" y="38677"/>
                </a:lnTo>
                <a:close/>
              </a:path>
              <a:path w="855344" h="263525">
                <a:moveTo>
                  <a:pt x="81286" y="260903"/>
                </a:moveTo>
                <a:lnTo>
                  <a:pt x="27640" y="260903"/>
                </a:lnTo>
                <a:lnTo>
                  <a:pt x="68434" y="261234"/>
                </a:lnTo>
                <a:lnTo>
                  <a:pt x="81263" y="261072"/>
                </a:lnTo>
                <a:lnTo>
                  <a:pt x="81286" y="260903"/>
                </a:lnTo>
                <a:close/>
              </a:path>
              <a:path w="855344" h="263525">
                <a:moveTo>
                  <a:pt x="66437" y="141215"/>
                </a:moveTo>
                <a:lnTo>
                  <a:pt x="25813" y="141717"/>
                </a:lnTo>
                <a:lnTo>
                  <a:pt x="38" y="141717"/>
                </a:lnTo>
                <a:lnTo>
                  <a:pt x="508" y="145711"/>
                </a:lnTo>
                <a:lnTo>
                  <a:pt x="12659" y="146043"/>
                </a:lnTo>
                <a:lnTo>
                  <a:pt x="15820" y="149373"/>
                </a:lnTo>
                <a:lnTo>
                  <a:pt x="15813" y="253085"/>
                </a:lnTo>
                <a:lnTo>
                  <a:pt x="12659" y="256413"/>
                </a:lnTo>
                <a:lnTo>
                  <a:pt x="508" y="256746"/>
                </a:lnTo>
                <a:lnTo>
                  <a:pt x="0" y="261065"/>
                </a:lnTo>
                <a:lnTo>
                  <a:pt x="81286" y="260903"/>
                </a:lnTo>
                <a:lnTo>
                  <a:pt x="82357" y="253085"/>
                </a:lnTo>
                <a:lnTo>
                  <a:pt x="38462" y="253077"/>
                </a:lnTo>
                <a:lnTo>
                  <a:pt x="37646" y="252420"/>
                </a:lnTo>
                <a:lnTo>
                  <a:pt x="37646" y="203158"/>
                </a:lnTo>
                <a:lnTo>
                  <a:pt x="43969" y="202807"/>
                </a:lnTo>
                <a:lnTo>
                  <a:pt x="74270" y="202807"/>
                </a:lnTo>
                <a:lnTo>
                  <a:pt x="74270" y="195488"/>
                </a:lnTo>
                <a:lnTo>
                  <a:pt x="50122" y="195488"/>
                </a:lnTo>
                <a:lnTo>
                  <a:pt x="47624" y="195312"/>
                </a:lnTo>
                <a:lnTo>
                  <a:pt x="44964" y="195156"/>
                </a:lnTo>
                <a:lnTo>
                  <a:pt x="43461" y="195156"/>
                </a:lnTo>
                <a:lnTo>
                  <a:pt x="40963" y="194987"/>
                </a:lnTo>
                <a:lnTo>
                  <a:pt x="37802" y="194987"/>
                </a:lnTo>
                <a:lnTo>
                  <a:pt x="37802" y="149705"/>
                </a:lnTo>
                <a:lnTo>
                  <a:pt x="39460" y="149550"/>
                </a:lnTo>
                <a:lnTo>
                  <a:pt x="77314" y="149550"/>
                </a:lnTo>
                <a:lnTo>
                  <a:pt x="77102" y="141717"/>
                </a:lnTo>
                <a:lnTo>
                  <a:pt x="25813" y="141717"/>
                </a:lnTo>
                <a:lnTo>
                  <a:pt x="0" y="141386"/>
                </a:lnTo>
                <a:lnTo>
                  <a:pt x="77093" y="141386"/>
                </a:lnTo>
                <a:lnTo>
                  <a:pt x="66437" y="141215"/>
                </a:lnTo>
                <a:close/>
              </a:path>
              <a:path w="855344" h="263525">
                <a:moveTo>
                  <a:pt x="85095" y="233106"/>
                </a:moveTo>
                <a:lnTo>
                  <a:pt x="76565" y="242093"/>
                </a:lnTo>
                <a:lnTo>
                  <a:pt x="68812" y="250784"/>
                </a:lnTo>
                <a:lnTo>
                  <a:pt x="52465" y="253085"/>
                </a:lnTo>
                <a:lnTo>
                  <a:pt x="82357" y="253085"/>
                </a:lnTo>
                <a:lnTo>
                  <a:pt x="85095" y="233106"/>
                </a:lnTo>
                <a:close/>
              </a:path>
              <a:path w="855344" h="263525">
                <a:moveTo>
                  <a:pt x="74270" y="202807"/>
                </a:moveTo>
                <a:lnTo>
                  <a:pt x="43969" y="202807"/>
                </a:lnTo>
                <a:lnTo>
                  <a:pt x="65781" y="203144"/>
                </a:lnTo>
                <a:lnTo>
                  <a:pt x="68441" y="205474"/>
                </a:lnTo>
                <a:lnTo>
                  <a:pt x="69112" y="217462"/>
                </a:lnTo>
                <a:lnTo>
                  <a:pt x="74439" y="217462"/>
                </a:lnTo>
                <a:lnTo>
                  <a:pt x="74270" y="209968"/>
                </a:lnTo>
                <a:lnTo>
                  <a:pt x="74270" y="202807"/>
                </a:lnTo>
                <a:close/>
              </a:path>
              <a:path w="855344" h="263525">
                <a:moveTo>
                  <a:pt x="74764" y="180006"/>
                </a:moveTo>
                <a:lnTo>
                  <a:pt x="69105" y="180006"/>
                </a:lnTo>
                <a:lnTo>
                  <a:pt x="68935" y="192658"/>
                </a:lnTo>
                <a:lnTo>
                  <a:pt x="65929" y="195488"/>
                </a:lnTo>
                <a:lnTo>
                  <a:pt x="74270" y="195488"/>
                </a:lnTo>
                <a:lnTo>
                  <a:pt x="74270" y="190160"/>
                </a:lnTo>
                <a:lnTo>
                  <a:pt x="74764" y="180006"/>
                </a:lnTo>
                <a:close/>
              </a:path>
              <a:path w="855344" h="263525">
                <a:moveTo>
                  <a:pt x="77314" y="149550"/>
                </a:moveTo>
                <a:lnTo>
                  <a:pt x="41803" y="149550"/>
                </a:lnTo>
                <a:lnTo>
                  <a:pt x="56153" y="149922"/>
                </a:lnTo>
                <a:lnTo>
                  <a:pt x="67830" y="154097"/>
                </a:lnTo>
                <a:lnTo>
                  <a:pt x="71094" y="166352"/>
                </a:lnTo>
                <a:lnTo>
                  <a:pt x="77756" y="165864"/>
                </a:lnTo>
                <a:lnTo>
                  <a:pt x="77314" y="149550"/>
                </a:lnTo>
                <a:close/>
              </a:path>
              <a:path w="855344" h="263525">
                <a:moveTo>
                  <a:pt x="139734" y="175871"/>
                </a:moveTo>
                <a:lnTo>
                  <a:pt x="108482" y="212438"/>
                </a:lnTo>
                <a:lnTo>
                  <a:pt x="107523" y="231788"/>
                </a:lnTo>
                <a:lnTo>
                  <a:pt x="112323" y="244712"/>
                </a:lnTo>
                <a:lnTo>
                  <a:pt x="120805" y="254446"/>
                </a:lnTo>
                <a:lnTo>
                  <a:pt x="132931" y="260521"/>
                </a:lnTo>
                <a:lnTo>
                  <a:pt x="148665" y="262468"/>
                </a:lnTo>
                <a:lnTo>
                  <a:pt x="159953" y="258370"/>
                </a:lnTo>
                <a:lnTo>
                  <a:pt x="167710" y="251948"/>
                </a:lnTo>
                <a:lnTo>
                  <a:pt x="141437" y="251948"/>
                </a:lnTo>
                <a:lnTo>
                  <a:pt x="135134" y="246258"/>
                </a:lnTo>
                <a:lnTo>
                  <a:pt x="130767" y="235581"/>
                </a:lnTo>
                <a:lnTo>
                  <a:pt x="128520" y="219159"/>
                </a:lnTo>
                <a:lnTo>
                  <a:pt x="128577" y="196237"/>
                </a:lnTo>
                <a:lnTo>
                  <a:pt x="134941" y="185096"/>
                </a:lnTo>
                <a:lnTo>
                  <a:pt x="145492" y="181340"/>
                </a:lnTo>
                <a:lnTo>
                  <a:pt x="165356" y="181340"/>
                </a:lnTo>
                <a:lnTo>
                  <a:pt x="164832" y="178451"/>
                </a:lnTo>
                <a:lnTo>
                  <a:pt x="153203" y="176283"/>
                </a:lnTo>
                <a:lnTo>
                  <a:pt x="139734" y="175871"/>
                </a:lnTo>
                <a:close/>
              </a:path>
              <a:path w="855344" h="263525">
                <a:moveTo>
                  <a:pt x="165794" y="245922"/>
                </a:moveTo>
                <a:lnTo>
                  <a:pt x="156144" y="251333"/>
                </a:lnTo>
                <a:lnTo>
                  <a:pt x="141437" y="251948"/>
                </a:lnTo>
                <a:lnTo>
                  <a:pt x="167710" y="251948"/>
                </a:lnTo>
                <a:lnTo>
                  <a:pt x="170966" y="249252"/>
                </a:lnTo>
                <a:lnTo>
                  <a:pt x="165794" y="245922"/>
                </a:lnTo>
                <a:close/>
              </a:path>
              <a:path w="855344" h="263525">
                <a:moveTo>
                  <a:pt x="165356" y="181340"/>
                </a:moveTo>
                <a:lnTo>
                  <a:pt x="155145" y="181340"/>
                </a:lnTo>
                <a:lnTo>
                  <a:pt x="158137" y="184826"/>
                </a:lnTo>
                <a:lnTo>
                  <a:pt x="161122" y="199807"/>
                </a:lnTo>
                <a:lnTo>
                  <a:pt x="168616" y="199319"/>
                </a:lnTo>
                <a:lnTo>
                  <a:pt x="165356" y="181340"/>
                </a:lnTo>
                <a:close/>
              </a:path>
              <a:path w="855344" h="263525">
                <a:moveTo>
                  <a:pt x="218181" y="176769"/>
                </a:moveTo>
                <a:lnTo>
                  <a:pt x="205662" y="182017"/>
                </a:lnTo>
                <a:lnTo>
                  <a:pt x="196422" y="191132"/>
                </a:lnTo>
                <a:lnTo>
                  <a:pt x="190702" y="203862"/>
                </a:lnTo>
                <a:lnTo>
                  <a:pt x="188742" y="219960"/>
                </a:lnTo>
                <a:lnTo>
                  <a:pt x="188742" y="221625"/>
                </a:lnTo>
                <a:lnTo>
                  <a:pt x="214778" y="260634"/>
                </a:lnTo>
                <a:lnTo>
                  <a:pt x="229366" y="262905"/>
                </a:lnTo>
                <a:lnTo>
                  <a:pt x="231425" y="262866"/>
                </a:lnTo>
                <a:lnTo>
                  <a:pt x="244741" y="260347"/>
                </a:lnTo>
                <a:lnTo>
                  <a:pt x="250899" y="256766"/>
                </a:lnTo>
                <a:lnTo>
                  <a:pt x="227591" y="256766"/>
                </a:lnTo>
                <a:lnTo>
                  <a:pt x="218579" y="250979"/>
                </a:lnTo>
                <a:lnTo>
                  <a:pt x="212448" y="238838"/>
                </a:lnTo>
                <a:lnTo>
                  <a:pt x="209382" y="220623"/>
                </a:lnTo>
                <a:lnTo>
                  <a:pt x="209043" y="218125"/>
                </a:lnTo>
                <a:lnTo>
                  <a:pt x="209043" y="215628"/>
                </a:lnTo>
                <a:lnTo>
                  <a:pt x="210701" y="197201"/>
                </a:lnTo>
                <a:lnTo>
                  <a:pt x="216809" y="185677"/>
                </a:lnTo>
                <a:lnTo>
                  <a:pt x="227369" y="181826"/>
                </a:lnTo>
                <a:lnTo>
                  <a:pt x="247798" y="181826"/>
                </a:lnTo>
                <a:lnTo>
                  <a:pt x="235966" y="177943"/>
                </a:lnTo>
                <a:lnTo>
                  <a:pt x="218181" y="176769"/>
                </a:lnTo>
                <a:close/>
              </a:path>
              <a:path w="855344" h="263525">
                <a:moveTo>
                  <a:pt x="247798" y="181826"/>
                </a:moveTo>
                <a:lnTo>
                  <a:pt x="227369" y="181826"/>
                </a:lnTo>
                <a:lnTo>
                  <a:pt x="228381" y="181858"/>
                </a:lnTo>
                <a:lnTo>
                  <a:pt x="237422" y="185470"/>
                </a:lnTo>
                <a:lnTo>
                  <a:pt x="244513" y="194731"/>
                </a:lnTo>
                <a:lnTo>
                  <a:pt x="249121" y="209158"/>
                </a:lnTo>
                <a:lnTo>
                  <a:pt x="250716" y="228274"/>
                </a:lnTo>
                <a:lnTo>
                  <a:pt x="247596" y="243871"/>
                </a:lnTo>
                <a:lnTo>
                  <a:pt x="239992" y="253630"/>
                </a:lnTo>
                <a:lnTo>
                  <a:pt x="227591" y="256766"/>
                </a:lnTo>
                <a:lnTo>
                  <a:pt x="250899" y="256766"/>
                </a:lnTo>
                <a:lnTo>
                  <a:pt x="255681" y="253984"/>
                </a:lnTo>
                <a:lnTo>
                  <a:pt x="263888" y="243871"/>
                </a:lnTo>
                <a:lnTo>
                  <a:pt x="268986" y="230148"/>
                </a:lnTo>
                <a:lnTo>
                  <a:pt x="270629" y="212885"/>
                </a:lnTo>
                <a:lnTo>
                  <a:pt x="267299" y="200450"/>
                </a:lnTo>
                <a:lnTo>
                  <a:pt x="260457" y="190202"/>
                </a:lnTo>
                <a:lnTo>
                  <a:pt x="250035" y="182560"/>
                </a:lnTo>
                <a:lnTo>
                  <a:pt x="247798" y="181826"/>
                </a:lnTo>
                <a:close/>
              </a:path>
              <a:path w="855344" h="263525">
                <a:moveTo>
                  <a:pt x="387963" y="260839"/>
                </a:moveTo>
                <a:lnTo>
                  <a:pt x="361513" y="260839"/>
                </a:lnTo>
                <a:lnTo>
                  <a:pt x="376140" y="260871"/>
                </a:lnTo>
                <a:lnTo>
                  <a:pt x="387983" y="261086"/>
                </a:lnTo>
                <a:lnTo>
                  <a:pt x="387963" y="260839"/>
                </a:lnTo>
                <a:close/>
              </a:path>
              <a:path w="855344" h="263525">
                <a:moveTo>
                  <a:pt x="333527" y="260834"/>
                </a:moveTo>
                <a:lnTo>
                  <a:pt x="307777" y="260834"/>
                </a:lnTo>
                <a:lnTo>
                  <a:pt x="322280" y="260866"/>
                </a:lnTo>
                <a:lnTo>
                  <a:pt x="333556" y="261072"/>
                </a:lnTo>
                <a:lnTo>
                  <a:pt x="333527" y="260834"/>
                </a:lnTo>
                <a:close/>
              </a:path>
              <a:path w="855344" h="263525">
                <a:moveTo>
                  <a:pt x="369747" y="185983"/>
                </a:moveTo>
                <a:lnTo>
                  <a:pt x="334558" y="185983"/>
                </a:lnTo>
                <a:lnTo>
                  <a:pt x="346615" y="186840"/>
                </a:lnTo>
                <a:lnTo>
                  <a:pt x="353629" y="194979"/>
                </a:lnTo>
                <a:lnTo>
                  <a:pt x="355693" y="213962"/>
                </a:lnTo>
                <a:lnTo>
                  <a:pt x="355693" y="228767"/>
                </a:lnTo>
                <a:lnTo>
                  <a:pt x="355530" y="239261"/>
                </a:lnTo>
                <a:lnTo>
                  <a:pt x="355530" y="254079"/>
                </a:lnTo>
                <a:lnTo>
                  <a:pt x="354521" y="255752"/>
                </a:lnTo>
                <a:lnTo>
                  <a:pt x="345708" y="257077"/>
                </a:lnTo>
                <a:lnTo>
                  <a:pt x="345376" y="261072"/>
                </a:lnTo>
                <a:lnTo>
                  <a:pt x="348657" y="260981"/>
                </a:lnTo>
                <a:lnTo>
                  <a:pt x="361513" y="260839"/>
                </a:lnTo>
                <a:lnTo>
                  <a:pt x="387963" y="260839"/>
                </a:lnTo>
                <a:lnTo>
                  <a:pt x="387645" y="257091"/>
                </a:lnTo>
                <a:lnTo>
                  <a:pt x="377490" y="257091"/>
                </a:lnTo>
                <a:lnTo>
                  <a:pt x="374668" y="253923"/>
                </a:lnTo>
                <a:lnTo>
                  <a:pt x="374668" y="240608"/>
                </a:lnTo>
                <a:lnTo>
                  <a:pt x="374830" y="239281"/>
                </a:lnTo>
                <a:lnTo>
                  <a:pt x="374709" y="213962"/>
                </a:lnTo>
                <a:lnTo>
                  <a:pt x="374549" y="199402"/>
                </a:lnTo>
                <a:lnTo>
                  <a:pt x="370249" y="186389"/>
                </a:lnTo>
                <a:lnTo>
                  <a:pt x="369747" y="185983"/>
                </a:lnTo>
                <a:close/>
              </a:path>
              <a:path w="855344" h="263525">
                <a:moveTo>
                  <a:pt x="315621" y="176267"/>
                </a:moveTo>
                <a:lnTo>
                  <a:pt x="304772" y="177988"/>
                </a:lnTo>
                <a:lnTo>
                  <a:pt x="290935" y="179011"/>
                </a:lnTo>
                <a:lnTo>
                  <a:pt x="291266" y="182843"/>
                </a:lnTo>
                <a:lnTo>
                  <a:pt x="302423" y="182998"/>
                </a:lnTo>
                <a:lnTo>
                  <a:pt x="304081" y="185157"/>
                </a:lnTo>
                <a:lnTo>
                  <a:pt x="304081" y="254918"/>
                </a:lnTo>
                <a:lnTo>
                  <a:pt x="302423" y="257077"/>
                </a:lnTo>
                <a:lnTo>
                  <a:pt x="291266" y="257077"/>
                </a:lnTo>
                <a:lnTo>
                  <a:pt x="294514" y="260977"/>
                </a:lnTo>
                <a:lnTo>
                  <a:pt x="307777" y="260834"/>
                </a:lnTo>
                <a:lnTo>
                  <a:pt x="333527" y="260834"/>
                </a:lnTo>
                <a:lnTo>
                  <a:pt x="333062" y="257077"/>
                </a:lnTo>
                <a:lnTo>
                  <a:pt x="324228" y="255744"/>
                </a:lnTo>
                <a:lnTo>
                  <a:pt x="323402" y="254079"/>
                </a:lnTo>
                <a:lnTo>
                  <a:pt x="323242" y="240608"/>
                </a:lnTo>
                <a:lnTo>
                  <a:pt x="323226" y="202136"/>
                </a:lnTo>
                <a:lnTo>
                  <a:pt x="324390" y="198134"/>
                </a:lnTo>
                <a:lnTo>
                  <a:pt x="325724" y="195636"/>
                </a:lnTo>
                <a:lnTo>
                  <a:pt x="328785" y="189997"/>
                </a:lnTo>
                <a:lnTo>
                  <a:pt x="322569" y="189997"/>
                </a:lnTo>
                <a:lnTo>
                  <a:pt x="315621" y="176267"/>
                </a:lnTo>
                <a:close/>
              </a:path>
              <a:path w="855344" h="263525">
                <a:moveTo>
                  <a:pt x="344572" y="175870"/>
                </a:moveTo>
                <a:lnTo>
                  <a:pt x="333616" y="180048"/>
                </a:lnTo>
                <a:lnTo>
                  <a:pt x="322569" y="189997"/>
                </a:lnTo>
                <a:lnTo>
                  <a:pt x="328785" y="189997"/>
                </a:lnTo>
                <a:lnTo>
                  <a:pt x="329061" y="189489"/>
                </a:lnTo>
                <a:lnTo>
                  <a:pt x="334558" y="185983"/>
                </a:lnTo>
                <a:lnTo>
                  <a:pt x="369747" y="185983"/>
                </a:lnTo>
                <a:lnTo>
                  <a:pt x="360407" y="178411"/>
                </a:lnTo>
                <a:lnTo>
                  <a:pt x="344572" y="175870"/>
                </a:lnTo>
                <a:close/>
              </a:path>
              <a:path w="855344" h="263525">
                <a:moveTo>
                  <a:pt x="432075" y="176768"/>
                </a:moveTo>
                <a:lnTo>
                  <a:pt x="419555" y="182016"/>
                </a:lnTo>
                <a:lnTo>
                  <a:pt x="410317" y="191130"/>
                </a:lnTo>
                <a:lnTo>
                  <a:pt x="404599" y="203861"/>
                </a:lnTo>
                <a:lnTo>
                  <a:pt x="402640" y="219960"/>
                </a:lnTo>
                <a:lnTo>
                  <a:pt x="402640" y="221625"/>
                </a:lnTo>
                <a:lnTo>
                  <a:pt x="428668" y="260633"/>
                </a:lnTo>
                <a:lnTo>
                  <a:pt x="443258" y="262905"/>
                </a:lnTo>
                <a:lnTo>
                  <a:pt x="445294" y="262867"/>
                </a:lnTo>
                <a:lnTo>
                  <a:pt x="458616" y="260353"/>
                </a:lnTo>
                <a:lnTo>
                  <a:pt x="464790" y="256765"/>
                </a:lnTo>
                <a:lnTo>
                  <a:pt x="441487" y="256765"/>
                </a:lnTo>
                <a:lnTo>
                  <a:pt x="432473" y="250976"/>
                </a:lnTo>
                <a:lnTo>
                  <a:pt x="426343" y="238835"/>
                </a:lnTo>
                <a:lnTo>
                  <a:pt x="423273" y="220623"/>
                </a:lnTo>
                <a:lnTo>
                  <a:pt x="422949" y="218125"/>
                </a:lnTo>
                <a:lnTo>
                  <a:pt x="422949" y="215628"/>
                </a:lnTo>
                <a:lnTo>
                  <a:pt x="424603" y="197207"/>
                </a:lnTo>
                <a:lnTo>
                  <a:pt x="430706" y="185679"/>
                </a:lnTo>
                <a:lnTo>
                  <a:pt x="441261" y="181826"/>
                </a:lnTo>
                <a:lnTo>
                  <a:pt x="461680" y="181826"/>
                </a:lnTo>
                <a:lnTo>
                  <a:pt x="449858" y="177943"/>
                </a:lnTo>
                <a:lnTo>
                  <a:pt x="432075" y="176768"/>
                </a:lnTo>
                <a:close/>
              </a:path>
              <a:path w="855344" h="263525">
                <a:moveTo>
                  <a:pt x="461680" y="181826"/>
                </a:moveTo>
                <a:lnTo>
                  <a:pt x="441261" y="181826"/>
                </a:lnTo>
                <a:lnTo>
                  <a:pt x="442274" y="181858"/>
                </a:lnTo>
                <a:lnTo>
                  <a:pt x="451317" y="185471"/>
                </a:lnTo>
                <a:lnTo>
                  <a:pt x="458409" y="194732"/>
                </a:lnTo>
                <a:lnTo>
                  <a:pt x="463020" y="209162"/>
                </a:lnTo>
                <a:lnTo>
                  <a:pt x="464621" y="228282"/>
                </a:lnTo>
                <a:lnTo>
                  <a:pt x="461499" y="243874"/>
                </a:lnTo>
                <a:lnTo>
                  <a:pt x="453893" y="253631"/>
                </a:lnTo>
                <a:lnTo>
                  <a:pt x="441487" y="256765"/>
                </a:lnTo>
                <a:lnTo>
                  <a:pt x="464790" y="256765"/>
                </a:lnTo>
                <a:lnTo>
                  <a:pt x="469558" y="253993"/>
                </a:lnTo>
                <a:lnTo>
                  <a:pt x="477767" y="243874"/>
                </a:lnTo>
                <a:lnTo>
                  <a:pt x="482862" y="230162"/>
                </a:lnTo>
                <a:lnTo>
                  <a:pt x="484502" y="212903"/>
                </a:lnTo>
                <a:lnTo>
                  <a:pt x="481178" y="200462"/>
                </a:lnTo>
                <a:lnTo>
                  <a:pt x="474341" y="190209"/>
                </a:lnTo>
                <a:lnTo>
                  <a:pt x="463924" y="182563"/>
                </a:lnTo>
                <a:lnTo>
                  <a:pt x="461680" y="181826"/>
                </a:lnTo>
                <a:close/>
              </a:path>
              <a:path w="855344" h="263525">
                <a:moveTo>
                  <a:pt x="651814" y="260835"/>
                </a:moveTo>
                <a:lnTo>
                  <a:pt x="625311" y="260835"/>
                </a:lnTo>
                <a:lnTo>
                  <a:pt x="640009" y="260866"/>
                </a:lnTo>
                <a:lnTo>
                  <a:pt x="651835" y="261086"/>
                </a:lnTo>
                <a:lnTo>
                  <a:pt x="651814" y="260835"/>
                </a:lnTo>
                <a:close/>
              </a:path>
              <a:path w="855344" h="263525">
                <a:moveTo>
                  <a:pt x="547272" y="260834"/>
                </a:moveTo>
                <a:lnTo>
                  <a:pt x="521572" y="260834"/>
                </a:lnTo>
                <a:lnTo>
                  <a:pt x="536085" y="260866"/>
                </a:lnTo>
                <a:lnTo>
                  <a:pt x="547293" y="261072"/>
                </a:lnTo>
                <a:lnTo>
                  <a:pt x="547272" y="260834"/>
                </a:lnTo>
                <a:close/>
              </a:path>
              <a:path w="855344" h="263525">
                <a:moveTo>
                  <a:pt x="598039" y="260846"/>
                </a:moveTo>
                <a:lnTo>
                  <a:pt x="571606" y="260846"/>
                </a:lnTo>
                <a:lnTo>
                  <a:pt x="586753" y="260866"/>
                </a:lnTo>
                <a:lnTo>
                  <a:pt x="598057" y="261072"/>
                </a:lnTo>
                <a:lnTo>
                  <a:pt x="598039" y="260846"/>
                </a:lnTo>
                <a:close/>
              </a:path>
              <a:path w="855344" h="263525">
                <a:moveTo>
                  <a:pt x="633697" y="185983"/>
                </a:moveTo>
                <a:lnTo>
                  <a:pt x="599391" y="185983"/>
                </a:lnTo>
                <a:lnTo>
                  <a:pt x="610686" y="186800"/>
                </a:lnTo>
                <a:lnTo>
                  <a:pt x="617524" y="194993"/>
                </a:lnTo>
                <a:lnTo>
                  <a:pt x="619538" y="213962"/>
                </a:lnTo>
                <a:lnTo>
                  <a:pt x="619506" y="241940"/>
                </a:lnTo>
                <a:lnTo>
                  <a:pt x="619361" y="254079"/>
                </a:lnTo>
                <a:lnTo>
                  <a:pt x="618529" y="255752"/>
                </a:lnTo>
                <a:lnTo>
                  <a:pt x="609708" y="257077"/>
                </a:lnTo>
                <a:lnTo>
                  <a:pt x="609369" y="261072"/>
                </a:lnTo>
                <a:lnTo>
                  <a:pt x="612526" y="260983"/>
                </a:lnTo>
                <a:lnTo>
                  <a:pt x="625311" y="260835"/>
                </a:lnTo>
                <a:lnTo>
                  <a:pt x="651814" y="260835"/>
                </a:lnTo>
                <a:lnTo>
                  <a:pt x="651497" y="257091"/>
                </a:lnTo>
                <a:lnTo>
                  <a:pt x="641512" y="257091"/>
                </a:lnTo>
                <a:lnTo>
                  <a:pt x="638513" y="253923"/>
                </a:lnTo>
                <a:lnTo>
                  <a:pt x="638513" y="241940"/>
                </a:lnTo>
                <a:lnTo>
                  <a:pt x="638675" y="240608"/>
                </a:lnTo>
                <a:lnTo>
                  <a:pt x="638675" y="224963"/>
                </a:lnTo>
                <a:lnTo>
                  <a:pt x="638286" y="198508"/>
                </a:lnTo>
                <a:lnTo>
                  <a:pt x="633780" y="186046"/>
                </a:lnTo>
                <a:close/>
              </a:path>
              <a:path w="855344" h="263525">
                <a:moveTo>
                  <a:pt x="599391" y="185983"/>
                </a:moveTo>
                <a:lnTo>
                  <a:pt x="548443" y="185983"/>
                </a:lnTo>
                <a:lnTo>
                  <a:pt x="559910" y="186800"/>
                </a:lnTo>
                <a:lnTo>
                  <a:pt x="566744" y="194993"/>
                </a:lnTo>
                <a:lnTo>
                  <a:pt x="568752" y="213962"/>
                </a:lnTo>
                <a:lnTo>
                  <a:pt x="568722" y="241940"/>
                </a:lnTo>
                <a:lnTo>
                  <a:pt x="568589" y="254079"/>
                </a:lnTo>
                <a:lnTo>
                  <a:pt x="567757" y="255752"/>
                </a:lnTo>
                <a:lnTo>
                  <a:pt x="558936" y="257077"/>
                </a:lnTo>
                <a:lnTo>
                  <a:pt x="559526" y="261039"/>
                </a:lnTo>
                <a:lnTo>
                  <a:pt x="571606" y="260846"/>
                </a:lnTo>
                <a:lnTo>
                  <a:pt x="598039" y="260846"/>
                </a:lnTo>
                <a:lnTo>
                  <a:pt x="597726" y="257077"/>
                </a:lnTo>
                <a:lnTo>
                  <a:pt x="588891" y="255744"/>
                </a:lnTo>
                <a:lnTo>
                  <a:pt x="587896" y="254079"/>
                </a:lnTo>
                <a:lnTo>
                  <a:pt x="587896" y="203468"/>
                </a:lnTo>
                <a:lnTo>
                  <a:pt x="588072" y="202791"/>
                </a:lnTo>
                <a:lnTo>
                  <a:pt x="588228" y="201973"/>
                </a:lnTo>
                <a:lnTo>
                  <a:pt x="588736" y="199637"/>
                </a:lnTo>
                <a:lnTo>
                  <a:pt x="590401" y="195636"/>
                </a:lnTo>
                <a:lnTo>
                  <a:pt x="593054" y="189983"/>
                </a:lnTo>
                <a:lnTo>
                  <a:pt x="599391" y="185983"/>
                </a:lnTo>
                <a:close/>
              </a:path>
              <a:path w="855344" h="263525">
                <a:moveTo>
                  <a:pt x="529522" y="176267"/>
                </a:moveTo>
                <a:lnTo>
                  <a:pt x="518673" y="177988"/>
                </a:lnTo>
                <a:lnTo>
                  <a:pt x="504833" y="179011"/>
                </a:lnTo>
                <a:lnTo>
                  <a:pt x="505165" y="182843"/>
                </a:lnTo>
                <a:lnTo>
                  <a:pt x="516321" y="182998"/>
                </a:lnTo>
                <a:lnTo>
                  <a:pt x="517987" y="185157"/>
                </a:lnTo>
                <a:lnTo>
                  <a:pt x="517987" y="254918"/>
                </a:lnTo>
                <a:lnTo>
                  <a:pt x="516321" y="257077"/>
                </a:lnTo>
                <a:lnTo>
                  <a:pt x="505165" y="257077"/>
                </a:lnTo>
                <a:lnTo>
                  <a:pt x="508293" y="260980"/>
                </a:lnTo>
                <a:lnTo>
                  <a:pt x="521572" y="260834"/>
                </a:lnTo>
                <a:lnTo>
                  <a:pt x="547272" y="260834"/>
                </a:lnTo>
                <a:lnTo>
                  <a:pt x="546947" y="257077"/>
                </a:lnTo>
                <a:lnTo>
                  <a:pt x="538126" y="255744"/>
                </a:lnTo>
                <a:lnTo>
                  <a:pt x="537279" y="254079"/>
                </a:lnTo>
                <a:lnTo>
                  <a:pt x="537152" y="241940"/>
                </a:lnTo>
                <a:lnTo>
                  <a:pt x="537174" y="201973"/>
                </a:lnTo>
                <a:lnTo>
                  <a:pt x="538295" y="198297"/>
                </a:lnTo>
                <a:lnTo>
                  <a:pt x="539622" y="195636"/>
                </a:lnTo>
                <a:lnTo>
                  <a:pt x="542608" y="189991"/>
                </a:lnTo>
                <a:lnTo>
                  <a:pt x="536457" y="189983"/>
                </a:lnTo>
                <a:lnTo>
                  <a:pt x="529522" y="176267"/>
                </a:lnTo>
                <a:close/>
              </a:path>
              <a:path w="855344" h="263525">
                <a:moveTo>
                  <a:pt x="558498" y="175847"/>
                </a:moveTo>
                <a:lnTo>
                  <a:pt x="547590" y="180046"/>
                </a:lnTo>
                <a:lnTo>
                  <a:pt x="536461" y="189991"/>
                </a:lnTo>
                <a:lnTo>
                  <a:pt x="542612" y="189983"/>
                </a:lnTo>
                <a:lnTo>
                  <a:pt x="542783" y="189660"/>
                </a:lnTo>
                <a:lnTo>
                  <a:pt x="548443" y="185983"/>
                </a:lnTo>
                <a:lnTo>
                  <a:pt x="633697" y="185983"/>
                </a:lnTo>
                <a:lnTo>
                  <a:pt x="632777" y="185287"/>
                </a:lnTo>
                <a:lnTo>
                  <a:pt x="582725" y="185287"/>
                </a:lnTo>
                <a:lnTo>
                  <a:pt x="573569" y="177919"/>
                </a:lnTo>
                <a:lnTo>
                  <a:pt x="558498" y="175847"/>
                </a:lnTo>
                <a:close/>
              </a:path>
              <a:path w="855344" h="263525">
                <a:moveTo>
                  <a:pt x="607412" y="176108"/>
                </a:moveTo>
                <a:lnTo>
                  <a:pt x="596263" y="179563"/>
                </a:lnTo>
                <a:lnTo>
                  <a:pt x="582725" y="185287"/>
                </a:lnTo>
                <a:lnTo>
                  <a:pt x="632777" y="185287"/>
                </a:lnTo>
                <a:lnTo>
                  <a:pt x="623706" y="178417"/>
                </a:lnTo>
                <a:lnTo>
                  <a:pt x="607412" y="176108"/>
                </a:lnTo>
                <a:close/>
              </a:path>
              <a:path w="855344" h="263525">
                <a:moveTo>
                  <a:pt x="713332" y="260409"/>
                </a:moveTo>
                <a:lnTo>
                  <a:pt x="695580" y="260409"/>
                </a:lnTo>
                <a:lnTo>
                  <a:pt x="703066" y="260740"/>
                </a:lnTo>
                <a:lnTo>
                  <a:pt x="713390" y="261079"/>
                </a:lnTo>
                <a:lnTo>
                  <a:pt x="713332" y="260409"/>
                </a:lnTo>
                <a:close/>
              </a:path>
              <a:path w="855344" h="263525">
                <a:moveTo>
                  <a:pt x="692400" y="176391"/>
                </a:moveTo>
                <a:lnTo>
                  <a:pt x="681598" y="177911"/>
                </a:lnTo>
                <a:lnTo>
                  <a:pt x="667770" y="179004"/>
                </a:lnTo>
                <a:lnTo>
                  <a:pt x="668108" y="182828"/>
                </a:lnTo>
                <a:lnTo>
                  <a:pt x="679272" y="182991"/>
                </a:lnTo>
                <a:lnTo>
                  <a:pt x="680929" y="185157"/>
                </a:lnTo>
                <a:lnTo>
                  <a:pt x="680929" y="200632"/>
                </a:lnTo>
                <a:lnTo>
                  <a:pt x="681092" y="211295"/>
                </a:lnTo>
                <a:lnTo>
                  <a:pt x="681092" y="228781"/>
                </a:lnTo>
                <a:lnTo>
                  <a:pt x="680929" y="239267"/>
                </a:lnTo>
                <a:lnTo>
                  <a:pt x="680924" y="254925"/>
                </a:lnTo>
                <a:lnTo>
                  <a:pt x="679272" y="257077"/>
                </a:lnTo>
                <a:lnTo>
                  <a:pt x="668107" y="257085"/>
                </a:lnTo>
                <a:lnTo>
                  <a:pt x="667770" y="261072"/>
                </a:lnTo>
                <a:lnTo>
                  <a:pt x="677931" y="260740"/>
                </a:lnTo>
                <a:lnTo>
                  <a:pt x="685419" y="260409"/>
                </a:lnTo>
                <a:lnTo>
                  <a:pt x="713332" y="260409"/>
                </a:lnTo>
                <a:lnTo>
                  <a:pt x="713044" y="257085"/>
                </a:lnTo>
                <a:lnTo>
                  <a:pt x="701721" y="257077"/>
                </a:lnTo>
                <a:lnTo>
                  <a:pt x="700229" y="254925"/>
                </a:lnTo>
                <a:lnTo>
                  <a:pt x="700229" y="239267"/>
                </a:lnTo>
                <a:lnTo>
                  <a:pt x="700067" y="228774"/>
                </a:lnTo>
                <a:lnTo>
                  <a:pt x="692400" y="176391"/>
                </a:lnTo>
                <a:close/>
              </a:path>
              <a:path w="855344" h="263525">
                <a:moveTo>
                  <a:pt x="695904" y="135881"/>
                </a:moveTo>
                <a:lnTo>
                  <a:pt x="683576" y="135881"/>
                </a:lnTo>
                <a:lnTo>
                  <a:pt x="678581" y="140878"/>
                </a:lnTo>
                <a:lnTo>
                  <a:pt x="678581" y="153706"/>
                </a:lnTo>
                <a:lnTo>
                  <a:pt x="683421" y="158533"/>
                </a:lnTo>
                <a:lnTo>
                  <a:pt x="696074" y="158533"/>
                </a:lnTo>
                <a:lnTo>
                  <a:pt x="700893" y="153531"/>
                </a:lnTo>
                <a:lnTo>
                  <a:pt x="700893" y="141040"/>
                </a:lnTo>
                <a:lnTo>
                  <a:pt x="695904" y="135881"/>
                </a:lnTo>
                <a:close/>
              </a:path>
              <a:path w="855344" h="263525">
                <a:moveTo>
                  <a:pt x="741652" y="240757"/>
                </a:moveTo>
                <a:lnTo>
                  <a:pt x="733163" y="241087"/>
                </a:lnTo>
                <a:lnTo>
                  <a:pt x="733833" y="258079"/>
                </a:lnTo>
                <a:lnTo>
                  <a:pt x="744481" y="261573"/>
                </a:lnTo>
                <a:lnTo>
                  <a:pt x="750317" y="262905"/>
                </a:lnTo>
                <a:lnTo>
                  <a:pt x="757157" y="262899"/>
                </a:lnTo>
                <a:lnTo>
                  <a:pt x="771318" y="259228"/>
                </a:lnTo>
                <a:lnTo>
                  <a:pt x="774686" y="256075"/>
                </a:lnTo>
                <a:lnTo>
                  <a:pt x="747981" y="256075"/>
                </a:lnTo>
                <a:lnTo>
                  <a:pt x="745477" y="253585"/>
                </a:lnTo>
                <a:lnTo>
                  <a:pt x="741652" y="240757"/>
                </a:lnTo>
                <a:close/>
              </a:path>
              <a:path w="855344" h="263525">
                <a:moveTo>
                  <a:pt x="762410" y="176448"/>
                </a:moveTo>
                <a:lnTo>
                  <a:pt x="747471" y="177956"/>
                </a:lnTo>
                <a:lnTo>
                  <a:pt x="737460" y="186638"/>
                </a:lnTo>
                <a:lnTo>
                  <a:pt x="733833" y="200477"/>
                </a:lnTo>
                <a:lnTo>
                  <a:pt x="733833" y="203976"/>
                </a:lnTo>
                <a:lnTo>
                  <a:pt x="734320" y="206962"/>
                </a:lnTo>
                <a:lnTo>
                  <a:pt x="735330" y="209460"/>
                </a:lnTo>
                <a:lnTo>
                  <a:pt x="736994" y="213962"/>
                </a:lnTo>
                <a:lnTo>
                  <a:pt x="740149" y="217941"/>
                </a:lnTo>
                <a:lnTo>
                  <a:pt x="744481" y="221280"/>
                </a:lnTo>
                <a:lnTo>
                  <a:pt x="746485" y="222776"/>
                </a:lnTo>
                <a:lnTo>
                  <a:pt x="765954" y="236091"/>
                </a:lnTo>
                <a:lnTo>
                  <a:pt x="769454" y="240416"/>
                </a:lnTo>
                <a:lnTo>
                  <a:pt x="769454" y="252075"/>
                </a:lnTo>
                <a:lnTo>
                  <a:pt x="764458" y="256075"/>
                </a:lnTo>
                <a:lnTo>
                  <a:pt x="774686" y="256075"/>
                </a:lnTo>
                <a:lnTo>
                  <a:pt x="781218" y="249962"/>
                </a:lnTo>
                <a:lnTo>
                  <a:pt x="784943" y="236761"/>
                </a:lnTo>
                <a:lnTo>
                  <a:pt x="784943" y="230291"/>
                </a:lnTo>
                <a:lnTo>
                  <a:pt x="750804" y="201148"/>
                </a:lnTo>
                <a:lnTo>
                  <a:pt x="748144" y="197654"/>
                </a:lnTo>
                <a:lnTo>
                  <a:pt x="748144" y="185651"/>
                </a:lnTo>
                <a:lnTo>
                  <a:pt x="753478" y="181340"/>
                </a:lnTo>
                <a:lnTo>
                  <a:pt x="775048" y="181340"/>
                </a:lnTo>
                <a:lnTo>
                  <a:pt x="772821" y="177124"/>
                </a:lnTo>
                <a:lnTo>
                  <a:pt x="762410" y="176448"/>
                </a:lnTo>
                <a:close/>
              </a:path>
              <a:path w="855344" h="263525">
                <a:moveTo>
                  <a:pt x="775048" y="181340"/>
                </a:moveTo>
                <a:lnTo>
                  <a:pt x="768798" y="181340"/>
                </a:lnTo>
                <a:lnTo>
                  <a:pt x="772292" y="185156"/>
                </a:lnTo>
                <a:lnTo>
                  <a:pt x="774280" y="196321"/>
                </a:lnTo>
                <a:lnTo>
                  <a:pt x="782777" y="195974"/>
                </a:lnTo>
                <a:lnTo>
                  <a:pt x="775048" y="181340"/>
                </a:lnTo>
                <a:close/>
              </a:path>
              <a:path w="855344" h="263525">
                <a:moveTo>
                  <a:pt x="832229" y="188001"/>
                </a:moveTo>
                <a:lnTo>
                  <a:pt x="813247" y="188001"/>
                </a:lnTo>
                <a:lnTo>
                  <a:pt x="813247" y="241935"/>
                </a:lnTo>
                <a:lnTo>
                  <a:pt x="814080" y="247100"/>
                </a:lnTo>
                <a:lnTo>
                  <a:pt x="819570" y="258419"/>
                </a:lnTo>
                <a:lnTo>
                  <a:pt x="826556" y="262568"/>
                </a:lnTo>
                <a:lnTo>
                  <a:pt x="841876" y="262568"/>
                </a:lnTo>
                <a:lnTo>
                  <a:pt x="849696" y="260740"/>
                </a:lnTo>
                <a:lnTo>
                  <a:pt x="855355" y="257578"/>
                </a:lnTo>
                <a:lnTo>
                  <a:pt x="855355" y="254248"/>
                </a:lnTo>
                <a:lnTo>
                  <a:pt x="846208" y="254248"/>
                </a:lnTo>
                <a:lnTo>
                  <a:pt x="842452" y="254015"/>
                </a:lnTo>
                <a:lnTo>
                  <a:pt x="834275" y="247788"/>
                </a:lnTo>
                <a:lnTo>
                  <a:pt x="832229" y="228937"/>
                </a:lnTo>
                <a:lnTo>
                  <a:pt x="832229" y="188001"/>
                </a:lnTo>
                <a:close/>
              </a:path>
              <a:path w="855344" h="263525">
                <a:moveTo>
                  <a:pt x="855355" y="252744"/>
                </a:moveTo>
                <a:lnTo>
                  <a:pt x="851359" y="253909"/>
                </a:lnTo>
                <a:lnTo>
                  <a:pt x="848869" y="254248"/>
                </a:lnTo>
                <a:lnTo>
                  <a:pt x="855355" y="254248"/>
                </a:lnTo>
                <a:lnTo>
                  <a:pt x="855355" y="252744"/>
                </a:lnTo>
                <a:close/>
              </a:path>
              <a:path w="855344" h="263525">
                <a:moveTo>
                  <a:pt x="832229" y="156352"/>
                </a:moveTo>
                <a:lnTo>
                  <a:pt x="821921" y="166221"/>
                </a:lnTo>
                <a:lnTo>
                  <a:pt x="814715" y="176629"/>
                </a:lnTo>
                <a:lnTo>
                  <a:pt x="802599" y="180324"/>
                </a:lnTo>
                <a:lnTo>
                  <a:pt x="802599" y="188001"/>
                </a:lnTo>
                <a:lnTo>
                  <a:pt x="850865" y="188001"/>
                </a:lnTo>
                <a:lnTo>
                  <a:pt x="853194" y="178834"/>
                </a:lnTo>
                <a:lnTo>
                  <a:pt x="832229" y="178834"/>
                </a:lnTo>
                <a:lnTo>
                  <a:pt x="832229" y="156352"/>
                </a:lnTo>
                <a:close/>
              </a:path>
            </a:pathLst>
          </a:custGeom>
          <a:solidFill>
            <a:srgbClr val="FFFFFF"/>
          </a:solidFill>
        </p:spPr>
        <p:txBody>
          <a:bodyPr wrap="square" lIns="0" tIns="0" rIns="0" bIns="0" rtlCol="0"/>
          <a:lstStyle/>
          <a:p>
            <a:endParaRPr/>
          </a:p>
        </p:txBody>
      </p:sp>
      <p:sp>
        <p:nvSpPr>
          <p:cNvPr id="7" name="object 7"/>
          <p:cNvSpPr txBox="1"/>
          <p:nvPr/>
        </p:nvSpPr>
        <p:spPr>
          <a:xfrm>
            <a:off x="628302" y="910519"/>
            <a:ext cx="6580756" cy="6194428"/>
          </a:xfrm>
          <a:prstGeom prst="rect">
            <a:avLst/>
          </a:prstGeom>
        </p:spPr>
        <p:txBody>
          <a:bodyPr vert="horz" wrap="square" lIns="0" tIns="0" rIns="0" bIns="0" rtlCol="0">
            <a:spAutoFit/>
          </a:bodyPr>
          <a:lstStyle/>
          <a:p>
            <a:pPr marL="12700">
              <a:lnSpc>
                <a:spcPts val="1685"/>
              </a:lnSpc>
            </a:pPr>
            <a:r>
              <a:rPr sz="1450" b="1" spc="-120" dirty="0">
                <a:latin typeface="Arial"/>
                <a:cs typeface="Arial"/>
              </a:rPr>
              <a:t>T</a:t>
            </a:r>
            <a:r>
              <a:rPr sz="1450" b="1" spc="-10" dirty="0">
                <a:latin typeface="Arial"/>
                <a:cs typeface="Arial"/>
              </a:rPr>
              <a:t>ec</a:t>
            </a:r>
            <a:r>
              <a:rPr sz="1450" b="1" spc="-15" dirty="0">
                <a:latin typeface="Arial"/>
                <a:cs typeface="Arial"/>
              </a:rPr>
              <a:t>hnolog</a:t>
            </a:r>
            <a:r>
              <a:rPr sz="1450" b="1" spc="-10" dirty="0">
                <a:latin typeface="Arial"/>
                <a:cs typeface="Arial"/>
              </a:rPr>
              <a:t>y</a:t>
            </a:r>
            <a:r>
              <a:rPr sz="1450" b="1" spc="-5" dirty="0">
                <a:latin typeface="Arial"/>
                <a:cs typeface="Arial"/>
              </a:rPr>
              <a:t> </a:t>
            </a:r>
            <a:r>
              <a:rPr sz="1450" b="1" spc="-10" dirty="0">
                <a:latin typeface="Arial"/>
                <a:cs typeface="Arial"/>
              </a:rPr>
              <a:t>a</a:t>
            </a:r>
            <a:r>
              <a:rPr sz="1450" b="1" spc="-15" dirty="0">
                <a:latin typeface="Arial"/>
                <a:cs typeface="Arial"/>
              </a:rPr>
              <a:t>n</a:t>
            </a:r>
            <a:r>
              <a:rPr sz="1450" b="1" spc="-10" dirty="0">
                <a:latin typeface="Arial"/>
                <a:cs typeface="Arial"/>
              </a:rPr>
              <a:t>d</a:t>
            </a:r>
            <a:r>
              <a:rPr sz="1450" b="1" spc="-5" dirty="0">
                <a:latin typeface="Arial"/>
                <a:cs typeface="Arial"/>
              </a:rPr>
              <a:t> </a:t>
            </a:r>
            <a:r>
              <a:rPr sz="1450" b="1" spc="-15" dirty="0">
                <a:latin typeface="Arial"/>
                <a:cs typeface="Arial"/>
              </a:rPr>
              <a:t>job</a:t>
            </a:r>
            <a:r>
              <a:rPr sz="1450" b="1" spc="-10" dirty="0">
                <a:latin typeface="Arial"/>
                <a:cs typeface="Arial"/>
              </a:rPr>
              <a:t>s</a:t>
            </a:r>
            <a:endParaRPr sz="1450" dirty="0">
              <a:latin typeface="Arial"/>
              <a:cs typeface="Arial"/>
            </a:endParaRPr>
          </a:p>
          <a:p>
            <a:pPr marL="12700">
              <a:lnSpc>
                <a:spcPts val="3185"/>
              </a:lnSpc>
            </a:pPr>
            <a:r>
              <a:rPr sz="2700" b="1" dirty="0">
                <a:latin typeface="Times New Roman"/>
                <a:cs typeface="Times New Roman"/>
              </a:rPr>
              <a:t>Com</a:t>
            </a:r>
            <a:r>
              <a:rPr sz="2700" b="1" spc="-5" dirty="0">
                <a:latin typeface="Times New Roman"/>
                <a:cs typeface="Times New Roman"/>
              </a:rPr>
              <a:t>i</a:t>
            </a:r>
            <a:r>
              <a:rPr sz="2700" b="1" dirty="0">
                <a:latin typeface="Times New Roman"/>
                <a:cs typeface="Times New Roman"/>
              </a:rPr>
              <a:t>ng</a:t>
            </a:r>
            <a:r>
              <a:rPr sz="2700" b="1" spc="5" dirty="0">
                <a:latin typeface="Times New Roman"/>
                <a:cs typeface="Times New Roman"/>
              </a:rPr>
              <a:t> </a:t>
            </a:r>
            <a:r>
              <a:rPr sz="2700" b="1" dirty="0">
                <a:latin typeface="Times New Roman"/>
                <a:cs typeface="Times New Roman"/>
              </a:rPr>
              <a:t>to</a:t>
            </a:r>
            <a:r>
              <a:rPr sz="2700" b="1" spc="5" dirty="0">
                <a:latin typeface="Times New Roman"/>
                <a:cs typeface="Times New Roman"/>
              </a:rPr>
              <a:t> </a:t>
            </a:r>
            <a:r>
              <a:rPr sz="2700" b="1" dirty="0">
                <a:latin typeface="Times New Roman"/>
                <a:cs typeface="Times New Roman"/>
              </a:rPr>
              <a:t>an</a:t>
            </a:r>
            <a:r>
              <a:rPr sz="2700" b="1" spc="5" dirty="0">
                <a:latin typeface="Times New Roman"/>
                <a:cs typeface="Times New Roman"/>
              </a:rPr>
              <a:t> </a:t>
            </a:r>
            <a:r>
              <a:rPr sz="2700" b="1" spc="-40" dirty="0">
                <a:latin typeface="Times New Roman"/>
                <a:cs typeface="Times New Roman"/>
              </a:rPr>
              <a:t>offi</a:t>
            </a:r>
            <a:r>
              <a:rPr sz="2700" b="1" spc="-5" dirty="0">
                <a:latin typeface="Times New Roman"/>
                <a:cs typeface="Times New Roman"/>
              </a:rPr>
              <a:t>c</a:t>
            </a:r>
            <a:r>
              <a:rPr sz="2700" b="1" dirty="0">
                <a:latin typeface="Times New Roman"/>
                <a:cs typeface="Times New Roman"/>
              </a:rPr>
              <a:t>e</a:t>
            </a:r>
            <a:r>
              <a:rPr sz="2700" b="1" spc="5" dirty="0">
                <a:latin typeface="Times New Roman"/>
                <a:cs typeface="Times New Roman"/>
              </a:rPr>
              <a:t> </a:t>
            </a:r>
            <a:r>
              <a:rPr sz="2700" b="1" dirty="0">
                <a:latin typeface="Times New Roman"/>
                <a:cs typeface="Times New Roman"/>
              </a:rPr>
              <a:t>n</a:t>
            </a:r>
            <a:r>
              <a:rPr sz="2700" b="1" spc="-5" dirty="0">
                <a:latin typeface="Times New Roman"/>
                <a:cs typeface="Times New Roman"/>
              </a:rPr>
              <a:t>e</a:t>
            </a:r>
            <a:r>
              <a:rPr sz="2700" b="1" dirty="0">
                <a:latin typeface="Times New Roman"/>
                <a:cs typeface="Times New Roman"/>
              </a:rPr>
              <a:t>ar</a:t>
            </a:r>
            <a:r>
              <a:rPr sz="2700" b="1" spc="-45" dirty="0">
                <a:latin typeface="Times New Roman"/>
                <a:cs typeface="Times New Roman"/>
              </a:rPr>
              <a:t> </a:t>
            </a:r>
            <a:r>
              <a:rPr sz="2700" b="1" dirty="0">
                <a:latin typeface="Times New Roman"/>
                <a:cs typeface="Times New Roman"/>
              </a:rPr>
              <a:t>you</a:t>
            </a:r>
            <a:endParaRPr sz="2700" dirty="0">
              <a:latin typeface="Times New Roman"/>
              <a:cs typeface="Times New Roman"/>
            </a:endParaRPr>
          </a:p>
          <a:p>
            <a:pPr marL="12700" marR="527685">
              <a:lnSpc>
                <a:spcPts val="1360"/>
              </a:lnSpc>
              <a:spcBef>
                <a:spcPts val="1810"/>
              </a:spcBef>
            </a:pPr>
            <a:r>
              <a:rPr sz="1200" b="1" dirty="0">
                <a:latin typeface="Georgia"/>
                <a:cs typeface="Georgia"/>
              </a:rPr>
              <a:t>T</a:t>
            </a:r>
            <a:r>
              <a:rPr sz="1200" b="1" spc="-10" dirty="0">
                <a:latin typeface="Georgia"/>
                <a:cs typeface="Georgia"/>
              </a:rPr>
              <a:t>he effect of today’s technology on</a:t>
            </a:r>
            <a:r>
              <a:rPr sz="1200" b="1" spc="-5" dirty="0">
                <a:latin typeface="Georgia"/>
                <a:cs typeface="Georgia"/>
              </a:rPr>
              <a:t> </a:t>
            </a:r>
            <a:r>
              <a:rPr sz="1200" b="1" dirty="0">
                <a:latin typeface="Georgia"/>
                <a:cs typeface="Georgia"/>
              </a:rPr>
              <a:t>t</a:t>
            </a:r>
            <a:r>
              <a:rPr sz="1200" b="1" spc="-10" dirty="0">
                <a:latin typeface="Georgia"/>
                <a:cs typeface="Georgia"/>
              </a:rPr>
              <a:t>omorro</a:t>
            </a:r>
            <a:r>
              <a:rPr sz="1200" b="1" dirty="0">
                <a:latin typeface="Georgia"/>
                <a:cs typeface="Georgia"/>
              </a:rPr>
              <a:t>w</a:t>
            </a:r>
            <a:r>
              <a:rPr sz="1200" b="1" spc="-5" dirty="0">
                <a:latin typeface="Georgia"/>
                <a:cs typeface="Georgia"/>
              </a:rPr>
              <a:t>’s</a:t>
            </a:r>
            <a:r>
              <a:rPr sz="1200" b="1" dirty="0">
                <a:latin typeface="Georgia"/>
                <a:cs typeface="Georgia"/>
              </a:rPr>
              <a:t> j</a:t>
            </a:r>
            <a:r>
              <a:rPr sz="1200" b="1" spc="-10" dirty="0">
                <a:latin typeface="Georgia"/>
                <a:cs typeface="Georgia"/>
              </a:rPr>
              <a:t>obs</a:t>
            </a:r>
            <a:r>
              <a:rPr sz="1200" b="1" dirty="0">
                <a:latin typeface="Georgia"/>
                <a:cs typeface="Georgia"/>
              </a:rPr>
              <a:t> w</a:t>
            </a:r>
            <a:r>
              <a:rPr sz="1200" b="1" spc="-5" dirty="0">
                <a:latin typeface="Georgia"/>
                <a:cs typeface="Georgia"/>
              </a:rPr>
              <a:t>i</a:t>
            </a:r>
            <a:r>
              <a:rPr sz="1200" b="1" dirty="0">
                <a:latin typeface="Georgia"/>
                <a:cs typeface="Georgia"/>
              </a:rPr>
              <a:t>ll</a:t>
            </a:r>
            <a:r>
              <a:rPr sz="1200" b="1" spc="-5" dirty="0">
                <a:latin typeface="Georgia"/>
                <a:cs typeface="Georgia"/>
              </a:rPr>
              <a:t> </a:t>
            </a:r>
            <a:r>
              <a:rPr sz="1200" b="1" spc="-10" dirty="0">
                <a:latin typeface="Georgia"/>
                <a:cs typeface="Georgia"/>
              </a:rPr>
              <a:t>be</a:t>
            </a:r>
            <a:r>
              <a:rPr sz="1200" b="1" dirty="0">
                <a:latin typeface="Georgia"/>
                <a:cs typeface="Georgia"/>
              </a:rPr>
              <a:t> </a:t>
            </a:r>
            <a:r>
              <a:rPr sz="1200" b="1" spc="-10" dirty="0">
                <a:latin typeface="Georgia"/>
                <a:cs typeface="Georgia"/>
              </a:rPr>
              <a:t>immense—an</a:t>
            </a:r>
            <a:r>
              <a:rPr sz="1200" b="1" dirty="0">
                <a:latin typeface="Georgia"/>
                <a:cs typeface="Georgia"/>
              </a:rPr>
              <a:t>d </a:t>
            </a:r>
            <a:r>
              <a:rPr sz="1200" b="1" spc="-10" dirty="0">
                <a:latin typeface="Georgia"/>
                <a:cs typeface="Georgia"/>
              </a:rPr>
              <a:t>no</a:t>
            </a:r>
            <a:r>
              <a:rPr sz="1200" b="1" spc="-5" dirty="0">
                <a:latin typeface="Georgia"/>
                <a:cs typeface="Georgia"/>
              </a:rPr>
              <a:t> </a:t>
            </a:r>
            <a:r>
              <a:rPr sz="1200" b="1" dirty="0">
                <a:latin typeface="Georgia"/>
                <a:cs typeface="Georgia"/>
              </a:rPr>
              <a:t>c</a:t>
            </a:r>
            <a:r>
              <a:rPr sz="1200" b="1" spc="-10" dirty="0">
                <a:latin typeface="Georgia"/>
                <a:cs typeface="Georgia"/>
              </a:rPr>
              <a:t>oun</a:t>
            </a:r>
            <a:r>
              <a:rPr sz="1200" b="1" dirty="0">
                <a:latin typeface="Georgia"/>
                <a:cs typeface="Georgia"/>
              </a:rPr>
              <a:t>try </a:t>
            </a:r>
            <a:r>
              <a:rPr sz="1200" b="1" spc="-10" dirty="0">
                <a:latin typeface="Georgia"/>
                <a:cs typeface="Georgia"/>
              </a:rPr>
              <a:t>is</a:t>
            </a:r>
            <a:r>
              <a:rPr sz="1200" b="1" dirty="0">
                <a:latin typeface="Georgia"/>
                <a:cs typeface="Georgia"/>
              </a:rPr>
              <a:t> </a:t>
            </a:r>
            <a:r>
              <a:rPr sz="1200" b="1" spc="-10" dirty="0">
                <a:latin typeface="Georgia"/>
                <a:cs typeface="Georgia"/>
              </a:rPr>
              <a:t>rea</a:t>
            </a:r>
            <a:r>
              <a:rPr sz="1200" b="1" dirty="0">
                <a:latin typeface="Georgia"/>
                <a:cs typeface="Georgia"/>
              </a:rPr>
              <a:t>dy f</a:t>
            </a:r>
            <a:r>
              <a:rPr sz="1200" b="1" spc="-10" dirty="0">
                <a:latin typeface="Georgia"/>
                <a:cs typeface="Georgia"/>
              </a:rPr>
              <a:t>o</a:t>
            </a:r>
            <a:r>
              <a:rPr sz="1200" b="1" dirty="0">
                <a:latin typeface="Georgia"/>
                <a:cs typeface="Georgia"/>
              </a:rPr>
              <a:t>r </a:t>
            </a:r>
            <a:r>
              <a:rPr sz="1200" b="1" spc="-5" dirty="0">
                <a:latin typeface="Georgia"/>
                <a:cs typeface="Georgia"/>
              </a:rPr>
              <a:t>i</a:t>
            </a:r>
            <a:r>
              <a:rPr sz="1200" b="1" dirty="0">
                <a:latin typeface="Georgia"/>
                <a:cs typeface="Georgia"/>
              </a:rPr>
              <a:t>t</a:t>
            </a:r>
            <a:endParaRPr sz="1200" dirty="0">
              <a:latin typeface="Georgia"/>
              <a:cs typeface="Georgia"/>
            </a:endParaRPr>
          </a:p>
          <a:p>
            <a:pPr marL="12700">
              <a:lnSpc>
                <a:spcPct val="100000"/>
              </a:lnSpc>
              <a:spcBef>
                <a:spcPts val="795"/>
              </a:spcBef>
            </a:pPr>
            <a:r>
              <a:rPr sz="1250" spc="10" dirty="0">
                <a:latin typeface="Times New Roman"/>
                <a:cs typeface="Times New Roman"/>
              </a:rPr>
              <a:t>Jan</a:t>
            </a:r>
            <a:r>
              <a:rPr sz="1250" spc="5" dirty="0">
                <a:latin typeface="Times New Roman"/>
                <a:cs typeface="Times New Roman"/>
              </a:rPr>
              <a:t> </a:t>
            </a:r>
            <a:r>
              <a:rPr sz="1250" spc="10" dirty="0">
                <a:latin typeface="Times New Roman"/>
                <a:cs typeface="Times New Roman"/>
              </a:rPr>
              <a:t>18th</a:t>
            </a:r>
            <a:r>
              <a:rPr sz="1250" spc="5" dirty="0">
                <a:latin typeface="Times New Roman"/>
                <a:cs typeface="Times New Roman"/>
              </a:rPr>
              <a:t> </a:t>
            </a:r>
            <a:r>
              <a:rPr sz="1250" spc="10" dirty="0">
                <a:latin typeface="Times New Roman"/>
                <a:cs typeface="Times New Roman"/>
              </a:rPr>
              <a:t>2014</a:t>
            </a:r>
            <a:r>
              <a:rPr sz="1250" spc="5" dirty="0">
                <a:latin typeface="Times New Roman"/>
                <a:cs typeface="Times New Roman"/>
              </a:rPr>
              <a:t> |</a:t>
            </a:r>
            <a:r>
              <a:rPr sz="1250" dirty="0">
                <a:latin typeface="Times New Roman"/>
                <a:cs typeface="Times New Roman"/>
              </a:rPr>
              <a:t> </a:t>
            </a:r>
            <a:r>
              <a:rPr sz="1250" spc="95" dirty="0">
                <a:latin typeface="Times New Roman"/>
                <a:cs typeface="Times New Roman"/>
              </a:rPr>
              <a:t> </a:t>
            </a:r>
            <a:r>
              <a:rPr sz="1250" spc="10" dirty="0">
                <a:latin typeface="Times New Roman"/>
                <a:cs typeface="Times New Roman"/>
              </a:rPr>
              <a:t>From</a:t>
            </a:r>
            <a:r>
              <a:rPr sz="1250" spc="5" dirty="0">
                <a:latin typeface="Times New Roman"/>
                <a:cs typeface="Times New Roman"/>
              </a:rPr>
              <a:t> </a:t>
            </a:r>
            <a:r>
              <a:rPr sz="1250" spc="10" dirty="0">
                <a:latin typeface="Times New Roman"/>
                <a:cs typeface="Times New Roman"/>
              </a:rPr>
              <a:t>the</a:t>
            </a:r>
            <a:r>
              <a:rPr sz="1250" spc="5" dirty="0">
                <a:latin typeface="Times New Roman"/>
                <a:cs typeface="Times New Roman"/>
              </a:rPr>
              <a:t> print </a:t>
            </a:r>
            <a:r>
              <a:rPr sz="1250" spc="10" dirty="0">
                <a:latin typeface="Times New Roman"/>
                <a:cs typeface="Times New Roman"/>
              </a:rPr>
              <a:t>edition</a:t>
            </a:r>
            <a:endParaRPr sz="1250" dirty="0">
              <a:latin typeface="Times New Roman"/>
              <a:cs typeface="Times New Roman"/>
            </a:endParaRPr>
          </a:p>
          <a:p>
            <a:pPr marL="12700" marR="3143250">
              <a:lnSpc>
                <a:spcPct val="133400"/>
              </a:lnSpc>
              <a:spcBef>
                <a:spcPts val="950"/>
              </a:spcBef>
            </a:pPr>
            <a:r>
              <a:rPr sz="1200" spc="-5" dirty="0">
                <a:latin typeface="Georgia"/>
                <a:cs typeface="Georgia"/>
              </a:rPr>
              <a:t>INNO</a:t>
            </a:r>
            <a:r>
              <a:rPr sz="1200" spc="-10" dirty="0">
                <a:latin typeface="Georgia"/>
                <a:cs typeface="Georgia"/>
              </a:rPr>
              <a:t>VATION</a:t>
            </a:r>
            <a:r>
              <a:rPr sz="1200" spc="-5" dirty="0">
                <a:latin typeface="Georgia"/>
                <a:cs typeface="Georgia"/>
              </a:rPr>
              <a:t>, the elixir of progress, </a:t>
            </a:r>
            <a:r>
              <a:rPr sz="1200" spc="-10" dirty="0">
                <a:latin typeface="Georgia"/>
                <a:cs typeface="Georgia"/>
              </a:rPr>
              <a:t>has always cost people the</a:t>
            </a:r>
            <a:r>
              <a:rPr sz="1200" spc="-5" dirty="0">
                <a:latin typeface="Georgia"/>
                <a:cs typeface="Georgia"/>
              </a:rPr>
              <a:t>ir jobs. </a:t>
            </a:r>
            <a:r>
              <a:rPr sz="1200" spc="-10" dirty="0">
                <a:latin typeface="Georgia"/>
                <a:cs typeface="Georgia"/>
              </a:rPr>
              <a:t>In the Indust</a:t>
            </a:r>
            <a:r>
              <a:rPr sz="1200" spc="-5" dirty="0">
                <a:latin typeface="Georgia"/>
                <a:cs typeface="Georgia"/>
              </a:rPr>
              <a:t>rial </a:t>
            </a:r>
            <a:r>
              <a:rPr sz="1200" spc="-10" dirty="0">
                <a:latin typeface="Georgia"/>
                <a:cs typeface="Georgia"/>
              </a:rPr>
              <a:t>Revolution</a:t>
            </a:r>
            <a:r>
              <a:rPr sz="1200" spc="-5" dirty="0">
                <a:latin typeface="Georgia"/>
                <a:cs typeface="Georgia"/>
              </a:rPr>
              <a:t> artis</a:t>
            </a:r>
            <a:r>
              <a:rPr sz="1200" spc="-10" dirty="0">
                <a:latin typeface="Georgia"/>
                <a:cs typeface="Georgia"/>
              </a:rPr>
              <a:t>an weave</a:t>
            </a:r>
            <a:r>
              <a:rPr sz="1200" spc="-5" dirty="0">
                <a:latin typeface="Georgia"/>
                <a:cs typeface="Georgia"/>
              </a:rPr>
              <a:t>rs were swept </a:t>
            </a:r>
            <a:r>
              <a:rPr sz="1200" spc="-10" dirty="0">
                <a:latin typeface="Georgia"/>
                <a:cs typeface="Georgia"/>
              </a:rPr>
              <a:t>aside by the </a:t>
            </a:r>
            <a:r>
              <a:rPr sz="1200" spc="-15" dirty="0">
                <a:latin typeface="Georgia"/>
                <a:cs typeface="Georgia"/>
              </a:rPr>
              <a:t>mec</a:t>
            </a:r>
            <a:r>
              <a:rPr sz="1200" spc="-10" dirty="0">
                <a:latin typeface="Georgia"/>
                <a:cs typeface="Georgia"/>
              </a:rPr>
              <a:t>hanical loom. Ove</a:t>
            </a:r>
            <a:r>
              <a:rPr sz="1200" spc="-5" dirty="0">
                <a:latin typeface="Georgia"/>
                <a:cs typeface="Georgia"/>
              </a:rPr>
              <a:t>r the p</a:t>
            </a:r>
            <a:r>
              <a:rPr sz="1200" spc="-10" dirty="0">
                <a:latin typeface="Georgia"/>
                <a:cs typeface="Georgia"/>
              </a:rPr>
              <a:t>ast 30 years the digital </a:t>
            </a:r>
            <a:r>
              <a:rPr sz="1200" spc="-5" dirty="0">
                <a:latin typeface="Georgia"/>
                <a:cs typeface="Georgia"/>
              </a:rPr>
              <a:t>re</a:t>
            </a:r>
            <a:r>
              <a:rPr sz="1200" spc="-10" dirty="0">
                <a:latin typeface="Georgia"/>
                <a:cs typeface="Georgia"/>
              </a:rPr>
              <a:t>volution has displaced many of the </a:t>
            </a:r>
            <a:r>
              <a:rPr sz="1200" spc="-15" dirty="0">
                <a:latin typeface="Georgia"/>
                <a:cs typeface="Georgia"/>
              </a:rPr>
              <a:t>mid- s</a:t>
            </a:r>
            <a:r>
              <a:rPr sz="1200" spc="-10" dirty="0">
                <a:latin typeface="Georgia"/>
                <a:cs typeface="Georgia"/>
              </a:rPr>
              <a:t>kill jobs that unde</a:t>
            </a:r>
            <a:r>
              <a:rPr sz="1200" spc="-5" dirty="0">
                <a:latin typeface="Georgia"/>
                <a:cs typeface="Georgia"/>
              </a:rPr>
              <a:t>rp</a:t>
            </a:r>
            <a:r>
              <a:rPr sz="1200" spc="-10" dirty="0">
                <a:latin typeface="Georgia"/>
                <a:cs typeface="Georgia"/>
              </a:rPr>
              <a:t>inned 20th-centu</a:t>
            </a:r>
            <a:r>
              <a:rPr sz="1200" spc="-5" dirty="0">
                <a:latin typeface="Georgia"/>
                <a:cs typeface="Georgia"/>
              </a:rPr>
              <a:t>ry </a:t>
            </a:r>
            <a:r>
              <a:rPr sz="1200" spc="-15" dirty="0">
                <a:latin typeface="Georgia"/>
                <a:cs typeface="Georgia"/>
              </a:rPr>
              <a:t>middle- cl</a:t>
            </a:r>
            <a:r>
              <a:rPr sz="1200" spc="-10" dirty="0">
                <a:latin typeface="Georgia"/>
                <a:cs typeface="Georgia"/>
              </a:rPr>
              <a:t>ass life</a:t>
            </a:r>
            <a:r>
              <a:rPr sz="1200" spc="-5" dirty="0">
                <a:latin typeface="Georgia"/>
                <a:cs typeface="Georgia"/>
              </a:rPr>
              <a:t>. </a:t>
            </a:r>
            <a:r>
              <a:rPr sz="1200" spc="-10" dirty="0">
                <a:latin typeface="Georgia"/>
                <a:cs typeface="Georgia"/>
              </a:rPr>
              <a:t>Typists</a:t>
            </a:r>
            <a:r>
              <a:rPr sz="1200" spc="-5" dirty="0">
                <a:latin typeface="Georgia"/>
                <a:cs typeface="Georgia"/>
              </a:rPr>
              <a:t>, tic</a:t>
            </a:r>
            <a:r>
              <a:rPr sz="1200" spc="-10" dirty="0">
                <a:latin typeface="Georgia"/>
                <a:cs typeface="Georgia"/>
              </a:rPr>
              <a:t>ket agents</a:t>
            </a:r>
            <a:r>
              <a:rPr sz="1200" spc="-5" dirty="0">
                <a:latin typeface="Georgia"/>
                <a:cs typeface="Georgia"/>
              </a:rPr>
              <a:t>, b</a:t>
            </a:r>
            <a:r>
              <a:rPr sz="1200" spc="-10" dirty="0">
                <a:latin typeface="Georgia"/>
                <a:cs typeface="Georgia"/>
              </a:rPr>
              <a:t>ank telle</a:t>
            </a:r>
            <a:r>
              <a:rPr sz="1200" spc="-5" dirty="0">
                <a:latin typeface="Georgia"/>
                <a:cs typeface="Georgia"/>
              </a:rPr>
              <a:t>rs </a:t>
            </a:r>
            <a:r>
              <a:rPr sz="1200" spc="-10" dirty="0">
                <a:latin typeface="Georgia"/>
                <a:cs typeface="Georgia"/>
              </a:rPr>
              <a:t>and many p</a:t>
            </a:r>
            <a:r>
              <a:rPr sz="1200" spc="-5" dirty="0">
                <a:latin typeface="Georgia"/>
                <a:cs typeface="Georgia"/>
              </a:rPr>
              <a:t>roductio</a:t>
            </a:r>
            <a:r>
              <a:rPr sz="1200" spc="-10" dirty="0">
                <a:latin typeface="Georgia"/>
                <a:cs typeface="Georgia"/>
              </a:rPr>
              <a:t>n-line jobs have been dispensed with, just as the weave</a:t>
            </a:r>
            <a:r>
              <a:rPr sz="1200" spc="-5" dirty="0">
                <a:latin typeface="Georgia"/>
                <a:cs typeface="Georgia"/>
              </a:rPr>
              <a:t>rs were.</a:t>
            </a:r>
            <a:endParaRPr sz="1200" dirty="0">
              <a:latin typeface="Georgia"/>
              <a:cs typeface="Georgia"/>
            </a:endParaRPr>
          </a:p>
          <a:p>
            <a:pPr>
              <a:lnSpc>
                <a:spcPct val="100000"/>
              </a:lnSpc>
              <a:spcBef>
                <a:spcPts val="49"/>
              </a:spcBef>
            </a:pPr>
            <a:endParaRPr sz="1000" dirty="0">
              <a:latin typeface="Times New Roman"/>
              <a:cs typeface="Times New Roman"/>
            </a:endParaRPr>
          </a:p>
          <a:p>
            <a:pPr marL="12700" marR="55880">
              <a:lnSpc>
                <a:spcPct val="133400"/>
              </a:lnSpc>
            </a:pPr>
            <a:r>
              <a:rPr sz="1200" dirty="0">
                <a:latin typeface="Georgia"/>
                <a:cs typeface="Georgia"/>
              </a:rPr>
              <a:t>Fo</a:t>
            </a:r>
            <a:r>
              <a:rPr sz="1200" spc="-5" dirty="0">
                <a:latin typeface="Georgia"/>
                <a:cs typeface="Georgia"/>
              </a:rPr>
              <a:t>r those, </a:t>
            </a:r>
            <a:r>
              <a:rPr sz="1200" spc="-10" dirty="0">
                <a:latin typeface="Georgia"/>
                <a:cs typeface="Georgia"/>
              </a:rPr>
              <a:t>including this newspape</a:t>
            </a:r>
            <a:r>
              <a:rPr sz="1200" spc="-5" dirty="0">
                <a:latin typeface="Georgia"/>
                <a:cs typeface="Georgia"/>
              </a:rPr>
              <a:t>r, who belie</a:t>
            </a:r>
            <a:r>
              <a:rPr sz="1200" spc="-10" dirty="0">
                <a:latin typeface="Georgia"/>
                <a:cs typeface="Georgia"/>
              </a:rPr>
              <a:t>ve that technological p</a:t>
            </a:r>
            <a:r>
              <a:rPr sz="1200" spc="-5" dirty="0">
                <a:latin typeface="Georgia"/>
                <a:cs typeface="Georgia"/>
              </a:rPr>
              <a:t>rogress </a:t>
            </a:r>
            <a:r>
              <a:rPr sz="1200" spc="-10" dirty="0">
                <a:latin typeface="Georgia"/>
                <a:cs typeface="Georgia"/>
              </a:rPr>
              <a:t>has made the wo</a:t>
            </a:r>
            <a:r>
              <a:rPr sz="1200" spc="-5" dirty="0">
                <a:latin typeface="Georgia"/>
                <a:cs typeface="Georgia"/>
              </a:rPr>
              <a:t>rld </a:t>
            </a:r>
            <a:r>
              <a:rPr sz="1200" spc="-10" dirty="0">
                <a:latin typeface="Georgia"/>
                <a:cs typeface="Georgia"/>
              </a:rPr>
              <a:t>a bette</a:t>
            </a:r>
            <a:r>
              <a:rPr sz="1200" spc="-5" dirty="0">
                <a:latin typeface="Georgia"/>
                <a:cs typeface="Georgia"/>
              </a:rPr>
              <a:t>r pl</a:t>
            </a:r>
            <a:r>
              <a:rPr sz="1200" spc="-10" dirty="0">
                <a:latin typeface="Georgia"/>
                <a:cs typeface="Georgia"/>
              </a:rPr>
              <a:t>ace</a:t>
            </a:r>
            <a:r>
              <a:rPr sz="1200" spc="-5" dirty="0">
                <a:latin typeface="Georgia"/>
                <a:cs typeface="Georgia"/>
              </a:rPr>
              <a:t>, such chu</a:t>
            </a:r>
            <a:r>
              <a:rPr sz="1200" spc="-10" dirty="0">
                <a:latin typeface="Georgia"/>
                <a:cs typeface="Georgia"/>
              </a:rPr>
              <a:t>rn is a natural part of </a:t>
            </a:r>
            <a:r>
              <a:rPr sz="1200" spc="-5" dirty="0">
                <a:latin typeface="Georgia"/>
                <a:cs typeface="Georgia"/>
              </a:rPr>
              <a:t>ris</a:t>
            </a:r>
            <a:r>
              <a:rPr sz="1200" spc="-10" dirty="0">
                <a:latin typeface="Georgia"/>
                <a:cs typeface="Georgia"/>
              </a:rPr>
              <a:t>ing p</a:t>
            </a:r>
            <a:r>
              <a:rPr sz="1200" spc="-5" dirty="0">
                <a:latin typeface="Georgia"/>
                <a:cs typeface="Georgia"/>
              </a:rPr>
              <a:t>rosperity. </a:t>
            </a:r>
            <a:r>
              <a:rPr sz="1200" spc="-10" dirty="0">
                <a:latin typeface="Georgia"/>
                <a:cs typeface="Georgia"/>
              </a:rPr>
              <a:t>Although innovation kills so</a:t>
            </a:r>
            <a:r>
              <a:rPr sz="1200" spc="-15" dirty="0">
                <a:latin typeface="Georgia"/>
                <a:cs typeface="Georgia"/>
              </a:rPr>
              <a:t>me jobs</a:t>
            </a:r>
            <a:r>
              <a:rPr sz="1200" spc="-5" dirty="0">
                <a:latin typeface="Georgia"/>
                <a:cs typeface="Georgia"/>
              </a:rPr>
              <a:t>, it cre</a:t>
            </a:r>
            <a:r>
              <a:rPr sz="1200" spc="-10" dirty="0">
                <a:latin typeface="Georgia"/>
                <a:cs typeface="Georgia"/>
              </a:rPr>
              <a:t>ates new and bette</a:t>
            </a:r>
            <a:r>
              <a:rPr sz="1200" spc="-5" dirty="0">
                <a:latin typeface="Georgia"/>
                <a:cs typeface="Georgia"/>
              </a:rPr>
              <a:t>r o</a:t>
            </a:r>
            <a:r>
              <a:rPr sz="1200" spc="-10" dirty="0">
                <a:latin typeface="Georgia"/>
                <a:cs typeface="Georgia"/>
              </a:rPr>
              <a:t>nes</a:t>
            </a:r>
            <a:r>
              <a:rPr sz="1200" spc="-5" dirty="0">
                <a:latin typeface="Georgia"/>
                <a:cs typeface="Georgia"/>
              </a:rPr>
              <a:t>, </a:t>
            </a:r>
            <a:r>
              <a:rPr sz="1200" spc="-10" dirty="0">
                <a:latin typeface="Georgia"/>
                <a:cs typeface="Georgia"/>
              </a:rPr>
              <a:t>as a </a:t>
            </a:r>
            <a:r>
              <a:rPr sz="1200" spc="-15" dirty="0">
                <a:latin typeface="Georgia"/>
                <a:cs typeface="Georgia"/>
              </a:rPr>
              <a:t>mo</a:t>
            </a:r>
            <a:r>
              <a:rPr sz="1200" spc="-5" dirty="0">
                <a:latin typeface="Georgia"/>
                <a:cs typeface="Georgia"/>
              </a:rPr>
              <a:t>re productive society beco</a:t>
            </a:r>
            <a:r>
              <a:rPr sz="1200" spc="-15" dirty="0">
                <a:latin typeface="Georgia"/>
                <a:cs typeface="Georgia"/>
              </a:rPr>
              <a:t>mes </a:t>
            </a:r>
            <a:r>
              <a:rPr sz="1200" spc="-5" dirty="0">
                <a:latin typeface="Georgia"/>
                <a:cs typeface="Georgia"/>
              </a:rPr>
              <a:t>richer </a:t>
            </a:r>
            <a:r>
              <a:rPr sz="1200" spc="-10" dirty="0">
                <a:latin typeface="Georgia"/>
                <a:cs typeface="Georgia"/>
              </a:rPr>
              <a:t>and its wealthie</a:t>
            </a:r>
            <a:r>
              <a:rPr sz="1200" spc="-5" dirty="0">
                <a:latin typeface="Georgia"/>
                <a:cs typeface="Georgia"/>
              </a:rPr>
              <a:t>r </a:t>
            </a:r>
            <a:r>
              <a:rPr sz="1200" spc="-10" dirty="0">
                <a:latin typeface="Georgia"/>
                <a:cs typeface="Georgia"/>
              </a:rPr>
              <a:t>inhabitants demand </a:t>
            </a:r>
            <a:r>
              <a:rPr sz="1200" spc="-15" dirty="0">
                <a:latin typeface="Georgia"/>
                <a:cs typeface="Georgia"/>
              </a:rPr>
              <a:t>mo</a:t>
            </a:r>
            <a:r>
              <a:rPr sz="1200" spc="-5" dirty="0">
                <a:latin typeface="Georgia"/>
                <a:cs typeface="Georgia"/>
              </a:rPr>
              <a:t>re goods </a:t>
            </a:r>
            <a:r>
              <a:rPr sz="1200" spc="-10" dirty="0">
                <a:latin typeface="Georgia"/>
                <a:cs typeface="Georgia"/>
              </a:rPr>
              <a:t>and services</a:t>
            </a:r>
            <a:r>
              <a:rPr sz="1200" spc="-5" dirty="0">
                <a:latin typeface="Georgia"/>
                <a:cs typeface="Georgia"/>
              </a:rPr>
              <a:t>. </a:t>
            </a:r>
            <a:r>
              <a:rPr sz="1200" spc="-10" dirty="0">
                <a:latin typeface="Georgia"/>
                <a:cs typeface="Georgia"/>
              </a:rPr>
              <a:t>A hund</a:t>
            </a:r>
            <a:r>
              <a:rPr sz="1200" spc="-5" dirty="0">
                <a:latin typeface="Georgia"/>
                <a:cs typeface="Georgia"/>
              </a:rPr>
              <a:t>red ye</a:t>
            </a:r>
            <a:r>
              <a:rPr sz="1200" spc="-10" dirty="0">
                <a:latin typeface="Georgia"/>
                <a:cs typeface="Georgia"/>
              </a:rPr>
              <a:t>ars ago one in three Ame</a:t>
            </a:r>
            <a:r>
              <a:rPr sz="1200" spc="-5" dirty="0">
                <a:latin typeface="Georgia"/>
                <a:cs typeface="Georgia"/>
              </a:rPr>
              <a:t>ric</a:t>
            </a:r>
            <a:r>
              <a:rPr sz="1200" spc="-10" dirty="0">
                <a:latin typeface="Georgia"/>
                <a:cs typeface="Georgia"/>
              </a:rPr>
              <a:t>an worke</a:t>
            </a:r>
            <a:r>
              <a:rPr sz="1200" spc="-5" dirty="0">
                <a:latin typeface="Georgia"/>
                <a:cs typeface="Georgia"/>
              </a:rPr>
              <a:t>rs w</a:t>
            </a:r>
            <a:r>
              <a:rPr sz="1200" spc="-10" dirty="0">
                <a:latin typeface="Georgia"/>
                <a:cs typeface="Georgia"/>
              </a:rPr>
              <a:t>as e</a:t>
            </a:r>
            <a:r>
              <a:rPr sz="1200" spc="-15" dirty="0">
                <a:latin typeface="Georgia"/>
                <a:cs typeface="Georgia"/>
              </a:rPr>
              <a:t>mployed o</a:t>
            </a:r>
            <a:r>
              <a:rPr sz="1200" spc="-10" dirty="0">
                <a:latin typeface="Georgia"/>
                <a:cs typeface="Georgia"/>
              </a:rPr>
              <a:t>n a farm. Today less than 2% of the</a:t>
            </a:r>
            <a:r>
              <a:rPr sz="1200" spc="-15" dirty="0">
                <a:latin typeface="Georgia"/>
                <a:cs typeface="Georgia"/>
              </a:rPr>
              <a:t>m p</a:t>
            </a:r>
            <a:r>
              <a:rPr sz="1200" spc="-5" dirty="0">
                <a:latin typeface="Georgia"/>
                <a:cs typeface="Georgia"/>
              </a:rPr>
              <a:t>roduce f</a:t>
            </a:r>
            <a:r>
              <a:rPr sz="1200" spc="-10" dirty="0">
                <a:latin typeface="Georgia"/>
                <a:cs typeface="Georgia"/>
              </a:rPr>
              <a:t>ar </a:t>
            </a:r>
            <a:r>
              <a:rPr sz="1200" spc="-15" dirty="0">
                <a:latin typeface="Georgia"/>
                <a:cs typeface="Georgia"/>
              </a:rPr>
              <a:t>mo</a:t>
            </a:r>
            <a:r>
              <a:rPr sz="1200" spc="-5" dirty="0">
                <a:latin typeface="Georgia"/>
                <a:cs typeface="Georgia"/>
              </a:rPr>
              <a:t>re food.</a:t>
            </a:r>
            <a:r>
              <a:rPr sz="1200" spc="-10" dirty="0">
                <a:latin typeface="Georgia"/>
                <a:cs typeface="Georgia"/>
              </a:rPr>
              <a:t> The </a:t>
            </a:r>
            <a:r>
              <a:rPr sz="1200" spc="-15" dirty="0">
                <a:latin typeface="Georgia"/>
                <a:cs typeface="Georgia"/>
              </a:rPr>
              <a:t>millio</a:t>
            </a:r>
            <a:r>
              <a:rPr sz="1200" spc="-10" dirty="0">
                <a:latin typeface="Georgia"/>
                <a:cs typeface="Georgia"/>
              </a:rPr>
              <a:t>ns f</a:t>
            </a:r>
            <a:r>
              <a:rPr sz="1200" spc="-5" dirty="0">
                <a:latin typeface="Georgia"/>
                <a:cs typeface="Georgia"/>
              </a:rPr>
              <a:t>reed fro</a:t>
            </a:r>
            <a:r>
              <a:rPr sz="1200" spc="-15" dirty="0">
                <a:latin typeface="Georgia"/>
                <a:cs typeface="Georgia"/>
              </a:rPr>
              <a:t>m the l</a:t>
            </a:r>
            <a:r>
              <a:rPr sz="1200" spc="-10" dirty="0">
                <a:latin typeface="Georgia"/>
                <a:cs typeface="Georgia"/>
              </a:rPr>
              <a:t>and we</a:t>
            </a:r>
            <a:r>
              <a:rPr sz="1200" spc="-5" dirty="0">
                <a:latin typeface="Georgia"/>
                <a:cs typeface="Georgia"/>
              </a:rPr>
              <a:t>re </a:t>
            </a:r>
            <a:r>
              <a:rPr sz="1200" spc="-10" dirty="0">
                <a:latin typeface="Georgia"/>
                <a:cs typeface="Georgia"/>
              </a:rPr>
              <a:t>not consigned to joblessness</a:t>
            </a:r>
            <a:r>
              <a:rPr sz="1200" spc="-5" dirty="0">
                <a:latin typeface="Georgia"/>
                <a:cs typeface="Georgia"/>
              </a:rPr>
              <a:t>, but fou</a:t>
            </a:r>
            <a:r>
              <a:rPr sz="1200" spc="-10" dirty="0">
                <a:latin typeface="Georgia"/>
                <a:cs typeface="Georgia"/>
              </a:rPr>
              <a:t>nd bette</a:t>
            </a:r>
            <a:r>
              <a:rPr sz="1200" spc="-5" dirty="0">
                <a:latin typeface="Georgia"/>
                <a:cs typeface="Georgia"/>
              </a:rPr>
              <a:t>r-p</a:t>
            </a:r>
            <a:r>
              <a:rPr sz="1200" spc="-10" dirty="0">
                <a:latin typeface="Georgia"/>
                <a:cs typeface="Georgia"/>
              </a:rPr>
              <a:t>aid work</a:t>
            </a:r>
            <a:r>
              <a:rPr sz="1200" spc="-5" dirty="0">
                <a:latin typeface="Georgia"/>
                <a:cs typeface="Georgia"/>
              </a:rPr>
              <a:t> as the eco</a:t>
            </a:r>
            <a:r>
              <a:rPr sz="1200" spc="-10" dirty="0">
                <a:latin typeface="Georgia"/>
                <a:cs typeface="Georgia"/>
              </a:rPr>
              <a:t>no</a:t>
            </a:r>
            <a:r>
              <a:rPr sz="1200" spc="-15" dirty="0">
                <a:latin typeface="Georgia"/>
                <a:cs typeface="Georgia"/>
              </a:rPr>
              <a:t>my g</a:t>
            </a:r>
            <a:r>
              <a:rPr sz="1200" spc="-5" dirty="0">
                <a:latin typeface="Georgia"/>
                <a:cs typeface="Georgia"/>
              </a:rPr>
              <a:t>rew </a:t>
            </a:r>
            <a:r>
              <a:rPr sz="1200" spc="-15" dirty="0">
                <a:latin typeface="Georgia"/>
                <a:cs typeface="Georgia"/>
              </a:rPr>
              <a:t>mo</a:t>
            </a:r>
            <a:r>
              <a:rPr sz="1200" spc="-5" dirty="0">
                <a:latin typeface="Georgia"/>
                <a:cs typeface="Georgia"/>
              </a:rPr>
              <a:t>re sophistic</a:t>
            </a:r>
            <a:r>
              <a:rPr sz="1200" spc="-10" dirty="0">
                <a:latin typeface="Georgia"/>
                <a:cs typeface="Georgia"/>
              </a:rPr>
              <a:t>ated</a:t>
            </a:r>
            <a:r>
              <a:rPr sz="1200" spc="-5" dirty="0">
                <a:latin typeface="Georgia"/>
                <a:cs typeface="Georgia"/>
              </a:rPr>
              <a:t>. </a:t>
            </a:r>
            <a:r>
              <a:rPr sz="1200" spc="-10" dirty="0">
                <a:latin typeface="Georgia"/>
                <a:cs typeface="Georgia"/>
              </a:rPr>
              <a:t>Today the pool of sec</a:t>
            </a:r>
            <a:r>
              <a:rPr sz="1200" spc="-5" dirty="0">
                <a:latin typeface="Georgia"/>
                <a:cs typeface="Georgia"/>
              </a:rPr>
              <a:t>ret</a:t>
            </a:r>
            <a:r>
              <a:rPr sz="1200" spc="-10" dirty="0">
                <a:latin typeface="Georgia"/>
                <a:cs typeface="Georgia"/>
              </a:rPr>
              <a:t>aries has shrunk, but the</a:t>
            </a:r>
            <a:r>
              <a:rPr sz="1200" spc="-5" dirty="0">
                <a:latin typeface="Georgia"/>
                <a:cs typeface="Georgia"/>
              </a:rPr>
              <a:t>re </a:t>
            </a:r>
            <a:r>
              <a:rPr sz="1200" spc="-10" dirty="0">
                <a:latin typeface="Georgia"/>
                <a:cs typeface="Georgia"/>
              </a:rPr>
              <a:t>are eve</a:t>
            </a:r>
            <a:r>
              <a:rPr sz="1200" spc="-5" dirty="0">
                <a:latin typeface="Georgia"/>
                <a:cs typeface="Georgia"/>
              </a:rPr>
              <a:t>r </a:t>
            </a:r>
            <a:r>
              <a:rPr sz="1200" spc="-15" dirty="0">
                <a:latin typeface="Georgia"/>
                <a:cs typeface="Georgia"/>
              </a:rPr>
              <a:t>mo</a:t>
            </a:r>
            <a:r>
              <a:rPr sz="1200" spc="-5" dirty="0">
                <a:latin typeface="Georgia"/>
                <a:cs typeface="Georgia"/>
              </a:rPr>
              <a:t>re co</a:t>
            </a:r>
            <a:r>
              <a:rPr sz="1200" spc="-15" dirty="0">
                <a:latin typeface="Georgia"/>
                <a:cs typeface="Georgia"/>
              </a:rPr>
              <a:t>mpute</a:t>
            </a:r>
            <a:r>
              <a:rPr sz="1200" spc="-5" dirty="0">
                <a:latin typeface="Georgia"/>
                <a:cs typeface="Georgia"/>
              </a:rPr>
              <a:t>r prog</a:t>
            </a:r>
            <a:r>
              <a:rPr sz="1200" spc="-10" dirty="0">
                <a:latin typeface="Georgia"/>
                <a:cs typeface="Georgia"/>
              </a:rPr>
              <a:t>ramme</a:t>
            </a:r>
            <a:r>
              <a:rPr sz="1200" spc="-5" dirty="0">
                <a:latin typeface="Georgia"/>
                <a:cs typeface="Georgia"/>
              </a:rPr>
              <a:t>rs </a:t>
            </a:r>
            <a:r>
              <a:rPr sz="1200" spc="-10" dirty="0">
                <a:latin typeface="Georgia"/>
                <a:cs typeface="Georgia"/>
              </a:rPr>
              <a:t>and web designe</a:t>
            </a:r>
            <a:r>
              <a:rPr sz="1200" spc="-5" dirty="0">
                <a:latin typeface="Georgia"/>
                <a:cs typeface="Georgia"/>
              </a:rPr>
              <a:t>rs</a:t>
            </a:r>
            <a:r>
              <a:rPr sz="1200" spc="-5" dirty="0" smtClean="0">
                <a:latin typeface="Georgia"/>
                <a:cs typeface="Georgia"/>
              </a:rPr>
              <a:t>.</a:t>
            </a:r>
            <a:r>
              <a:rPr lang="pt-PT" sz="1200" spc="-5" dirty="0" smtClean="0">
                <a:latin typeface="Georgia"/>
                <a:cs typeface="Georgia"/>
              </a:rPr>
              <a:t>       </a:t>
            </a:r>
            <a:endParaRPr sz="1200" dirty="0">
              <a:latin typeface="Georgia"/>
              <a:cs typeface="Georgia"/>
            </a:endParaRPr>
          </a:p>
          <a:p>
            <a:pPr>
              <a:lnSpc>
                <a:spcPct val="100000"/>
              </a:lnSpc>
              <a:spcBef>
                <a:spcPts val="13"/>
              </a:spcBef>
            </a:pPr>
            <a:endParaRPr sz="1450" dirty="0">
              <a:latin typeface="Times New Roman"/>
              <a:cs typeface="Times New Roman"/>
            </a:endParaRPr>
          </a:p>
        </p:txBody>
      </p:sp>
    </p:spTree>
    <p:extLst>
      <p:ext uri="{BB962C8B-B14F-4D97-AF65-F5344CB8AC3E}">
        <p14:creationId xmlns:p14="http://schemas.microsoft.com/office/powerpoint/2010/main" val="1317882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7328" y="6253538"/>
            <a:ext cx="3806672" cy="646331"/>
          </a:xfrm>
          <a:prstGeom prst="rect">
            <a:avLst/>
          </a:prstGeom>
        </p:spPr>
        <p:txBody>
          <a:bodyPr wrap="square">
            <a:spAutoFit/>
          </a:bodyPr>
          <a:lstStyle/>
          <a:p>
            <a:r>
              <a:rPr lang="en-US" sz="1200" dirty="0" smtClean="0"/>
              <a:t>Source: http</a:t>
            </a:r>
            <a:r>
              <a:rPr lang="en-US" sz="1200" dirty="0"/>
              <a:t>://www.nytimes.com/2012/07/30/opinion/the-conversion-of-a-climate-change-skeptic.html?_r=3&amp;pagewanted=all</a:t>
            </a:r>
            <a:r>
              <a:rPr lang="en-US" sz="1200" dirty="0" smtClean="0"/>
              <a:t>&amp;</a:t>
            </a:r>
          </a:p>
        </p:txBody>
      </p:sp>
      <p:sp>
        <p:nvSpPr>
          <p:cNvPr id="5" name="Rectangle 4"/>
          <p:cNvSpPr/>
          <p:nvPr/>
        </p:nvSpPr>
        <p:spPr>
          <a:xfrm>
            <a:off x="5273828" y="1447801"/>
            <a:ext cx="3933672" cy="4093428"/>
          </a:xfrm>
          <a:prstGeom prst="rect">
            <a:avLst/>
          </a:prstGeom>
        </p:spPr>
        <p:txBody>
          <a:bodyPr wrap="square">
            <a:spAutoFit/>
          </a:bodyPr>
          <a:lstStyle/>
          <a:p>
            <a:pPr algn="just"/>
            <a:r>
              <a:rPr lang="en-US" sz="2000" dirty="0" smtClean="0"/>
              <a:t>“Our </a:t>
            </a:r>
            <a:r>
              <a:rPr lang="en-US" sz="2000" dirty="0"/>
              <a:t>results show that </a:t>
            </a:r>
            <a:r>
              <a:rPr lang="en-US" sz="2000" b="1" dirty="0"/>
              <a:t>the</a:t>
            </a:r>
            <a:r>
              <a:rPr lang="en-US" sz="2000" dirty="0"/>
              <a:t> </a:t>
            </a:r>
            <a:r>
              <a:rPr lang="en-US" sz="2000" b="1" dirty="0"/>
              <a:t>average temperature of the earth’s land has risen by two and a half degrees Fahrenheit over the past 250 years</a:t>
            </a:r>
            <a:r>
              <a:rPr lang="en-US" sz="2000" dirty="0"/>
              <a:t>, including an increase of one and a half degrees over the most recent 50 </a:t>
            </a:r>
            <a:r>
              <a:rPr lang="en-US" sz="2000" dirty="0" smtClean="0"/>
              <a:t>years. Moreover</a:t>
            </a:r>
            <a:r>
              <a:rPr lang="en-US" sz="2000" dirty="0"/>
              <a:t>, it </a:t>
            </a:r>
            <a:r>
              <a:rPr lang="en-US" sz="2000" b="1" dirty="0"/>
              <a:t>appears likely that essentially all of this increase results from the human emission of greenhouse </a:t>
            </a:r>
            <a:r>
              <a:rPr lang="en-US" sz="2000" b="1" dirty="0" smtClean="0"/>
              <a:t>gases</a:t>
            </a:r>
            <a:r>
              <a:rPr lang="en-US" sz="2000" dirty="0" smtClean="0"/>
              <a:t>.”</a:t>
            </a:r>
          </a:p>
          <a:p>
            <a:pPr algn="r"/>
            <a:endParaRPr lang="en-US" sz="2000" i="1" dirty="0" smtClean="0"/>
          </a:p>
          <a:p>
            <a:r>
              <a:rPr lang="en-US" sz="2000" b="1" dirty="0" smtClean="0">
                <a:solidFill>
                  <a:srgbClr val="008000"/>
                </a:solidFill>
              </a:rPr>
              <a:t>Prof Richard </a:t>
            </a:r>
            <a:r>
              <a:rPr lang="en-US" sz="2000" b="1" dirty="0">
                <a:solidFill>
                  <a:srgbClr val="008000"/>
                </a:solidFill>
              </a:rPr>
              <a:t>A. </a:t>
            </a:r>
            <a:r>
              <a:rPr lang="en-US" sz="2000" b="1" dirty="0" smtClean="0">
                <a:solidFill>
                  <a:srgbClr val="008000"/>
                </a:solidFill>
              </a:rPr>
              <a:t>Muller</a:t>
            </a:r>
          </a:p>
          <a:p>
            <a:r>
              <a:rPr lang="en-US" sz="2000" b="1" dirty="0" smtClean="0"/>
              <a:t>University </a:t>
            </a:r>
            <a:r>
              <a:rPr lang="en-US" sz="2000" b="1" dirty="0"/>
              <a:t>of California, </a:t>
            </a:r>
            <a:r>
              <a:rPr lang="en-US" sz="2000" b="1" dirty="0" smtClean="0"/>
              <a:t>Berkeley</a:t>
            </a:r>
            <a:endParaRPr lang="en-US" sz="2000" b="1" dirty="0"/>
          </a:p>
        </p:txBody>
      </p:sp>
      <p:sp>
        <p:nvSpPr>
          <p:cNvPr id="7" name="Rectangle 6"/>
          <p:cNvSpPr/>
          <p:nvPr/>
        </p:nvSpPr>
        <p:spPr>
          <a:xfrm>
            <a:off x="5337328" y="5469572"/>
            <a:ext cx="2908300" cy="830997"/>
          </a:xfrm>
          <a:prstGeom prst="rect">
            <a:avLst/>
          </a:prstGeom>
        </p:spPr>
        <p:txBody>
          <a:bodyPr wrap="square">
            <a:spAutoFit/>
          </a:bodyPr>
          <a:lstStyle/>
          <a:p>
            <a:r>
              <a:rPr lang="en-US" sz="1200" dirty="0"/>
              <a:t>OP-ED CONTRIBUTOR</a:t>
            </a:r>
          </a:p>
          <a:p>
            <a:r>
              <a:rPr lang="en-US" sz="1200" dirty="0"/>
              <a:t>The Conversion of a Climate-Change Skeptic</a:t>
            </a:r>
          </a:p>
          <a:p>
            <a:r>
              <a:rPr lang="en-US" sz="1200" dirty="0"/>
              <a:t>By RICHARD A. MULLER</a:t>
            </a:r>
          </a:p>
          <a:p>
            <a:r>
              <a:rPr lang="en-US" sz="1200" dirty="0"/>
              <a:t>Published: July 28, 2012</a:t>
            </a:r>
          </a:p>
        </p:txBody>
      </p:sp>
      <p:pic>
        <p:nvPicPr>
          <p:cNvPr id="10" name="Picture 9" descr="Screen Shot 2013-01-13 at 02.53.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397000"/>
            <a:ext cx="5210329" cy="4000501"/>
          </a:xfrm>
          <a:prstGeom prst="rect">
            <a:avLst/>
          </a:prstGeom>
        </p:spPr>
      </p:pic>
      <p:pic>
        <p:nvPicPr>
          <p:cNvPr id="11" name="Picture 10"/>
          <p:cNvPicPr>
            <a:picLocks noChangeAspect="1"/>
          </p:cNvPicPr>
          <p:nvPr/>
        </p:nvPicPr>
        <p:blipFill>
          <a:blip r:embed="rId3"/>
          <a:stretch>
            <a:fillRect/>
          </a:stretch>
        </p:blipFill>
        <p:spPr>
          <a:xfrm>
            <a:off x="88900" y="5420501"/>
            <a:ext cx="1346200" cy="571448"/>
          </a:xfrm>
          <a:prstGeom prst="rect">
            <a:avLst/>
          </a:prstGeom>
        </p:spPr>
      </p:pic>
      <p:sp>
        <p:nvSpPr>
          <p:cNvPr id="12" name="Rectangle 11"/>
          <p:cNvSpPr/>
          <p:nvPr/>
        </p:nvSpPr>
        <p:spPr>
          <a:xfrm>
            <a:off x="0" y="566003"/>
            <a:ext cx="9144000" cy="830997"/>
          </a:xfrm>
          <a:prstGeom prst="rect">
            <a:avLst/>
          </a:prstGeom>
        </p:spPr>
        <p:txBody>
          <a:bodyPr wrap="square">
            <a:spAutoFit/>
          </a:bodyPr>
          <a:lstStyle/>
          <a:p>
            <a:pPr algn="ctr"/>
            <a:r>
              <a:rPr lang="en-US" sz="2400" b="1" dirty="0" smtClean="0">
                <a:solidFill>
                  <a:srgbClr val="FF0000"/>
                </a:solidFill>
              </a:rPr>
              <a:t>Global </a:t>
            </a:r>
            <a:r>
              <a:rPr lang="en-US" sz="2400" b="1" dirty="0">
                <a:solidFill>
                  <a:srgbClr val="FF0000"/>
                </a:solidFill>
              </a:rPr>
              <a:t>land temperatures have increased </a:t>
            </a:r>
            <a:r>
              <a:rPr lang="en-US" sz="2400" b="1" dirty="0" smtClean="0">
                <a:solidFill>
                  <a:srgbClr val="FF0000"/>
                </a:solidFill>
              </a:rPr>
              <a:t>by 1.5 </a:t>
            </a:r>
            <a:r>
              <a:rPr lang="en-US" sz="2400" b="1" dirty="0">
                <a:solidFill>
                  <a:srgbClr val="FF0000"/>
                </a:solidFill>
              </a:rPr>
              <a:t>degrees </a:t>
            </a:r>
            <a:r>
              <a:rPr lang="en-US" sz="2400" b="1" dirty="0" smtClean="0">
                <a:solidFill>
                  <a:srgbClr val="FF0000"/>
                </a:solidFill>
              </a:rPr>
              <a:t>Celsius</a:t>
            </a:r>
          </a:p>
          <a:p>
            <a:pPr algn="ctr"/>
            <a:r>
              <a:rPr lang="en-US" sz="2400" b="1" dirty="0" smtClean="0">
                <a:solidFill>
                  <a:srgbClr val="FF0000"/>
                </a:solidFill>
              </a:rPr>
              <a:t>over </a:t>
            </a:r>
            <a:r>
              <a:rPr lang="en-US" sz="2400" b="1" dirty="0">
                <a:solidFill>
                  <a:srgbClr val="FF0000"/>
                </a:solidFill>
              </a:rPr>
              <a:t>the past 250 years</a:t>
            </a:r>
          </a:p>
        </p:txBody>
      </p:sp>
      <p:sp>
        <p:nvSpPr>
          <p:cNvPr id="13" name="TextBox 12"/>
          <p:cNvSpPr txBox="1"/>
          <p:nvPr/>
        </p:nvSpPr>
        <p:spPr>
          <a:xfrm>
            <a:off x="3011075" y="5369701"/>
            <a:ext cx="2326253" cy="276999"/>
          </a:xfrm>
          <a:prstGeom prst="rect">
            <a:avLst/>
          </a:prstGeom>
          <a:noFill/>
        </p:spPr>
        <p:txBody>
          <a:bodyPr wrap="none" rtlCol="0">
            <a:spAutoFit/>
          </a:bodyPr>
          <a:lstStyle/>
          <a:p>
            <a:r>
              <a:rPr lang="en-US" sz="1200" b="1" dirty="0"/>
              <a:t>1.6 </a:t>
            </a:r>
            <a:r>
              <a:rPr lang="en-US" sz="1200" b="1" dirty="0" smtClean="0"/>
              <a:t>billion </a:t>
            </a:r>
            <a:r>
              <a:rPr lang="en-US" sz="1200" b="1" dirty="0"/>
              <a:t>meteorological </a:t>
            </a:r>
            <a:r>
              <a:rPr lang="en-US" sz="1200" b="1" dirty="0" smtClean="0"/>
              <a:t>records</a:t>
            </a:r>
            <a:endParaRPr lang="en-US" sz="1200" dirty="0"/>
          </a:p>
        </p:txBody>
      </p:sp>
      <p:sp>
        <p:nvSpPr>
          <p:cNvPr id="14" name="Rectangle 13"/>
          <p:cNvSpPr/>
          <p:nvPr/>
        </p:nvSpPr>
        <p:spPr>
          <a:xfrm>
            <a:off x="88900" y="5392816"/>
            <a:ext cx="5172228" cy="1015663"/>
          </a:xfrm>
          <a:prstGeom prst="rect">
            <a:avLst/>
          </a:prstGeom>
        </p:spPr>
        <p:txBody>
          <a:bodyPr wrap="square">
            <a:spAutoFit/>
          </a:bodyPr>
          <a:lstStyle/>
          <a:p>
            <a:r>
              <a:rPr lang="en-US" sz="1200" dirty="0" smtClean="0"/>
              <a:t>		</a:t>
            </a:r>
          </a:p>
          <a:p>
            <a:endParaRPr lang="en-US" sz="1200" dirty="0"/>
          </a:p>
          <a:p>
            <a:endParaRPr lang="en-US" sz="1200" dirty="0" smtClean="0"/>
          </a:p>
          <a:p>
            <a:endParaRPr lang="en-US" sz="1200" dirty="0" smtClean="0"/>
          </a:p>
          <a:p>
            <a:r>
              <a:rPr lang="en-US" sz="1200" dirty="0" smtClean="0"/>
              <a:t>Sources:</a:t>
            </a:r>
            <a:r>
              <a:rPr lang="en-US" sz="1200" dirty="0"/>
              <a:t> </a:t>
            </a:r>
            <a:r>
              <a:rPr lang="en-US" sz="1200" dirty="0" smtClean="0"/>
              <a:t>http://</a:t>
            </a:r>
            <a:r>
              <a:rPr lang="en-US" sz="1200" dirty="0" err="1" smtClean="0"/>
              <a:t>berkeleyearth.org</a:t>
            </a:r>
            <a:r>
              <a:rPr lang="en-US" sz="1200" dirty="0" smtClean="0"/>
              <a:t>/results-summary/</a:t>
            </a:r>
          </a:p>
        </p:txBody>
      </p:sp>
    </p:spTree>
    <p:extLst>
      <p:ext uri="{BB962C8B-B14F-4D97-AF65-F5344CB8AC3E}">
        <p14:creationId xmlns:p14="http://schemas.microsoft.com/office/powerpoint/2010/main" val="17688239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393" y="726287"/>
            <a:ext cx="8108880" cy="5618857"/>
          </a:xfrm>
        </p:spPr>
        <p:txBody>
          <a:bodyPr/>
          <a:lstStyle/>
          <a:p>
            <a:pPr marL="0" indent="0">
              <a:lnSpc>
                <a:spcPts val="2400"/>
              </a:lnSpc>
              <a:spcBef>
                <a:spcPts val="600"/>
              </a:spcBef>
              <a:spcAft>
                <a:spcPts val="600"/>
              </a:spcAft>
              <a:buNone/>
            </a:pPr>
            <a:endParaRPr lang="en-US" sz="2000" dirty="0" smtClean="0"/>
          </a:p>
          <a:p>
            <a:pPr>
              <a:lnSpc>
                <a:spcPts val="2400"/>
              </a:lnSpc>
              <a:spcBef>
                <a:spcPts val="600"/>
              </a:spcBef>
              <a:spcAft>
                <a:spcPts val="600"/>
              </a:spcAft>
            </a:pPr>
            <a:r>
              <a:rPr lang="en-US" sz="2000" dirty="0" smtClean="0"/>
              <a:t>“The </a:t>
            </a:r>
            <a:r>
              <a:rPr lang="en-US" sz="2000" b="1" dirty="0"/>
              <a:t>carbon dioxide emitted today will affect the planet for hundreds of thousands of </a:t>
            </a:r>
            <a:r>
              <a:rPr lang="en-US" sz="2000" b="1" dirty="0" smtClean="0"/>
              <a:t>years</a:t>
            </a:r>
            <a:r>
              <a:rPr lang="en-US" sz="2000" dirty="0" smtClean="0"/>
              <a:t>;</a:t>
            </a:r>
            <a:endParaRPr lang="en-US" sz="2000" dirty="0"/>
          </a:p>
          <a:p>
            <a:pPr>
              <a:lnSpc>
                <a:spcPts val="2400"/>
              </a:lnSpc>
              <a:spcBef>
                <a:spcPts val="600"/>
              </a:spcBef>
              <a:spcAft>
                <a:spcPts val="600"/>
              </a:spcAft>
            </a:pPr>
            <a:r>
              <a:rPr lang="en-US" sz="2000" b="1" dirty="0" smtClean="0"/>
              <a:t>If</a:t>
            </a:r>
            <a:r>
              <a:rPr lang="en-US" sz="2000" dirty="0" smtClean="0"/>
              <a:t> </a:t>
            </a:r>
            <a:r>
              <a:rPr lang="en-US" sz="2000" dirty="0"/>
              <a:t>humanity continues to </a:t>
            </a:r>
            <a:r>
              <a:rPr lang="en-US" sz="2000" b="1" dirty="0"/>
              <a:t>spew greenhouse gases into the air at the current rate, we will re-create the hot, wet conditions of the Cretaceous era</a:t>
            </a:r>
            <a:r>
              <a:rPr lang="en-US" sz="2000" dirty="0"/>
              <a:t>, some 100 million years </a:t>
            </a:r>
            <a:r>
              <a:rPr lang="en-US" sz="2000" dirty="0" smtClean="0"/>
              <a:t>ago;</a:t>
            </a:r>
          </a:p>
          <a:p>
            <a:pPr>
              <a:lnSpc>
                <a:spcPts val="2400"/>
              </a:lnSpc>
              <a:spcBef>
                <a:spcPts val="600"/>
              </a:spcBef>
              <a:spcAft>
                <a:spcPts val="600"/>
              </a:spcAft>
            </a:pPr>
            <a:r>
              <a:rPr lang="en-US" sz="2000" dirty="0" smtClean="0"/>
              <a:t>At </a:t>
            </a:r>
            <a:r>
              <a:rPr lang="en-US" sz="2000" dirty="0"/>
              <a:t>present, </a:t>
            </a:r>
            <a:r>
              <a:rPr lang="en-US" sz="2000" b="1" dirty="0"/>
              <a:t>humanity is altering the climate 5,000 times faster than the pace of the most rapid natural warming episode in our planet’s </a:t>
            </a:r>
            <a:r>
              <a:rPr lang="en-US" sz="2000" b="1" dirty="0" smtClean="0"/>
              <a:t>past</a:t>
            </a:r>
            <a:r>
              <a:rPr lang="en-US" sz="2000" dirty="0" smtClean="0"/>
              <a:t>.”</a:t>
            </a:r>
          </a:p>
          <a:p>
            <a:pPr marL="0" indent="0">
              <a:buNone/>
            </a:pPr>
            <a:endParaRPr lang="en-US" sz="2000" b="1" dirty="0" smtClean="0">
              <a:solidFill>
                <a:srgbClr val="008000"/>
              </a:solidFill>
            </a:endParaRPr>
          </a:p>
          <a:p>
            <a:pPr marL="0" indent="0">
              <a:buNone/>
            </a:pPr>
            <a:endParaRPr lang="en-US" sz="2000" b="1" dirty="0">
              <a:solidFill>
                <a:srgbClr val="008000"/>
              </a:solidFill>
            </a:endParaRPr>
          </a:p>
          <a:p>
            <a:pPr marL="0" indent="0">
              <a:buNone/>
            </a:pPr>
            <a:endParaRPr lang="en-US" sz="2000" b="1" dirty="0">
              <a:solidFill>
                <a:srgbClr val="008000"/>
              </a:solidFill>
            </a:endParaRPr>
          </a:p>
          <a:p>
            <a:pPr marL="0" indent="0">
              <a:buNone/>
            </a:pPr>
            <a:endParaRPr lang="en-US" sz="1800" b="1" dirty="0" smtClean="0">
              <a:solidFill>
                <a:srgbClr val="008000"/>
              </a:solidFill>
            </a:endParaRPr>
          </a:p>
          <a:p>
            <a:pPr marL="0" indent="0">
              <a:buNone/>
            </a:pPr>
            <a:endParaRPr lang="en-US" sz="1800" b="1" dirty="0" smtClean="0">
              <a:solidFill>
                <a:srgbClr val="008000"/>
              </a:solidFill>
            </a:endParaRPr>
          </a:p>
          <a:p>
            <a:pPr marL="0" indent="0">
              <a:buNone/>
            </a:pPr>
            <a:r>
              <a:rPr lang="en-US" sz="1800" b="1" dirty="0">
                <a:solidFill>
                  <a:srgbClr val="008000"/>
                </a:solidFill>
              </a:rPr>
              <a:t>	</a:t>
            </a:r>
            <a:r>
              <a:rPr lang="en-US" sz="1800" b="1" dirty="0" smtClean="0">
                <a:solidFill>
                  <a:srgbClr val="008000"/>
                </a:solidFill>
              </a:rPr>
              <a:t>			   Prof </a:t>
            </a:r>
            <a:r>
              <a:rPr lang="en-US" sz="1800" b="1" dirty="0">
                <a:solidFill>
                  <a:srgbClr val="008000"/>
                </a:solidFill>
              </a:rPr>
              <a:t>Ken </a:t>
            </a:r>
            <a:r>
              <a:rPr lang="en-US" sz="1800" b="1" dirty="0" smtClean="0">
                <a:solidFill>
                  <a:srgbClr val="008000"/>
                </a:solidFill>
              </a:rPr>
              <a:t>Caldeira </a:t>
            </a:r>
            <a:r>
              <a:rPr lang="en-US" sz="1800" b="1" dirty="0"/>
              <a:t>in Scientific American 8/</a:t>
            </a:r>
            <a:r>
              <a:rPr lang="en-US" sz="1800" b="1" dirty="0" smtClean="0"/>
              <a:t>2012</a:t>
            </a:r>
          </a:p>
          <a:p>
            <a:pPr marL="0" indent="0">
              <a:buNone/>
            </a:pPr>
            <a:r>
              <a:rPr lang="en-US" sz="1800" b="1" dirty="0" smtClean="0"/>
              <a:t>				   </a:t>
            </a:r>
            <a:r>
              <a:rPr lang="en-US" sz="1800" b="1" dirty="0" err="1" smtClean="0"/>
              <a:t>Standford</a:t>
            </a:r>
            <a:r>
              <a:rPr lang="en-US" sz="1800" b="1" dirty="0" smtClean="0"/>
              <a:t> University, California</a:t>
            </a:r>
            <a:endParaRPr lang="en-US" sz="1800" b="1" dirty="0"/>
          </a:p>
        </p:txBody>
      </p:sp>
      <p:sp>
        <p:nvSpPr>
          <p:cNvPr id="4" name="TextBox 3"/>
          <p:cNvSpPr txBox="1"/>
          <p:nvPr/>
        </p:nvSpPr>
        <p:spPr>
          <a:xfrm>
            <a:off x="439451" y="6345144"/>
            <a:ext cx="5892458" cy="276999"/>
          </a:xfrm>
          <a:prstGeom prst="rect">
            <a:avLst/>
          </a:prstGeom>
          <a:noFill/>
        </p:spPr>
        <p:txBody>
          <a:bodyPr wrap="none" rtlCol="0">
            <a:spAutoFit/>
          </a:bodyPr>
          <a:lstStyle/>
          <a:p>
            <a:r>
              <a:rPr lang="en-US" sz="1200" i="1" dirty="0" smtClean="0"/>
              <a:t>Source</a:t>
            </a:r>
            <a:r>
              <a:rPr lang="en-US" sz="1200" i="1" dirty="0"/>
              <a:t>: http://</a:t>
            </a:r>
            <a:r>
              <a:rPr lang="en-US" sz="1200" i="1" dirty="0" err="1"/>
              <a:t>www.scientificamerican.com</a:t>
            </a:r>
            <a:r>
              <a:rPr lang="en-US" sz="1200" i="1" dirty="0"/>
              <a:t>/</a:t>
            </a:r>
            <a:r>
              <a:rPr lang="en-US" sz="1200" i="1" dirty="0" err="1"/>
              <a:t>article.cfm?id</a:t>
            </a:r>
            <a:r>
              <a:rPr lang="en-US" sz="1200" i="1" dirty="0"/>
              <a:t>=how-far-can-climate-change-go</a:t>
            </a:r>
          </a:p>
        </p:txBody>
      </p:sp>
      <p:sp>
        <p:nvSpPr>
          <p:cNvPr id="5" name="TextBox 4"/>
          <p:cNvSpPr txBox="1"/>
          <p:nvPr/>
        </p:nvSpPr>
        <p:spPr>
          <a:xfrm>
            <a:off x="2729702" y="468805"/>
            <a:ext cx="2849308" cy="461665"/>
          </a:xfrm>
          <a:prstGeom prst="rect">
            <a:avLst/>
          </a:prstGeom>
          <a:noFill/>
        </p:spPr>
        <p:txBody>
          <a:bodyPr wrap="none" rtlCol="0">
            <a:spAutoFit/>
          </a:bodyPr>
          <a:lstStyle/>
          <a:p>
            <a:pPr algn="ctr"/>
            <a:r>
              <a:rPr lang="en-US" sz="2400" b="1" dirty="0" smtClean="0">
                <a:solidFill>
                  <a:srgbClr val="FF0000"/>
                </a:solidFill>
              </a:rPr>
              <a:t>LONG TERM EFFECTS</a:t>
            </a:r>
            <a:endParaRPr lang="en-US" sz="2400" b="1" dirty="0">
              <a:solidFill>
                <a:srgbClr val="FF0000"/>
              </a:solidFill>
            </a:endParaRPr>
          </a:p>
        </p:txBody>
      </p:sp>
      <p:pic>
        <p:nvPicPr>
          <p:cNvPr id="2" name="Picture 1" descr="Screen Shot 2013-01-13 at 15.48.00.png"/>
          <p:cNvPicPr>
            <a:picLocks noChangeAspect="1"/>
          </p:cNvPicPr>
          <p:nvPr/>
        </p:nvPicPr>
        <p:blipFill rotWithShape="1">
          <a:blip r:embed="rId2">
            <a:extLst>
              <a:ext uri="{28A0092B-C50C-407E-A947-70E740481C1C}">
                <a14:useLocalDpi xmlns:a14="http://schemas.microsoft.com/office/drawing/2010/main" val="0"/>
              </a:ext>
            </a:extLst>
          </a:blip>
          <a:srcRect l="960" t="3362" r="76946" b="3293"/>
          <a:stretch/>
        </p:blipFill>
        <p:spPr>
          <a:xfrm>
            <a:off x="739985" y="4167065"/>
            <a:ext cx="1663200" cy="2041200"/>
          </a:xfrm>
          <a:prstGeom prst="rect">
            <a:avLst/>
          </a:prstGeom>
        </p:spPr>
      </p:pic>
    </p:spTree>
    <p:extLst>
      <p:ext uri="{BB962C8B-B14F-4D97-AF65-F5344CB8AC3E}">
        <p14:creationId xmlns:p14="http://schemas.microsoft.com/office/powerpoint/2010/main" val="29714105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2" y="25852"/>
            <a:ext cx="9096921" cy="851448"/>
          </a:xfrm>
        </p:spPr>
        <p:txBody>
          <a:bodyPr>
            <a:normAutofit fontScale="90000"/>
          </a:bodyPr>
          <a:lstStyle/>
          <a:p>
            <a:r>
              <a:rPr lang="en-US" sz="2400" b="1" dirty="0" smtClean="0">
                <a:solidFill>
                  <a:srgbClr val="FF0000"/>
                </a:solidFill>
              </a:rPr>
              <a:t>In 2011 the Northwest Passage was ice free</a:t>
            </a:r>
            <a:br>
              <a:rPr lang="en-US" sz="2400" b="1" dirty="0" smtClean="0">
                <a:solidFill>
                  <a:srgbClr val="FF0000"/>
                </a:solidFill>
              </a:rPr>
            </a:br>
            <a:r>
              <a:rPr lang="en-US" sz="2400" b="1" dirty="0" smtClean="0">
                <a:solidFill>
                  <a:srgbClr val="FF0000"/>
                </a:solidFill>
              </a:rPr>
              <a:t>for the first-time ever since records are made</a:t>
            </a:r>
            <a:br>
              <a:rPr lang="en-US" sz="2400" b="1" dirty="0" smtClean="0">
                <a:solidFill>
                  <a:srgbClr val="FF0000"/>
                </a:solidFill>
              </a:rPr>
            </a:br>
            <a:r>
              <a:rPr lang="en-US" sz="1000" b="1" dirty="0" smtClean="0">
                <a:solidFill>
                  <a:srgbClr val="FF0000"/>
                </a:solidFill>
              </a:rPr>
              <a:t> </a:t>
            </a:r>
            <a:r>
              <a:rPr lang="en-US" sz="2400" b="1" dirty="0" smtClean="0">
                <a:solidFill>
                  <a:srgbClr val="FF0000"/>
                </a:solidFill>
              </a:rPr>
              <a:t/>
            </a:r>
            <a:br>
              <a:rPr lang="en-US" sz="2400" b="1" dirty="0" smtClean="0">
                <a:solidFill>
                  <a:srgbClr val="FF0000"/>
                </a:solidFill>
              </a:rPr>
            </a:br>
            <a:endParaRPr lang="en-US" sz="1800" dirty="0"/>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9212"/>
            <a:ext cx="3265461" cy="38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3265461" y="840627"/>
            <a:ext cx="4535951" cy="4135147"/>
          </a:xfrm>
          <a:prstGeom prst="rect">
            <a:avLst/>
          </a:prstGeom>
        </p:spPr>
      </p:pic>
      <p:sp>
        <p:nvSpPr>
          <p:cNvPr id="4" name="Rectangle 3"/>
          <p:cNvSpPr/>
          <p:nvPr/>
        </p:nvSpPr>
        <p:spPr>
          <a:xfrm>
            <a:off x="3653251" y="6192068"/>
            <a:ext cx="5481958" cy="646331"/>
          </a:xfrm>
          <a:prstGeom prst="rect">
            <a:avLst/>
          </a:prstGeom>
        </p:spPr>
        <p:txBody>
          <a:bodyPr wrap="square">
            <a:spAutoFit/>
          </a:bodyPr>
          <a:lstStyle/>
          <a:p>
            <a:pPr algn="r"/>
            <a:r>
              <a:rPr lang="en-US" sz="1200" dirty="0" smtClean="0"/>
              <a:t>Source</a:t>
            </a:r>
            <a:r>
              <a:rPr lang="en-US" sz="1200" dirty="0"/>
              <a:t>: Project CLAMER </a:t>
            </a:r>
            <a:r>
              <a:rPr lang="en-US" sz="1200" dirty="0" smtClean="0"/>
              <a:t>– Climate </a:t>
            </a:r>
            <a:r>
              <a:rPr lang="en-US" sz="1200" dirty="0"/>
              <a:t>Change and European Marine Ecosystem </a:t>
            </a:r>
            <a:r>
              <a:rPr lang="en-US" sz="1200" dirty="0" smtClean="0"/>
              <a:t>Research</a:t>
            </a:r>
          </a:p>
          <a:p>
            <a:pPr algn="r"/>
            <a:r>
              <a:rPr lang="en-US" sz="1200" dirty="0" smtClean="0"/>
              <a:t>http</a:t>
            </a:r>
            <a:r>
              <a:rPr lang="en-US" sz="1200" dirty="0"/>
              <a:t>://</a:t>
            </a:r>
            <a:r>
              <a:rPr lang="en-US" sz="1200" dirty="0" err="1"/>
              <a:t>www.clamer.eu</a:t>
            </a:r>
            <a:r>
              <a:rPr lang="en-US" sz="1200" dirty="0"/>
              <a:t>/images/stories/</a:t>
            </a:r>
            <a:r>
              <a:rPr lang="en-US" sz="1200" dirty="0" err="1"/>
              <a:t>press_releases</a:t>
            </a:r>
            <a:r>
              <a:rPr lang="en-US" sz="1200" dirty="0"/>
              <a:t>/CLAMER_Press_release2_2011-06-27.pdf</a:t>
            </a:r>
          </a:p>
        </p:txBody>
      </p:sp>
      <p:sp>
        <p:nvSpPr>
          <p:cNvPr id="5" name="Rectangle 4"/>
          <p:cNvSpPr/>
          <p:nvPr/>
        </p:nvSpPr>
        <p:spPr>
          <a:xfrm>
            <a:off x="3653251" y="5324288"/>
            <a:ext cx="4623362" cy="830997"/>
          </a:xfrm>
          <a:prstGeom prst="rect">
            <a:avLst/>
          </a:prstGeom>
        </p:spPr>
        <p:txBody>
          <a:bodyPr wrap="square">
            <a:spAutoFit/>
          </a:bodyPr>
          <a:lstStyle/>
          <a:p>
            <a:pPr algn="just"/>
            <a:r>
              <a:rPr lang="en-US" sz="1200" dirty="0" smtClean="0"/>
              <a:t>First </a:t>
            </a:r>
            <a:r>
              <a:rPr lang="en-US" sz="1200" dirty="0"/>
              <a:t>evidence of a trans-Arctic migration in modern </a:t>
            </a:r>
            <a:r>
              <a:rPr lang="en-US" sz="1200" dirty="0" smtClean="0"/>
              <a:t>times was recently disclosed by project CLAMER when a tiny </a:t>
            </a:r>
            <a:r>
              <a:rPr lang="en-US" sz="1200" dirty="0"/>
              <a:t>species of plankton </a:t>
            </a:r>
            <a:r>
              <a:rPr lang="en-US" sz="1200" dirty="0" smtClean="0"/>
              <a:t>(</a:t>
            </a:r>
            <a:r>
              <a:rPr lang="en-US" sz="1200" i="1" dirty="0" err="1" smtClean="0"/>
              <a:t>Neodenticula</a:t>
            </a:r>
            <a:r>
              <a:rPr lang="en-US" sz="1200" i="1" dirty="0" smtClean="0"/>
              <a:t> </a:t>
            </a:r>
            <a:r>
              <a:rPr lang="en-US" sz="1200" i="1" dirty="0" err="1" smtClean="0"/>
              <a:t>seminae</a:t>
            </a:r>
            <a:r>
              <a:rPr lang="en-US" sz="1200" dirty="0" smtClean="0"/>
              <a:t>) found only in the Pacific, was discovered in </a:t>
            </a:r>
            <a:r>
              <a:rPr lang="en-US" sz="1200" dirty="0"/>
              <a:t>the North Atlantic in </a:t>
            </a:r>
            <a:r>
              <a:rPr lang="en-US" sz="1200" dirty="0" smtClean="0"/>
              <a:t>2011, where it has been extinct for </a:t>
            </a:r>
            <a:r>
              <a:rPr lang="en-US" sz="1200" dirty="0"/>
              <a:t>800.000 </a:t>
            </a:r>
            <a:r>
              <a:rPr lang="en-US" sz="1200" dirty="0" smtClean="0"/>
              <a:t>years.</a:t>
            </a:r>
            <a:endParaRPr lang="en-US" sz="1200" dirty="0"/>
          </a:p>
        </p:txBody>
      </p:sp>
      <p:pic>
        <p:nvPicPr>
          <p:cNvPr id="11" name="Picture 10"/>
          <p:cNvPicPr>
            <a:picLocks noChangeAspect="1"/>
          </p:cNvPicPr>
          <p:nvPr/>
        </p:nvPicPr>
        <p:blipFill>
          <a:blip r:embed="rId4"/>
          <a:stretch>
            <a:fillRect/>
          </a:stretch>
        </p:blipFill>
        <p:spPr>
          <a:xfrm>
            <a:off x="8276614" y="5420588"/>
            <a:ext cx="841199" cy="762782"/>
          </a:xfrm>
          <a:prstGeom prst="rect">
            <a:avLst/>
          </a:prstGeom>
        </p:spPr>
      </p:pic>
      <p:pic>
        <p:nvPicPr>
          <p:cNvPr id="3" name="Picture 2"/>
          <p:cNvPicPr>
            <a:picLocks noChangeAspect="1"/>
          </p:cNvPicPr>
          <p:nvPr/>
        </p:nvPicPr>
        <p:blipFill>
          <a:blip r:embed="rId5"/>
          <a:stretch>
            <a:fillRect/>
          </a:stretch>
        </p:blipFill>
        <p:spPr>
          <a:xfrm>
            <a:off x="-5202" y="840627"/>
            <a:ext cx="3265459" cy="2207284"/>
          </a:xfrm>
          <a:prstGeom prst="rect">
            <a:avLst/>
          </a:prstGeom>
        </p:spPr>
      </p:pic>
    </p:spTree>
    <p:extLst>
      <p:ext uri="{BB962C8B-B14F-4D97-AF65-F5344CB8AC3E}">
        <p14:creationId xmlns:p14="http://schemas.microsoft.com/office/powerpoint/2010/main" val="28538572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31020"/>
            <a:ext cx="6489577" cy="6401750"/>
          </a:xfrm>
          <a:prstGeom prst="rect">
            <a:avLst/>
          </a:prstGeom>
          <a:noFill/>
        </p:spPr>
        <p:txBody>
          <a:bodyPr wrap="none" rtlCol="0">
            <a:spAutoFit/>
          </a:bodyPr>
          <a:lstStyle/>
          <a:p>
            <a:r>
              <a:rPr lang="en-GB" sz="1600" dirty="0">
                <a:solidFill>
                  <a:srgbClr val="FF0000"/>
                </a:solidFill>
              </a:rPr>
              <a:t>Still more than 1.500 million people outside the commercial energy market. </a:t>
            </a:r>
            <a:endParaRPr lang="en-US" sz="1600" dirty="0">
              <a:solidFill>
                <a:srgbClr val="FF0000"/>
              </a:solidFill>
            </a:endParaRPr>
          </a:p>
          <a:p>
            <a:r>
              <a:rPr lang="en-GB" sz="1600" dirty="0">
                <a:solidFill>
                  <a:srgbClr val="FF0000"/>
                </a:solidFill>
              </a:rPr>
              <a:t> </a:t>
            </a:r>
            <a:endParaRPr lang="en-US" sz="1600" dirty="0">
              <a:solidFill>
                <a:srgbClr val="FF0000"/>
              </a:solidFill>
            </a:endParaRPr>
          </a:p>
          <a:p>
            <a:r>
              <a:rPr lang="en-GB" sz="1400" dirty="0"/>
              <a:t> </a:t>
            </a:r>
            <a:endParaRPr lang="en-US" sz="1400" dirty="0"/>
          </a:p>
          <a:p>
            <a:r>
              <a:rPr lang="en-GB" sz="1400" dirty="0"/>
              <a:t>1-  </a:t>
            </a:r>
            <a:r>
              <a:rPr lang="en-GB" sz="1400" dirty="0" smtClean="0"/>
              <a:t>CO2 (decarbonisation)</a:t>
            </a:r>
          </a:p>
          <a:p>
            <a:endParaRPr lang="en-US" sz="1400" dirty="0" smtClean="0"/>
          </a:p>
          <a:p>
            <a:r>
              <a:rPr lang="en-GB" sz="1400" dirty="0"/>
              <a:t> </a:t>
            </a:r>
            <a:endParaRPr lang="en-US" sz="1400" dirty="0"/>
          </a:p>
          <a:p>
            <a:r>
              <a:rPr lang="en-GB" sz="1400" dirty="0"/>
              <a:t>2-   </a:t>
            </a:r>
            <a:r>
              <a:rPr lang="en-GB" sz="1400" dirty="0" smtClean="0"/>
              <a:t>shale gas.  USA. Is now the most important natural gas producer</a:t>
            </a:r>
          </a:p>
          <a:p>
            <a:endParaRPr lang="en-US" sz="1400" dirty="0" smtClean="0"/>
          </a:p>
          <a:p>
            <a:endParaRPr lang="en-US" sz="1400" dirty="0"/>
          </a:p>
          <a:p>
            <a:r>
              <a:rPr lang="en-GB" sz="1400" dirty="0"/>
              <a:t>3-  2004 was thought price of oil was going to stay around 20Usd / Barrel.  </a:t>
            </a:r>
            <a:endParaRPr lang="en-GB" sz="1400" dirty="0" smtClean="0"/>
          </a:p>
          <a:p>
            <a:r>
              <a:rPr lang="en-GB" sz="1400" dirty="0" smtClean="0"/>
              <a:t>The </a:t>
            </a:r>
            <a:r>
              <a:rPr lang="en-GB" sz="1400" dirty="0"/>
              <a:t>same for other commodities, but... China, </a:t>
            </a:r>
            <a:r>
              <a:rPr lang="en-GB" sz="1400" dirty="0" err="1"/>
              <a:t>Brics</a:t>
            </a:r>
            <a:r>
              <a:rPr lang="en-GB" sz="1400" dirty="0"/>
              <a:t>, etc. </a:t>
            </a:r>
            <a:r>
              <a:rPr lang="en-US" sz="1400" dirty="0"/>
              <a:t> </a:t>
            </a:r>
            <a:r>
              <a:rPr lang="en-GB" sz="1400" dirty="0" smtClean="0"/>
              <a:t>all </a:t>
            </a:r>
            <a:r>
              <a:rPr lang="en-GB" sz="1400" dirty="0"/>
              <a:t>raw materials went up</a:t>
            </a:r>
            <a:endParaRPr lang="en-US" sz="1400" dirty="0"/>
          </a:p>
          <a:p>
            <a:r>
              <a:rPr lang="en-GB" sz="1400" dirty="0"/>
              <a:t> </a:t>
            </a:r>
            <a:endParaRPr lang="en-US" sz="1400" dirty="0"/>
          </a:p>
          <a:p>
            <a:r>
              <a:rPr lang="en-GB" sz="1400" dirty="0"/>
              <a:t> </a:t>
            </a:r>
            <a:endParaRPr lang="en-US" sz="1400" dirty="0"/>
          </a:p>
          <a:p>
            <a:r>
              <a:rPr lang="en-GB" sz="1400" dirty="0"/>
              <a:t>4-  </a:t>
            </a:r>
            <a:r>
              <a:rPr lang="en-GB" sz="1400" dirty="0"/>
              <a:t>TICs (</a:t>
            </a:r>
            <a:r>
              <a:rPr lang="en-GB" sz="1400" dirty="0" err="1"/>
              <a:t>Tecnologias</a:t>
            </a:r>
            <a:r>
              <a:rPr lang="en-GB" sz="1400" dirty="0"/>
              <a:t> de </a:t>
            </a:r>
            <a:r>
              <a:rPr lang="en-GB" sz="1400" dirty="0" err="1" smtClean="0"/>
              <a:t>Informação</a:t>
            </a:r>
            <a:r>
              <a:rPr lang="en-GB" sz="1400" dirty="0" smtClean="0"/>
              <a:t> e </a:t>
            </a:r>
            <a:r>
              <a:rPr lang="en-GB" sz="1400" dirty="0" err="1" smtClean="0"/>
              <a:t>Comunicaç</a:t>
            </a:r>
            <a:r>
              <a:rPr lang="en-GB" sz="1400" dirty="0" err="1" smtClean="0"/>
              <a:t>ão</a:t>
            </a:r>
            <a:r>
              <a:rPr lang="en-GB" sz="1400" dirty="0" smtClean="0"/>
              <a:t> )</a:t>
            </a:r>
            <a:endParaRPr lang="en-US" sz="1400" dirty="0"/>
          </a:p>
          <a:p>
            <a:r>
              <a:rPr lang="en-GB" sz="1400" dirty="0"/>
              <a:t> </a:t>
            </a:r>
            <a:endParaRPr lang="en-US" sz="1400" dirty="0"/>
          </a:p>
          <a:p>
            <a:r>
              <a:rPr lang="en-GB" sz="1400" dirty="0"/>
              <a:t> </a:t>
            </a:r>
            <a:endParaRPr lang="en-US" sz="1400" dirty="0"/>
          </a:p>
          <a:p>
            <a:r>
              <a:rPr lang="en-GB" sz="1400" dirty="0"/>
              <a:t>5-  </a:t>
            </a:r>
            <a:r>
              <a:rPr lang="en-GB" sz="1400" dirty="0" smtClean="0"/>
              <a:t>Energy Efficiency </a:t>
            </a:r>
            <a:endParaRPr lang="en-US" sz="1400" dirty="0"/>
          </a:p>
          <a:p>
            <a:r>
              <a:rPr lang="en-GB" sz="1400" dirty="0"/>
              <a:t> </a:t>
            </a:r>
            <a:endParaRPr lang="en-US" sz="1400" dirty="0"/>
          </a:p>
          <a:p>
            <a:endParaRPr lang="en-US" sz="1400" dirty="0"/>
          </a:p>
          <a:p>
            <a:r>
              <a:rPr lang="en-GB" sz="1400" dirty="0"/>
              <a:t>6-  </a:t>
            </a:r>
            <a:r>
              <a:rPr lang="en-GB" sz="1400" dirty="0"/>
              <a:t>Renewables and Distributed electricity generation</a:t>
            </a:r>
            <a:endParaRPr lang="en-US" sz="1400" dirty="0"/>
          </a:p>
          <a:p>
            <a:r>
              <a:rPr lang="en-GB" sz="1400" dirty="0"/>
              <a:t>SMART AND INTERCONNECTED GRIDS</a:t>
            </a:r>
            <a:endParaRPr lang="en-US" sz="1400" dirty="0"/>
          </a:p>
          <a:p>
            <a:endParaRPr lang="en-GB" sz="1400" dirty="0" smtClean="0"/>
          </a:p>
          <a:p>
            <a:endParaRPr lang="en-US" sz="1400" dirty="0"/>
          </a:p>
          <a:p>
            <a:r>
              <a:rPr lang="en-GB" sz="1400" dirty="0"/>
              <a:t>7- Electric mobility and batteries </a:t>
            </a:r>
            <a:r>
              <a:rPr lang="en-GB" sz="1400" dirty="0" smtClean="0"/>
              <a:t> (</a:t>
            </a:r>
            <a:r>
              <a:rPr lang="en-GB" sz="1400" dirty="0"/>
              <a:t>Distributed electricity storage) </a:t>
            </a:r>
            <a:endParaRPr lang="en-US" sz="1400" dirty="0"/>
          </a:p>
          <a:p>
            <a:r>
              <a:rPr lang="en-GB" sz="1400" dirty="0"/>
              <a:t> </a:t>
            </a:r>
            <a:endParaRPr lang="en-US" sz="1400" dirty="0"/>
          </a:p>
          <a:p>
            <a:r>
              <a:rPr lang="en-GB" sz="1400" dirty="0"/>
              <a:t> </a:t>
            </a:r>
            <a:endParaRPr lang="en-US" sz="1400" dirty="0"/>
          </a:p>
          <a:p>
            <a:r>
              <a:rPr lang="en-GB" sz="1400" dirty="0"/>
              <a:t>8- A world of Prosumers   </a:t>
            </a:r>
            <a:endParaRPr lang="en-US" sz="1400" dirty="0"/>
          </a:p>
          <a:p>
            <a:r>
              <a:rPr lang="en-GB" sz="1400" dirty="0"/>
              <a:t> </a:t>
            </a:r>
            <a:endParaRPr lang="en-US" sz="1400" dirty="0"/>
          </a:p>
          <a:p>
            <a:endParaRPr lang="en-US" sz="1400" dirty="0"/>
          </a:p>
        </p:txBody>
      </p:sp>
    </p:spTree>
    <p:extLst>
      <p:ext uri="{BB962C8B-B14F-4D97-AF65-F5344CB8AC3E}">
        <p14:creationId xmlns:p14="http://schemas.microsoft.com/office/powerpoint/2010/main" val="12365627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471</TotalTime>
  <Words>3061</Words>
  <Application>Microsoft Macintosh PowerPoint</Application>
  <PresentationFormat>On-screen Show (4:3)</PresentationFormat>
  <Paragraphs>428</Paragraphs>
  <Slides>43</Slides>
  <Notes>20</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Clip</vt:lpstr>
      <vt:lpstr>  3 “Game Changers”</vt:lpstr>
      <vt:lpstr>PowerPoint Presentation</vt:lpstr>
      <vt:lpstr>PowerPoint Presentation</vt:lpstr>
      <vt:lpstr>3D Printing grew 40% in 2013</vt:lpstr>
      <vt:lpstr>PowerPoint Presentation</vt:lpstr>
      <vt:lpstr>PowerPoint Presentation</vt:lpstr>
      <vt:lpstr>PowerPoint Presentation</vt:lpstr>
      <vt:lpstr>In 2011 the Northwest Passage was ice free for the first-time ever since records are made   </vt:lpstr>
      <vt:lpstr>PowerPoint Presentation</vt:lpstr>
      <vt:lpstr>A política energética tem de considerar vários objectivos</vt:lpstr>
      <vt:lpstr>Objectivos de Política Energética</vt:lpstr>
      <vt:lpstr>PowerPoint Presentation</vt:lpstr>
      <vt:lpstr>Biodiversity Loss</vt:lpstr>
      <vt:lpstr>Air pollution and health problems  in emerging economies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Energy</vt:lpstr>
      <vt:lpstr>PowerPoint Presentation</vt:lpstr>
      <vt:lpstr>PowerPoint Presentation</vt:lpstr>
      <vt:lpstr>PowerPoint Presentation</vt:lpstr>
      <vt:lpstr>PowerPoint Presentation</vt:lpstr>
      <vt:lpstr>Non-energy companies in the business</vt:lpstr>
      <vt:lpstr>Non-finance companies in the business</vt:lpstr>
      <vt:lpstr>All-Electric plug-in is Car of the Year 2013</vt:lpstr>
      <vt:lpstr>Personal wi-fi wireless controlled lighting</vt:lpstr>
      <vt:lpstr>…and utilities in non-utilities business</vt:lpstr>
      <vt:lpstr>PowerPoint Presentation</vt:lpstr>
      <vt:lpstr>PowerPoint Presentation</vt:lpstr>
      <vt:lpstr>Redes inteligentes e descentralização </vt:lpstr>
      <vt:lpstr>incitation indirecte à l’autoconsommation à travers un programme d'encouragement de stockage (prêts avec intérêts réduits, indemnité …)</vt:lpstr>
      <vt:lpstr>PowerPoint Presentation</vt:lpstr>
      <vt:lpstr>Política Energética: Um possível VADEMECUM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Manique</dc:creator>
  <cp:lastModifiedBy>Carlos Pimenta</cp:lastModifiedBy>
  <cp:revision>26</cp:revision>
  <dcterms:created xsi:type="dcterms:W3CDTF">2014-08-27T14:17:54Z</dcterms:created>
  <dcterms:modified xsi:type="dcterms:W3CDTF">2014-09-01T21:21:32Z</dcterms:modified>
</cp:coreProperties>
</file>